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397.xml"/>
  <Override ContentType="application/vnd.openxmlformats-officedocument.presentationml.notesSlide+xml" PartName="/ppt/notesSlides/notesSlide125.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389.xml"/>
  <Override ContentType="application/vnd.openxmlformats-officedocument.presentationml.notesSlide+xml" PartName="/ppt/notesSlides/notesSlide400.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390.xml"/>
  <Override ContentType="application/vnd.openxmlformats-officedocument.presentationml.notesSlide+xml" PartName="/ppt/notesSlides/notesSlide407.xml"/>
  <Override ContentType="application/vnd.openxmlformats-officedocument.presentationml.notesSlide+xml" PartName="/ppt/notesSlides/notesSlide196.xml"/>
  <Override ContentType="application/vnd.openxmlformats-officedocument.presentationml.notesSlide+xml" PartName="/ppt/notesSlides/notesSlide423.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141.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374.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58.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253.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351.xml"/>
  <Override ContentType="application/vnd.openxmlformats-officedocument.presentationml.notesSlide+xml" PartName="/ppt/notesSlides/notesSlide319.xml"/>
  <Override ContentType="application/vnd.openxmlformats-officedocument.presentationml.notesSlide+xml" PartName="/ppt/notesSlides/notesSlide334.xml"/>
  <Override ContentType="application/vnd.openxmlformats-officedocument.presentationml.notesSlide+xml" PartName="/ppt/notesSlides/notesSlide349.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66.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415.xml"/>
  <Override ContentType="application/vnd.openxmlformats-officedocument.presentationml.notesSlide+xml" PartName="/ppt/notesSlides/notesSlide268.xml"/>
  <Override ContentType="application/vnd.openxmlformats-officedocument.presentationml.notesSlide+xml" PartName="/ppt/notesSlides/notesSlide302.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388.xml"/>
  <Override ContentType="application/vnd.openxmlformats-officedocument.presentationml.notesSlide+xml" PartName="/ppt/notesSlides/notesSlide223.xml"/>
  <Override ContentType="application/vnd.openxmlformats-officedocument.presentationml.notesSlide+xml" PartName="/ppt/notesSlides/notesSlide408.xml"/>
  <Override ContentType="application/vnd.openxmlformats-officedocument.presentationml.notesSlide+xml" PartName="/ppt/notesSlides/notesSlide1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246.xml"/>
  <Override ContentType="application/vnd.openxmlformats-officedocument.presentationml.notesSlide+xml" PartName="/ppt/notesSlides/notesSlide56.xml"/>
  <Override ContentType="application/vnd.openxmlformats-officedocument.presentationml.notesSlide+xml" PartName="/ppt/notesSlides/notesSlide195.xml"/>
  <Override ContentType="application/vnd.openxmlformats-officedocument.presentationml.notesSlide+xml" PartName="/ppt/notesSlides/notesSlide373.xml"/>
  <Override ContentType="application/vnd.openxmlformats-officedocument.presentationml.notesSlide+xml" PartName="/ppt/notesSlides/notesSlide391.xml"/>
  <Override ContentType="application/vnd.openxmlformats-officedocument.presentationml.notesSlide+xml" PartName="/ppt/notesSlides/notesSlide118.xml"/>
  <Override ContentType="application/vnd.openxmlformats-officedocument.presentationml.notesSlide+xml" PartName="/ppt/notesSlides/notesSlide140.xml"/>
  <Override ContentType="application/vnd.openxmlformats-officedocument.presentationml.notesSlide+xml" PartName="/ppt/notesSlides/notesSlide88.xml"/>
  <Override ContentType="application/vnd.openxmlformats-officedocument.presentationml.notesSlide+xml" PartName="/ppt/notesSlides/notesSlide357.xml"/>
  <Override ContentType="application/vnd.openxmlformats-officedocument.presentationml.notesSlide+xml" PartName="/ppt/notesSlides/notesSlide424.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341.xml"/>
  <Override ContentType="application/vnd.openxmlformats-officedocument.presentationml.notesSlide+xml" PartName="/ppt/notesSlides/notesSlide367.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414.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190.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352.xml"/>
  <Override ContentType="application/vnd.openxmlformats-officedocument.presentationml.notesSlide+xml" PartName="/ppt/notesSlides/notesSlide267.xml"/>
  <Override ContentType="application/vnd.openxmlformats-officedocument.presentationml.notesSlide+xml" PartName="/ppt/notesSlides/notesSlide49.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88.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409.xml"/>
  <Override ContentType="application/vnd.openxmlformats-officedocument.presentationml.notesSlide+xml" PartName="/ppt/notesSlides/notesSlide34.xml"/>
  <Override ContentType="application/vnd.openxmlformats-officedocument.presentationml.notesSlide+xml" PartName="/ppt/notesSlides/notesSlide417.xml"/>
  <Override ContentType="application/vnd.openxmlformats-officedocument.presentationml.notesSlide+xml" PartName="/ppt/notesSlides/notesSlide77.xml"/>
  <Override ContentType="application/vnd.openxmlformats-officedocument.presentationml.notesSlide+xml" PartName="/ppt/notesSlides/notesSlide372.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166.xml"/>
  <Override ContentType="application/vnd.openxmlformats-officedocument.presentationml.notesSlide+xml" PartName="/ppt/notesSlides/notesSlide220.xml"/>
  <Override ContentType="application/vnd.openxmlformats-officedocument.presentationml.notesSlide+xml" PartName="/ppt/notesSlides/notesSlide178.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344.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8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421.xml"/>
  <Override ContentType="application/vnd.openxmlformats-officedocument.presentationml.notesSlide+xml" PartName="/ppt/notesSlides/notesSlide287.xml"/>
  <Override ContentType="application/vnd.openxmlformats-officedocument.presentationml.notesSlide+xml" PartName="/ppt/notesSlides/notesSlide392.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402.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364.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272.xml"/>
  <Override ContentType="application/vnd.openxmlformats-officedocument.presentationml.notesSlide+xml" PartName="/ppt/notesSlides/notesSlide379.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371.xml"/>
  <Override ContentType="application/vnd.openxmlformats-officedocument.presentationml.notesSlide+xml" PartName="/ppt/notesSlides/notesSlide215.xml"/>
  <Override ContentType="application/vnd.openxmlformats-officedocument.presentationml.notesSlide+xml" PartName="/ppt/notesSlides/notesSlide401.xml"/>
  <Override ContentType="application/vnd.openxmlformats-officedocument.presentationml.notesSlide+xml" PartName="/ppt/notesSlides/notesSlide258.xml"/>
  <Override ContentType="application/vnd.openxmlformats-officedocument.presentationml.notesSlide+xml" PartName="/ppt/notesSlides/notesSlide292.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386.xml"/>
  <Override ContentType="application/vnd.openxmlformats-officedocument.presentationml.notesSlide+xml" PartName="/ppt/notesSlides/notesSlide122.xml"/>
  <Override ContentType="application/vnd.openxmlformats-officedocument.presentationml.notesSlide+xml" PartName="/ppt/notesSlides/notesSlide264.xml"/>
  <Override ContentType="application/vnd.openxmlformats-officedocument.presentationml.notesSlide+xml" PartName="/ppt/notesSlides/notesSlide170.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359.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200.xml"/>
  <Override ContentType="application/vnd.openxmlformats-officedocument.presentationml.notesSlide+xml" PartName="/ppt/notesSlides/notesSlide350.xml"/>
  <Override ContentType="application/vnd.openxmlformats-officedocument.presentationml.notesSlide+xml" PartName="/ppt/notesSlides/notesSlide393.xml"/>
  <Override ContentType="application/vnd.openxmlformats-officedocument.presentationml.notesSlide+xml" PartName="/ppt/notesSlides/notesSlide209.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422.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365.xml"/>
  <Override ContentType="application/vnd.openxmlformats-officedocument.presentationml.notesSlide+xml" PartName="/ppt/notesSlides/notesSlide416.xml"/>
  <Override ContentType="application/vnd.openxmlformats-officedocument.presentationml.notesSlide+xml" PartName="/ppt/notesSlides/notesSlide237.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15.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354.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59.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338.xml"/>
  <Override ContentType="application/vnd.openxmlformats-officedocument.presentationml.notesSlide+xml" PartName="/ppt/notesSlides/notesSlide362.xml"/>
  <Override ContentType="application/vnd.openxmlformats-officedocument.presentationml.notesSlide+xml" PartName="/ppt/notesSlides/notesSlide91.xml"/>
  <Override ContentType="application/vnd.openxmlformats-officedocument.presentationml.notesSlide+xml" PartName="/ppt/notesSlides/notesSlide176.xml"/>
  <Override ContentType="application/vnd.openxmlformats-officedocument.presentationml.notesSlide+xml" PartName="/ppt/notesSlides/notesSlide427.xml"/>
  <Override ContentType="application/vnd.openxmlformats-officedocument.presentationml.notesSlide+xml" PartName="/ppt/notesSlides/notesSlide346.xml"/>
  <Override ContentType="application/vnd.openxmlformats-officedocument.presentationml.notesSlide+xml" PartName="/ppt/notesSlides/notesSlide369.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202.xml"/>
  <Override ContentType="application/vnd.openxmlformats-officedocument.presentationml.notesSlide+xml" PartName="/ppt/notesSlides/notesSlide137.xml"/>
  <Override ContentType="application/vnd.openxmlformats-officedocument.presentationml.notesSlide+xml" PartName="/ppt/notesSlides/notesSlide419.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53.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77.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404.xml"/>
  <Override ContentType="application/vnd.openxmlformats-officedocument.presentationml.notesSlide+xml" PartName="/ppt/notesSlides/notesSlide394.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385.xml"/>
  <Override ContentType="application/vnd.openxmlformats-officedocument.presentationml.notesSlide+xml" PartName="/ppt/notesSlides/notesSlide144.xml"/>
  <Override ContentType="application/vnd.openxmlformats-officedocument.presentationml.notesSlide+xml" PartName="/ppt/notesSlides/notesSlide114.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323.xml"/>
  <Override ContentType="application/vnd.openxmlformats-officedocument.presentationml.notesSlide+xml" PartName="/ppt/notesSlides/notesSlide370.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329.xml"/>
  <Override ContentType="application/vnd.openxmlformats-officedocument.presentationml.notesSlide+xml" PartName="/ppt/notesSlides/notesSlide290.xml"/>
  <Override ContentType="application/vnd.openxmlformats-officedocument.presentationml.notesSlide+xml" PartName="/ppt/notesSlides/notesSlide41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45.xml"/>
  <Override ContentType="application/vnd.openxmlformats-officedocument.presentationml.notesSlide+xml" PartName="/ppt/notesSlides/notesSlide256.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363.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152.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67.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251.xml"/>
  <Override ContentType="application/vnd.openxmlformats-officedocument.presentationml.notesSlide+xml" PartName="/ppt/notesSlides/notesSlide295.xml"/>
  <Override ContentType="application/vnd.openxmlformats-officedocument.presentationml.notesSlide+xml" PartName="/ppt/notesSlides/notesSlide384.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218.xml"/>
  <Override ContentType="application/vnd.openxmlformats-officedocument.presentationml.notesSlide+xml" PartName="/ppt/notesSlides/notesSlide130.xml"/>
  <Override ContentType="application/vnd.openxmlformats-officedocument.presentationml.notesSlide+xml" PartName="/ppt/notesSlides/notesSlide307.xml"/>
  <Override ContentType="application/vnd.openxmlformats-officedocument.presentationml.notesSlide+xml" PartName="/ppt/notesSlides/notesSlide378.xml"/>
  <Override ContentType="application/vnd.openxmlformats-officedocument.presentationml.notesSlide+xml" PartName="/ppt/notesSlides/notesSlide395.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403.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20.xml"/>
  <Override ContentType="application/vnd.openxmlformats-officedocument.presentationml.notesSlide+xml" PartName="/ppt/notesSlides/notesSlide145.xml"/>
  <Override ContentType="application/vnd.openxmlformats-officedocument.presentationml.notesSlide+xml" PartName="/ppt/notesSlides/notesSlide83.xml"/>
  <Override ContentType="application/vnd.openxmlformats-officedocument.presentationml.notesSlide+xml" PartName="/ppt/notesSlides/notesSlide66.xml"/>
  <Override ContentType="application/vnd.openxmlformats-officedocument.presentationml.notesSlide+xml" PartName="/ppt/notesSlides/notesSlide3.xml"/>
  <Override ContentType="application/vnd.openxmlformats-officedocument.presentationml.notesSlide+xml" PartName="/ppt/notesSlides/notesSlide240.xml"/>
  <Override ContentType="application/vnd.openxmlformats-officedocument.presentationml.notesSlide+xml" PartName="/ppt/notesSlides/notesSlide425.xml"/>
  <Override ContentType="application/vnd.openxmlformats-officedocument.presentationml.notesSlide+xml" PartName="/ppt/notesSlides/notesSlide283.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380.xml"/>
  <Override ContentType="application/vnd.openxmlformats-officedocument.presentationml.notesSlide+xml" PartName="/ppt/notesSlides/notesSlide328.xml"/>
  <Override ContentType="application/vnd.openxmlformats-officedocument.presentationml.notesSlide+xml" PartName="/ppt/notesSlides/notesSlide360.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313.xml"/>
  <Override ContentType="application/vnd.openxmlformats-officedocument.presentationml.notesSlide+xml" PartName="/ppt/notesSlides/notesSlide399.xml"/>
  <Override ContentType="application/vnd.openxmlformats-officedocument.presentationml.notesSlide+xml" PartName="/ppt/notesSlides/notesSlide410.xml"/>
  <Override ContentType="application/vnd.openxmlformats-officedocument.presentationml.notesSlide+xml" PartName="/ppt/notesSlides/notesSlide69.xml"/>
  <Override ContentType="application/vnd.openxmlformats-officedocument.presentationml.notesSlide+xml" PartName="/ppt/notesSlides/notesSlide356.xml"/>
  <Override ContentType="application/vnd.openxmlformats-officedocument.presentationml.notesSlide+xml" PartName="/ppt/notesSlides/notesSlide26.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227.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375.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325.xml"/>
  <Override ContentType="application/vnd.openxmlformats-officedocument.presentationml.notesSlide+xml" PartName="/ppt/notesSlides/notesSlide368.xml"/>
  <Override ContentType="application/vnd.openxmlformats-officedocument.presentationml.notesSlide+xml" PartName="/ppt/notesSlides/notesSlide413.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74.xml"/>
  <Override ContentType="application/vnd.openxmlformats-officedocument.presentationml.notesSlide+xml" PartName="/ppt/notesSlides/notesSlide347.xml"/>
  <Override ContentType="application/vnd.openxmlformats-officedocument.presentationml.notesSlide+xml" PartName="/ppt/notesSlides/notesSlide304.xml"/>
  <Override ContentType="application/vnd.openxmlformats-officedocument.presentationml.notesSlide+xml" PartName="/ppt/notesSlides/notesSlide396.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353.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383.xml"/>
  <Override ContentType="application/vnd.openxmlformats-officedocument.presentationml.notesSlide+xml" PartName="/ppt/notesSlides/notesSlide282.xml"/>
  <Override ContentType="application/vnd.openxmlformats-officedocument.presentationml.notesSlide+xml" PartName="/ppt/notesSlides/notesSlide248.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355.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381.xml"/>
  <Override ContentType="application/vnd.openxmlformats-officedocument.presentationml.notesSlide+xml" PartName="/ppt/notesSlides/notesSlide398.xml"/>
  <Override ContentType="application/vnd.openxmlformats-officedocument.presentationml.notesSlide+xml" PartName="/ppt/notesSlides/notesSlide426.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276.xml"/>
  <Override ContentType="application/vnd.openxmlformats-officedocument.presentationml.notesSlide+xml" PartName="/ppt/notesSlides/notesSlide233.xml"/>
  <Override ContentType="application/vnd.openxmlformats-officedocument.presentationml.notesSlide+xml" PartName="/ppt/notesSlides/notesSlide327.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361.xml"/>
  <Override ContentType="application/vnd.openxmlformats-officedocument.presentationml.notesSlide+xml" PartName="/ppt/notesSlides/notesSlide74.xml"/>
  <Override ContentType="application/vnd.openxmlformats-officedocument.presentationml.notesSlide+xml" PartName="/ppt/notesSlides/notesSlide197.xml"/>
  <Override ContentType="application/vnd.openxmlformats-officedocument.presentationml.notesSlide+xml" PartName="/ppt/notesSlides/notesSlide406.xml"/>
  <Override ContentType="application/vnd.openxmlformats-officedocument.presentationml.notesSlide+xml" PartName="/ppt/notesSlides/notesSlide154.xml"/>
  <Override ContentType="application/vnd.openxmlformats-officedocument.presentationml.notesSlide+xml" PartName="/ppt/notesSlides/notesSlide2.xml"/>
  <Override ContentType="application/vnd.openxmlformats-officedocument.presentationml.notesSlide+xml" PartName="/ppt/notesSlides/notesSlide411.xml"/>
  <Override ContentType="application/vnd.openxmlformats-officedocument.presentationml.notesSlide+xml" PartName="/ppt/notesSlides/notesSlide260.xml"/>
  <Override ContentType="application/vnd.openxmlformats-officedocument.presentationml.notesSlide+xml" PartName="/ppt/notesSlides/notesSlide405.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412.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376.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297.xml"/>
  <Override ContentType="application/vnd.openxmlformats-officedocument.presentationml.notesSlide+xml" PartName="/ppt/notesSlides/notesSlide382.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132.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175.xml"/>
  <Override ContentType="application/vnd.openxmlformats-officedocument.presentationml.notesSlide+xml" PartName="/ppt/notesSlides/notesSlide348.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350.xml"/>
  <Override ContentType="application/vnd.openxmlformats-officedocument.presentationml.slide+xml" PartName="/ppt/slides/slide35.xml"/>
  <Override ContentType="application/vnd.openxmlformats-officedocument.presentationml.slide+xml" PartName="/ppt/slides/slide334.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423.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342.xml"/>
  <Override ContentType="application/vnd.openxmlformats-officedocument.presentationml.slide+xml" PartName="/ppt/slides/slide156.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66.xml"/>
  <Override ContentType="application/vnd.openxmlformats-officedocument.presentationml.slide+xml" PartName="/ppt/slides/slide229.xml"/>
  <Override ContentType="application/vnd.openxmlformats-officedocument.presentationml.slide+xml" PartName="/ppt/slides/slide357.xml"/>
  <Override ContentType="application/vnd.openxmlformats-officedocument.presentationml.slide+xml" PartName="/ppt/slides/slide141.xml"/>
  <Override ContentType="application/vnd.openxmlformats-officedocument.presentationml.slide+xml" PartName="/ppt/slides/slide407.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400.xml"/>
  <Override ContentType="application/vnd.openxmlformats-officedocument.presentationml.slide+xml" PartName="/ppt/slides/slide214.xml"/>
  <Override ContentType="application/vnd.openxmlformats-officedocument.presentationml.slide+xml" PartName="/ppt/slides/slide206.xml"/>
  <Override ContentType="application/vnd.openxmlformats-officedocument.presentationml.slide+xml" PartName="/ppt/slides/slide381.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4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415.xml"/>
  <Override ContentType="application/vnd.openxmlformats-officedocument.presentationml.slide+xml" PartName="/ppt/slides/slide74.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310.xml"/>
  <Override ContentType="application/vnd.openxmlformats-officedocument.presentationml.slide+xml" PartName="/ppt/slides/slide366.xml"/>
  <Override ContentType="application/vnd.openxmlformats-officedocument.presentationml.slide+xml" PartName="/ppt/slides/slide396.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406.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47.xml"/>
  <Override ContentType="application/vnd.openxmlformats-officedocument.presentationml.slide+xml" PartName="/ppt/slides/slide236.xml"/>
  <Override ContentType="application/vnd.openxmlformats-officedocument.presentationml.slide+xml" PartName="/ppt/slides/slide422.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35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401.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416.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365.xml"/>
  <Override ContentType="application/vnd.openxmlformats-officedocument.presentationml.slide+xml" PartName="/ppt/slides/slide28.xml"/>
  <Override ContentType="application/vnd.openxmlformats-officedocument.presentationml.slide+xml" PartName="/ppt/slides/slide382.xml"/>
  <Override ContentType="application/vnd.openxmlformats-officedocument.presentationml.slide+xml" PartName="/ppt/slides/slide397.xml"/>
  <Override ContentType="application/vnd.openxmlformats-officedocument.presentationml.slide+xml" PartName="/ppt/slides/slide200.xml"/>
  <Override ContentType="application/vnd.openxmlformats-officedocument.presentationml.slide+xml" PartName="/ppt/slides/slide348.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67.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174.xml"/>
  <Override ContentType="application/vnd.openxmlformats-officedocument.presentationml.slide+xml" PartName="/ppt/slides/slide360.xml"/>
  <Override ContentType="application/vnd.openxmlformats-officedocument.presentationml.slide+xml" PartName="/ppt/slides/slide219.xml"/>
  <Override ContentType="application/vnd.openxmlformats-officedocument.presentationml.slide+xml" PartName="/ppt/slides/slide405.xml"/>
  <Override ContentType="application/vnd.openxmlformats-officedocument.presentationml.slide+xml" PartName="/ppt/slides/slide359.xml"/>
  <Override ContentType="application/vnd.openxmlformats-officedocument.presentationml.slide+xml" PartName="/ppt/slides/slide316.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344.xml"/>
  <Override ContentType="application/vnd.openxmlformats-officedocument.presentationml.slide+xml" PartName="/ppt/slides/slide387.xml"/>
  <Override ContentType="application/vnd.openxmlformats-officedocument.presentationml.slide+xml" PartName="/ppt/slides/slide425.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75.xml"/>
  <Override ContentType="application/vnd.openxmlformats-officedocument.presentationml.slide+xml" PartName="/ppt/slides/slide332.xml"/>
  <Override ContentType="application/vnd.openxmlformats-officedocument.presentationml.slide+xml" PartName="/ppt/slides/slide251.xml"/>
  <Override ContentType="application/vnd.openxmlformats-officedocument.presentationml.slide+xml" PartName="/ppt/slides/slide301.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347.xml"/>
  <Override ContentType="application/vnd.openxmlformats-officedocument.presentationml.slide+xml" PartName="/ppt/slides/slide372.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410.xml"/>
  <Override ContentType="application/vnd.openxmlformats-officedocument.presentationml.slide+xml" PartName="/ppt/slides/slide72.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417.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3.xml"/>
  <Override ContentType="application/vnd.openxmlformats-officedocument.presentationml.slide+xml" PartName="/ppt/slides/slide402.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317.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351.xml"/>
  <Override ContentType="application/vnd.openxmlformats-officedocument.presentationml.slide+xml" PartName="/ppt/slides/slide368.xml"/>
  <Override ContentType="application/vnd.openxmlformats-officedocument.presentationml.slide+xml" PartName="/ppt/slides/slide394.xml"/>
  <Override ContentType="application/vnd.openxmlformats-officedocument.presentationml.slide+xml" PartName="/ppt/slides/slide331.xml"/>
  <Override ContentType="application/vnd.openxmlformats-officedocument.presentationml.slide+xml" PartName="/ppt/slides/slide280.xml"/>
  <Override ContentType="application/vnd.openxmlformats-officedocument.presentationml.slide+xml" PartName="/ppt/slides/slide374.xml"/>
  <Override ContentType="application/vnd.openxmlformats-officedocument.presentationml.slide+xml" PartName="/ppt/slides/slide345.xml"/>
  <Override ContentType="application/vnd.openxmlformats-officedocument.presentationml.slide+xml" PartName="/ppt/slides/slide302.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388.xml"/>
  <Override ContentType="application/vnd.openxmlformats-officedocument.presentationml.slide+xml" PartName="/ppt/slides/slide124.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424.xml"/>
  <Override ContentType="application/vnd.openxmlformats-officedocument.presentationml.slide+xml" PartName="/ppt/slides/slide194.xml"/>
  <Override ContentType="application/vnd.openxmlformats-officedocument.presentationml.slide+xml" PartName="/ppt/slides/slide380.xml"/>
  <Override ContentType="application/vnd.openxmlformats-officedocument.presentationml.slide+xml" PartName="/ppt/slides/slide151.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330.xml"/>
  <Override ContentType="application/vnd.openxmlformats-officedocument.presentationml.slide+xml" PartName="/ppt/slides/slide267.xml"/>
  <Override ContentType="application/vnd.openxmlformats-officedocument.presentationml.slide+xml" PartName="/ppt/slides/slide373.xml"/>
  <Override ContentType="application/vnd.openxmlformats-officedocument.presentationml.slide+xml" PartName="/ppt/slides/slide389.xml"/>
  <Override ContentType="application/vnd.openxmlformats-officedocument.presentationml.slide+xml" PartName="/ppt/slides/slide21.xml"/>
  <Override ContentType="application/vnd.openxmlformats-officedocument.presentationml.slide+xml" PartName="/ppt/slides/slide346.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418.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403.xml"/>
  <Override ContentType="application/vnd.openxmlformats-officedocument.presentationml.slide+xml" PartName="/ppt/slides/slide395.xml"/>
  <Override ContentType="application/vnd.openxmlformats-officedocument.presentationml.slide+xml" PartName="/ppt/slides/slide352.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385.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5.xml"/>
  <Override ContentType="application/vnd.openxmlformats-officedocument.presentationml.slide+xml" PartName="/ppt/slides/slide369.xml"/>
  <Override ContentType="application/vnd.openxmlformats-officedocument.presentationml.slide+xml" PartName="/ppt/slides/slide393.xml"/>
  <Override ContentType="application/vnd.openxmlformats-officedocument.presentationml.slide+xml" PartName="/ppt/slides/slide377.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233.xml"/>
  <Override ContentType="application/vnd.openxmlformats-officedocument.presentationml.slide+xml" PartName="/ppt/slides/slide362.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411.xml"/>
  <Override ContentType="application/vnd.openxmlformats-officedocument.presentationml.slide+xml" PartName="/ppt/slides/slide314.xml"/>
  <Override ContentType="application/vnd.openxmlformats-officedocument.presentationml.slide+xml" PartName="/ppt/slides/slide419.xml"/>
  <Override ContentType="application/vnd.openxmlformats-officedocument.presentationml.slide+xml" PartName="/ppt/slides/slide338.xml"/>
  <Override ContentType="application/vnd.openxmlformats-officedocument.presentationml.slide+xml" PartName="/ppt/slides/slide168.xml"/>
  <Override ContentType="application/vnd.openxmlformats-officedocument.presentationml.slide+xml" PartName="/ppt/slides/slide426.xml"/>
  <Override ContentType="application/vnd.openxmlformats-officedocument.presentationml.slide+xml" PartName="/ppt/slides/slide152.xml"/>
  <Override ContentType="application/vnd.openxmlformats-officedocument.presentationml.slide+xml" PartName="/ppt/slides/slide257.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404.xml"/>
  <Override ContentType="application/vnd.openxmlformats-officedocument.presentationml.slide+xml" PartName="/ppt/slides/slide144.xml"/>
  <Override ContentType="application/vnd.openxmlformats-officedocument.presentationml.slide+xml" PartName="/ppt/slides/slide31.xml"/>
  <Override ContentType="application/vnd.openxmlformats-officedocument.presentationml.slide+xml" PartName="/ppt/slides/slide176.xml"/>
  <Override ContentType="application/vnd.openxmlformats-officedocument.presentationml.slide+xml" PartName="/ppt/slides/slide225.xml"/>
  <Override ContentType="application/vnd.openxmlformats-officedocument.presentationml.slide+xml" PartName="/ppt/slides/slide370.xml"/>
  <Override ContentType="application/vnd.openxmlformats-officedocument.presentationml.slide+xml" PartName="/ppt/slides/slide353.xml"/>
  <Override ContentType="application/vnd.openxmlformats-officedocument.presentationml.slide+xml" PartName="/ppt/slides/slide201.xml"/>
  <Override ContentType="application/vnd.openxmlformats-officedocument.presentationml.slide+xml" PartName="/ppt/slides/slide287.xml"/>
  <Override ContentType="application/vnd.openxmlformats-officedocument.presentationml.slide+xml" PartName="/ppt/slides/slide376.xml"/>
  <Override ContentType="application/vnd.openxmlformats-officedocument.presentationml.slide+xml" PartName="/ppt/slides/slide95.xml"/>
  <Override ContentType="application/vnd.openxmlformats-officedocument.presentationml.slide+xml" PartName="/ppt/slides/slide386.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297.xml"/>
  <Override ContentType="application/vnd.openxmlformats-officedocument.presentationml.slide+xml" PartName="/ppt/slides/slide122.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361.xml"/>
  <Override ContentType="application/vnd.openxmlformats-officedocument.presentationml.slide+xml" PartName="/ppt/slides/slide412.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392.xml"/>
  <Override ContentType="application/vnd.openxmlformats-officedocument.presentationml.slide+xml" PartName="/ppt/slides/slide282.xml"/>
  <Override ContentType="application/vnd.openxmlformats-officedocument.presentationml.slide+xml" PartName="/ppt/slides/slide216.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427.xml"/>
  <Override ContentType="application/vnd.openxmlformats-officedocument.presentationml.slide+xml" PartName="/ppt/slides/slide371.xml"/>
  <Override ContentType="application/vnd.openxmlformats-officedocument.presentationml.slide+xml" PartName="/ppt/slides/slide39.xml"/>
  <Override ContentType="application/vnd.openxmlformats-officedocument.presentationml.slide+xml" PartName="/ppt/slides/slide56.xml"/>
  <Override ContentType="application/vnd.openxmlformats-officedocument.presentationml.slide+xml" PartName="/ppt/slides/slide354.xml"/>
  <Override ContentType="application/vnd.openxmlformats-officedocument.presentationml.slide+xml" PartName="/ppt/slides/slide337.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43.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322.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43.xml"/>
  <Override ContentType="application/vnd.openxmlformats-officedocument.presentationml.slide+xml" PartName="/ppt/slides/slide158.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25.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413.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107.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391.xml"/>
  <Override ContentType="application/vnd.openxmlformats-officedocument.presentationml.slide+xml" PartName="/ppt/slides/slide328.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355.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398.xml"/>
  <Override ContentType="application/vnd.openxmlformats-officedocument.presentationml.slide+xml" PartName="/ppt/slides/slide240.xml"/>
  <Override ContentType="application/vnd.openxmlformats-officedocument.presentationml.slide+xml" PartName="/ppt/slides/slide185.xml"/>
  <Override ContentType="application/vnd.openxmlformats-officedocument.presentationml.slide+xml" PartName="/ppt/slides/slide14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364.xml"/>
  <Override ContentType="application/vnd.openxmlformats-officedocument.presentationml.slide+xml" PartName="/ppt/slides/slide409.xml"/>
  <Override ContentType="application/vnd.openxmlformats-officedocument.presentationml.slide+xml" PartName="/ppt/slides/slide37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298.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42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383.xml"/>
  <Override ContentType="application/vnd.openxmlformats-officedocument.presentationml.slide+xml" PartName="/ppt/slides/slide208.xml"/>
  <Override ContentType="application/vnd.openxmlformats-officedocument.presentationml.slide+xml" PartName="/ppt/slides/slide340.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60.xml"/>
  <Override ContentType="application/vnd.openxmlformats-officedocument.presentationml.slide+xml" PartName="/ppt/slides/slide414.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384.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307.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408.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13.xml"/>
  <Override ContentType="application/vnd.openxmlformats-officedocument.presentationml.slide+xml" PartName="/ppt/slides/slide149.xml"/>
  <Override ContentType="application/vnd.openxmlformats-officedocument.presentationml.slide+xml" PartName="/ppt/slides/slide106.xml"/>
  <Override ContentType="application/vnd.openxmlformats-officedocument.presentationml.slide+xml" PartName="/ppt/slides/slide234.xml"/>
  <Override ContentType="application/vnd.openxmlformats-officedocument.presentationml.slide+xml" PartName="/ppt/slides/slide177.xml"/>
  <Override ContentType="application/vnd.openxmlformats-officedocument.presentationml.slide+xml" PartName="/ppt/slides/slide363.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356.xml"/>
  <Override ContentType="application/vnd.openxmlformats-officedocument.presentationml.slide+xml" PartName="/ppt/slides/slide284.xml"/>
  <Override ContentType="application/vnd.openxmlformats-officedocument.presentationml.slide+xml" PartName="/ppt/slides/slide399.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390.xml"/>
  <Override ContentType="application/vnd.openxmlformats-officedocument.presentationml.slide+xml" PartName="/ppt/slides/slide81.xml"/>
  <Override ContentType="application/vnd.openxmlformats-officedocument.presentationml.slide+xml" PartName="/ppt/slides/slide329.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290.xml"/>
  <Override ContentType="application/vnd.openxmlformats-officedocument.presentationml.slide+xml" PartName="/ppt/slides/slide378.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42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 id="571" r:id="rId322"/>
    <p:sldId id="572" r:id="rId323"/>
    <p:sldId id="573" r:id="rId324"/>
    <p:sldId id="574" r:id="rId325"/>
    <p:sldId id="575" r:id="rId326"/>
    <p:sldId id="576" r:id="rId327"/>
    <p:sldId id="577" r:id="rId328"/>
    <p:sldId id="578" r:id="rId329"/>
    <p:sldId id="579" r:id="rId330"/>
    <p:sldId id="580" r:id="rId331"/>
    <p:sldId id="581" r:id="rId332"/>
    <p:sldId id="582" r:id="rId333"/>
    <p:sldId id="583" r:id="rId334"/>
    <p:sldId id="584" r:id="rId335"/>
    <p:sldId id="585" r:id="rId336"/>
    <p:sldId id="586" r:id="rId337"/>
    <p:sldId id="587" r:id="rId338"/>
    <p:sldId id="588" r:id="rId339"/>
    <p:sldId id="589" r:id="rId340"/>
    <p:sldId id="590" r:id="rId341"/>
    <p:sldId id="591" r:id="rId342"/>
    <p:sldId id="592" r:id="rId343"/>
    <p:sldId id="593" r:id="rId344"/>
    <p:sldId id="594" r:id="rId345"/>
    <p:sldId id="595" r:id="rId346"/>
    <p:sldId id="596" r:id="rId347"/>
    <p:sldId id="597" r:id="rId348"/>
    <p:sldId id="598" r:id="rId349"/>
    <p:sldId id="599" r:id="rId350"/>
    <p:sldId id="600" r:id="rId351"/>
    <p:sldId id="601" r:id="rId352"/>
    <p:sldId id="602" r:id="rId353"/>
    <p:sldId id="603" r:id="rId354"/>
    <p:sldId id="604" r:id="rId355"/>
    <p:sldId id="605" r:id="rId356"/>
    <p:sldId id="606" r:id="rId357"/>
    <p:sldId id="607" r:id="rId358"/>
    <p:sldId id="608" r:id="rId359"/>
    <p:sldId id="609" r:id="rId360"/>
    <p:sldId id="610" r:id="rId361"/>
    <p:sldId id="611" r:id="rId362"/>
    <p:sldId id="612" r:id="rId363"/>
    <p:sldId id="613" r:id="rId364"/>
    <p:sldId id="614" r:id="rId365"/>
    <p:sldId id="615" r:id="rId366"/>
    <p:sldId id="616" r:id="rId367"/>
    <p:sldId id="617" r:id="rId368"/>
    <p:sldId id="618" r:id="rId369"/>
    <p:sldId id="619" r:id="rId370"/>
    <p:sldId id="620" r:id="rId371"/>
    <p:sldId id="621" r:id="rId372"/>
    <p:sldId id="622" r:id="rId373"/>
    <p:sldId id="623" r:id="rId374"/>
    <p:sldId id="624" r:id="rId375"/>
    <p:sldId id="625" r:id="rId376"/>
    <p:sldId id="626" r:id="rId377"/>
    <p:sldId id="627" r:id="rId378"/>
    <p:sldId id="628" r:id="rId379"/>
    <p:sldId id="629" r:id="rId380"/>
    <p:sldId id="630" r:id="rId381"/>
    <p:sldId id="631" r:id="rId382"/>
    <p:sldId id="632" r:id="rId383"/>
    <p:sldId id="633" r:id="rId384"/>
    <p:sldId id="634" r:id="rId385"/>
    <p:sldId id="635" r:id="rId386"/>
    <p:sldId id="636" r:id="rId387"/>
    <p:sldId id="637" r:id="rId388"/>
    <p:sldId id="638" r:id="rId389"/>
    <p:sldId id="639" r:id="rId390"/>
    <p:sldId id="640" r:id="rId391"/>
    <p:sldId id="641" r:id="rId392"/>
    <p:sldId id="642" r:id="rId393"/>
    <p:sldId id="643" r:id="rId394"/>
    <p:sldId id="644" r:id="rId395"/>
    <p:sldId id="645" r:id="rId396"/>
    <p:sldId id="646" r:id="rId397"/>
    <p:sldId id="647" r:id="rId398"/>
    <p:sldId id="648" r:id="rId399"/>
    <p:sldId id="649" r:id="rId400"/>
    <p:sldId id="650" r:id="rId401"/>
    <p:sldId id="651" r:id="rId402"/>
    <p:sldId id="652" r:id="rId403"/>
    <p:sldId id="653" r:id="rId404"/>
    <p:sldId id="654" r:id="rId405"/>
    <p:sldId id="655" r:id="rId406"/>
    <p:sldId id="656" r:id="rId407"/>
    <p:sldId id="657" r:id="rId408"/>
    <p:sldId id="658" r:id="rId409"/>
    <p:sldId id="659" r:id="rId410"/>
    <p:sldId id="660" r:id="rId411"/>
    <p:sldId id="661" r:id="rId412"/>
    <p:sldId id="662" r:id="rId413"/>
    <p:sldId id="663" r:id="rId414"/>
    <p:sldId id="664" r:id="rId415"/>
    <p:sldId id="665" r:id="rId416"/>
    <p:sldId id="666" r:id="rId417"/>
    <p:sldId id="667" r:id="rId418"/>
    <p:sldId id="668" r:id="rId419"/>
    <p:sldId id="669" r:id="rId420"/>
    <p:sldId id="670" r:id="rId421"/>
    <p:sldId id="671" r:id="rId422"/>
    <p:sldId id="672" r:id="rId423"/>
    <p:sldId id="673" r:id="rId424"/>
    <p:sldId id="674" r:id="rId425"/>
    <p:sldId id="675" r:id="rId426"/>
    <p:sldId id="676" r:id="rId427"/>
    <p:sldId id="677" r:id="rId428"/>
    <p:sldId id="678" r:id="rId429"/>
    <p:sldId id="679" r:id="rId430"/>
    <p:sldId id="680" r:id="rId431"/>
    <p:sldId id="681" r:id="rId432"/>
    <p:sldId id="682" r:id="rId433"/>
  </p:sldIdLst>
  <p:sldSz cy="6858000" cx="9144000"/>
  <p:notesSz cx="6858000" cy="9144000"/>
  <p:embeddedFontLst>
    <p:embeddedFont>
      <p:font typeface="Garamond"/>
      <p:regular r:id="rId434"/>
      <p:bold r:id="rId435"/>
      <p:italic r:id="rId436"/>
      <p:boldItalic r:id="rId437"/>
    </p:embeddedFont>
    <p:embeddedFont>
      <p:font typeface="Arimo"/>
      <p:regular r:id="rId438"/>
      <p:bold r:id="rId439"/>
      <p:italic r:id="rId440"/>
      <p:boldItalic r:id="rId441"/>
    </p:embeddedFont>
    <p:embeddedFont>
      <p:font typeface="Inter"/>
      <p:regular r:id="rId442"/>
      <p:bold r:id="rId443"/>
    </p:embeddedFont>
    <p:embeddedFont>
      <p:font typeface="Tahoma"/>
      <p:regular r:id="rId444"/>
      <p:bold r:id="rId445"/>
    </p:embeddedFont>
    <p:embeddedFont>
      <p:font typeface="Century Gothic"/>
      <p:regular r:id="rId446"/>
      <p:bold r:id="rId447"/>
      <p:italic r:id="rId448"/>
      <p:boldItalic r:id="rId4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9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C7F27C6-5465-4011-8643-690EFB4B81FF}">
  <a:tblStyle styleId="{2C7F27C6-5465-4011-8643-690EFB4B81FF}" styleName="Table_0">
    <a:wholeTbl>
      <a:tcTxStyle b="off" i="off">
        <a:font>
          <a:latin typeface="Garamond"/>
          <a:ea typeface="Garamond"/>
          <a:cs typeface="Garamond"/>
        </a:font>
        <a:schemeClr val="dk1"/>
      </a:tcTxStyle>
      <a:tcStyle>
        <a:tcBdr>
          <a:left>
            <a:ln cap="flat" cmpd="sng" w="12700">
              <a:solidFill>
                <a:schemeClr val="accent5"/>
              </a:solidFill>
              <a:prstDash val="solid"/>
              <a:round/>
              <a:headEnd len="sm" w="sm" type="none"/>
              <a:tailEnd len="sm" w="sm" type="none"/>
            </a:ln>
          </a:left>
          <a:right>
            <a:ln cap="flat" cmpd="sng" w="12700">
              <a:solidFill>
                <a:schemeClr val="accent5"/>
              </a:solidFill>
              <a:prstDash val="solid"/>
              <a:round/>
              <a:headEnd len="sm" w="sm" type="none"/>
              <a:tailEnd len="sm" w="sm" type="none"/>
            </a:ln>
          </a:right>
          <a:top>
            <a:ln cap="flat" cmpd="sng" w="12700">
              <a:solidFill>
                <a:schemeClr val="accent5"/>
              </a:solidFill>
              <a:prstDash val="solid"/>
              <a:round/>
              <a:headEnd len="sm" w="sm" type="none"/>
              <a:tailEnd len="sm" w="sm" type="none"/>
            </a:ln>
          </a:top>
          <a:bottom>
            <a:ln cap="flat" cmpd="sng" w="12700">
              <a:solidFill>
                <a:schemeClr val="accent5"/>
              </a:solidFill>
              <a:prstDash val="solid"/>
              <a:round/>
              <a:headEnd len="sm" w="sm" type="none"/>
              <a:tailEnd len="sm" w="sm" type="none"/>
            </a:ln>
          </a:bottom>
          <a:insideH>
            <a:ln cap="flat" cmpd="sng" w="12700">
              <a:solidFill>
                <a:schemeClr val="accent5"/>
              </a:solidFill>
              <a:prstDash val="solid"/>
              <a:round/>
              <a:headEnd len="sm" w="sm" type="none"/>
              <a:tailEnd len="sm" w="sm" type="none"/>
            </a:ln>
          </a:insideH>
          <a:insideV>
            <a:ln cap="flat" cmpd="sng" w="12700">
              <a:solidFill>
                <a:schemeClr val="accent5"/>
              </a:solidFill>
              <a:prstDash val="solid"/>
              <a:round/>
              <a:headEnd len="sm" w="sm" type="none"/>
              <a:tailEnd len="sm" w="sm" type="none"/>
            </a:ln>
          </a:insideV>
        </a:tcBdr>
        <a:fill>
          <a:solidFill>
            <a:srgbClr val="F0EEEB"/>
          </a:solidFill>
        </a:fill>
      </a:tcStyle>
    </a:wholeTbl>
    <a:band1H>
      <a:tcTxStyle/>
      <a:tcStyle>
        <a:fill>
          <a:solidFill>
            <a:srgbClr val="DFDCD5"/>
          </a:solidFill>
        </a:fill>
      </a:tcStyle>
    </a:band1H>
    <a:band2H>
      <a:tcTxStyle/>
    </a:band2H>
    <a:band1V>
      <a:tcTxStyle/>
      <a:tcStyle>
        <a:fill>
          <a:solidFill>
            <a:srgbClr val="DFDCD5"/>
          </a:solidFill>
        </a:fill>
      </a:tcStyle>
    </a:band1V>
    <a:band2V>
      <a:tcTxStyle/>
    </a:band2V>
    <a:lastCol>
      <a:tcTxStyle b="on" i="off"/>
    </a:lastCol>
    <a:firstCol>
      <a:tcTxStyle b="on" i="off"/>
    </a:firstCol>
    <a:lastRow>
      <a:tcTxStyle b="on" i="off"/>
      <a:tcStyle>
        <a:tcBdr>
          <a:top>
            <a:ln cap="flat" cmpd="sng" w="25400">
              <a:solidFill>
                <a:schemeClr val="accent5"/>
              </a:solidFill>
              <a:prstDash val="solid"/>
              <a:round/>
              <a:headEnd len="sm" w="sm" type="none"/>
              <a:tailEnd len="sm" w="sm" type="none"/>
            </a:ln>
          </a:top>
        </a:tcBdr>
        <a:fill>
          <a:solidFill>
            <a:srgbClr val="F0EEEB"/>
          </a:solidFill>
        </a:fill>
      </a:tcStyle>
    </a:lastRow>
    <a:seCell>
      <a:tcTxStyle/>
    </a:seCell>
    <a:swCell>
      <a:tcTxStyle/>
    </a:swCell>
    <a:firstRow>
      <a:tcTxStyle b="on" i="off"/>
      <a:tcStyle>
        <a:fill>
          <a:solidFill>
            <a:srgbClr val="F0EEEB"/>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92" orient="horz"/>
        <p:guide pos="2880"/>
      </p:guideLst>
    </p:cSldViewPr>
  </p:slideViewPr>
</p:viewPr>
</file>

<file path=ppt/_rels/presentation.xml.rels><?xml version="1.0" encoding="UTF-8" standalone="yes"?><Relationships xmlns="http://schemas.openxmlformats.org/package/2006/relationships"><Relationship Id="rId190" Type="http://schemas.openxmlformats.org/officeDocument/2006/relationships/slide" Target="slides/slide184.xml"/><Relationship Id="rId194" Type="http://schemas.openxmlformats.org/officeDocument/2006/relationships/slide" Target="slides/slide188.xml"/><Relationship Id="rId193" Type="http://schemas.openxmlformats.org/officeDocument/2006/relationships/slide" Target="slides/slide187.xml"/><Relationship Id="rId192" Type="http://schemas.openxmlformats.org/officeDocument/2006/relationships/slide" Target="slides/slide186.xml"/><Relationship Id="rId191" Type="http://schemas.openxmlformats.org/officeDocument/2006/relationships/slide" Target="slides/slide185.xml"/><Relationship Id="rId187" Type="http://schemas.openxmlformats.org/officeDocument/2006/relationships/slide" Target="slides/slide181.xml"/><Relationship Id="rId186" Type="http://schemas.openxmlformats.org/officeDocument/2006/relationships/slide" Target="slides/slide180.xml"/><Relationship Id="rId185" Type="http://schemas.openxmlformats.org/officeDocument/2006/relationships/slide" Target="slides/slide179.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183" Type="http://schemas.openxmlformats.org/officeDocument/2006/relationships/slide" Target="slides/slide177.xml"/><Relationship Id="rId182" Type="http://schemas.openxmlformats.org/officeDocument/2006/relationships/slide" Target="slides/slide176.xml"/><Relationship Id="rId181" Type="http://schemas.openxmlformats.org/officeDocument/2006/relationships/slide" Target="slides/slide175.xml"/><Relationship Id="rId180" Type="http://schemas.openxmlformats.org/officeDocument/2006/relationships/slide" Target="slides/slide174.xml"/><Relationship Id="rId176" Type="http://schemas.openxmlformats.org/officeDocument/2006/relationships/slide" Target="slides/slide170.xml"/><Relationship Id="rId297" Type="http://schemas.openxmlformats.org/officeDocument/2006/relationships/slide" Target="slides/slide291.xml"/><Relationship Id="rId175" Type="http://schemas.openxmlformats.org/officeDocument/2006/relationships/slide" Target="slides/slide169.xml"/><Relationship Id="rId296" Type="http://schemas.openxmlformats.org/officeDocument/2006/relationships/slide" Target="slides/slide290.xml"/><Relationship Id="rId174" Type="http://schemas.openxmlformats.org/officeDocument/2006/relationships/slide" Target="slides/slide168.xml"/><Relationship Id="rId295" Type="http://schemas.openxmlformats.org/officeDocument/2006/relationships/slide" Target="slides/slide289.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198" Type="http://schemas.openxmlformats.org/officeDocument/2006/relationships/slide" Target="slides/slide192.xml"/><Relationship Id="rId197" Type="http://schemas.openxmlformats.org/officeDocument/2006/relationships/slide" Target="slides/slide191.xml"/><Relationship Id="rId196" Type="http://schemas.openxmlformats.org/officeDocument/2006/relationships/slide" Target="slides/slide190.xml"/><Relationship Id="rId195" Type="http://schemas.openxmlformats.org/officeDocument/2006/relationships/slide" Target="slides/slide189.xml"/><Relationship Id="rId199" Type="http://schemas.openxmlformats.org/officeDocument/2006/relationships/slide" Target="slides/slide193.xml"/><Relationship Id="rId150" Type="http://schemas.openxmlformats.org/officeDocument/2006/relationships/slide" Target="slides/slide144.xml"/><Relationship Id="rId271" Type="http://schemas.openxmlformats.org/officeDocument/2006/relationships/slide" Target="slides/slide265.xml"/><Relationship Id="rId392" Type="http://schemas.openxmlformats.org/officeDocument/2006/relationships/slide" Target="slides/slide386.xml"/><Relationship Id="rId270" Type="http://schemas.openxmlformats.org/officeDocument/2006/relationships/slide" Target="slides/slide264.xml"/><Relationship Id="rId391" Type="http://schemas.openxmlformats.org/officeDocument/2006/relationships/slide" Target="slides/slide385.xml"/><Relationship Id="rId390" Type="http://schemas.openxmlformats.org/officeDocument/2006/relationships/slide" Target="slides/slide38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385" Type="http://schemas.openxmlformats.org/officeDocument/2006/relationships/slide" Target="slides/slide379.xml"/><Relationship Id="rId142" Type="http://schemas.openxmlformats.org/officeDocument/2006/relationships/slide" Target="slides/slide136.xml"/><Relationship Id="rId263" Type="http://schemas.openxmlformats.org/officeDocument/2006/relationships/slide" Target="slides/slide257.xml"/><Relationship Id="rId384" Type="http://schemas.openxmlformats.org/officeDocument/2006/relationships/slide" Target="slides/slide378.xml"/><Relationship Id="rId141" Type="http://schemas.openxmlformats.org/officeDocument/2006/relationships/slide" Target="slides/slide135.xml"/><Relationship Id="rId262" Type="http://schemas.openxmlformats.org/officeDocument/2006/relationships/slide" Target="slides/slide256.xml"/><Relationship Id="rId383" Type="http://schemas.openxmlformats.org/officeDocument/2006/relationships/slide" Target="slides/slide377.xml"/><Relationship Id="rId140" Type="http://schemas.openxmlformats.org/officeDocument/2006/relationships/slide" Target="slides/slide134.xml"/><Relationship Id="rId261" Type="http://schemas.openxmlformats.org/officeDocument/2006/relationships/slide" Target="slides/slide255.xml"/><Relationship Id="rId382" Type="http://schemas.openxmlformats.org/officeDocument/2006/relationships/slide" Target="slides/slide376.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389" Type="http://schemas.openxmlformats.org/officeDocument/2006/relationships/slide" Target="slides/slide383.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388" Type="http://schemas.openxmlformats.org/officeDocument/2006/relationships/slide" Target="slides/slide382.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387" Type="http://schemas.openxmlformats.org/officeDocument/2006/relationships/slide" Target="slides/slide381.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386" Type="http://schemas.openxmlformats.org/officeDocument/2006/relationships/slide" Target="slides/slide380.xml"/><Relationship Id="rId260" Type="http://schemas.openxmlformats.org/officeDocument/2006/relationships/slide" Target="slides/slide254.xml"/><Relationship Id="rId381" Type="http://schemas.openxmlformats.org/officeDocument/2006/relationships/slide" Target="slides/slide375.xml"/><Relationship Id="rId380" Type="http://schemas.openxmlformats.org/officeDocument/2006/relationships/slide" Target="slides/slide37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379" Type="http://schemas.openxmlformats.org/officeDocument/2006/relationships/slide" Target="slides/slide373.xml"/><Relationship Id="rId132" Type="http://schemas.openxmlformats.org/officeDocument/2006/relationships/slide" Target="slides/slide126.xml"/><Relationship Id="rId253" Type="http://schemas.openxmlformats.org/officeDocument/2006/relationships/slide" Target="slides/slide247.xml"/><Relationship Id="rId374" Type="http://schemas.openxmlformats.org/officeDocument/2006/relationships/slide" Target="slides/slide368.xml"/><Relationship Id="rId131" Type="http://schemas.openxmlformats.org/officeDocument/2006/relationships/slide" Target="slides/slide125.xml"/><Relationship Id="rId252" Type="http://schemas.openxmlformats.org/officeDocument/2006/relationships/slide" Target="slides/slide246.xml"/><Relationship Id="rId373" Type="http://schemas.openxmlformats.org/officeDocument/2006/relationships/slide" Target="slides/slide367.xml"/><Relationship Id="rId130" Type="http://schemas.openxmlformats.org/officeDocument/2006/relationships/slide" Target="slides/slide124.xml"/><Relationship Id="rId251" Type="http://schemas.openxmlformats.org/officeDocument/2006/relationships/slide" Target="slides/slide245.xml"/><Relationship Id="rId372" Type="http://schemas.openxmlformats.org/officeDocument/2006/relationships/slide" Target="slides/slide366.xml"/><Relationship Id="rId250" Type="http://schemas.openxmlformats.org/officeDocument/2006/relationships/slide" Target="slides/slide244.xml"/><Relationship Id="rId371" Type="http://schemas.openxmlformats.org/officeDocument/2006/relationships/slide" Target="slides/slide365.xml"/><Relationship Id="rId136" Type="http://schemas.openxmlformats.org/officeDocument/2006/relationships/slide" Target="slides/slide130.xml"/><Relationship Id="rId257" Type="http://schemas.openxmlformats.org/officeDocument/2006/relationships/slide" Target="slides/slide251.xml"/><Relationship Id="rId378" Type="http://schemas.openxmlformats.org/officeDocument/2006/relationships/slide" Target="slides/slide372.xml"/><Relationship Id="rId135" Type="http://schemas.openxmlformats.org/officeDocument/2006/relationships/slide" Target="slides/slide129.xml"/><Relationship Id="rId256" Type="http://schemas.openxmlformats.org/officeDocument/2006/relationships/slide" Target="slides/slide250.xml"/><Relationship Id="rId377" Type="http://schemas.openxmlformats.org/officeDocument/2006/relationships/slide" Target="slides/slide371.xml"/><Relationship Id="rId134" Type="http://schemas.openxmlformats.org/officeDocument/2006/relationships/slide" Target="slides/slide128.xml"/><Relationship Id="rId255" Type="http://schemas.openxmlformats.org/officeDocument/2006/relationships/slide" Target="slides/slide249.xml"/><Relationship Id="rId376" Type="http://schemas.openxmlformats.org/officeDocument/2006/relationships/slide" Target="slides/slide370.xml"/><Relationship Id="rId133" Type="http://schemas.openxmlformats.org/officeDocument/2006/relationships/slide" Target="slides/slide127.xml"/><Relationship Id="rId254" Type="http://schemas.openxmlformats.org/officeDocument/2006/relationships/slide" Target="slides/slide248.xml"/><Relationship Id="rId375" Type="http://schemas.openxmlformats.org/officeDocument/2006/relationships/slide" Target="slides/slide369.xml"/><Relationship Id="rId172" Type="http://schemas.openxmlformats.org/officeDocument/2006/relationships/slide" Target="slides/slide166.xml"/><Relationship Id="rId293" Type="http://schemas.openxmlformats.org/officeDocument/2006/relationships/slide" Target="slides/slide287.xml"/><Relationship Id="rId171" Type="http://schemas.openxmlformats.org/officeDocument/2006/relationships/slide" Target="slides/slide165.xml"/><Relationship Id="rId292" Type="http://schemas.openxmlformats.org/officeDocument/2006/relationships/slide" Target="slides/slide286.xml"/><Relationship Id="rId170" Type="http://schemas.openxmlformats.org/officeDocument/2006/relationships/slide" Target="slides/slide164.xml"/><Relationship Id="rId291" Type="http://schemas.openxmlformats.org/officeDocument/2006/relationships/slide" Target="slides/slide285.xml"/><Relationship Id="rId290" Type="http://schemas.openxmlformats.org/officeDocument/2006/relationships/slide" Target="slides/slide284.xml"/><Relationship Id="rId165" Type="http://schemas.openxmlformats.org/officeDocument/2006/relationships/slide" Target="slides/slide159.xml"/><Relationship Id="rId286" Type="http://schemas.openxmlformats.org/officeDocument/2006/relationships/slide" Target="slides/slide280.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161" Type="http://schemas.openxmlformats.org/officeDocument/2006/relationships/slide" Target="slides/slide155.xml"/><Relationship Id="rId282" Type="http://schemas.openxmlformats.org/officeDocument/2006/relationships/slide" Target="slides/slide276.xml"/><Relationship Id="rId160" Type="http://schemas.openxmlformats.org/officeDocument/2006/relationships/slide" Target="slides/slide154.xml"/><Relationship Id="rId281" Type="http://schemas.openxmlformats.org/officeDocument/2006/relationships/slide" Target="slides/slide275.xml"/><Relationship Id="rId280" Type="http://schemas.openxmlformats.org/officeDocument/2006/relationships/slide" Target="slides/slide274.xml"/><Relationship Id="rId159" Type="http://schemas.openxmlformats.org/officeDocument/2006/relationships/slide" Target="slides/slide153.xml"/><Relationship Id="rId154" Type="http://schemas.openxmlformats.org/officeDocument/2006/relationships/slide" Target="slides/slide148.xml"/><Relationship Id="rId275" Type="http://schemas.openxmlformats.org/officeDocument/2006/relationships/slide" Target="slides/slide269.xml"/><Relationship Id="rId396" Type="http://schemas.openxmlformats.org/officeDocument/2006/relationships/slide" Target="slides/slide390.xml"/><Relationship Id="rId153" Type="http://schemas.openxmlformats.org/officeDocument/2006/relationships/slide" Target="slides/slide147.xml"/><Relationship Id="rId274" Type="http://schemas.openxmlformats.org/officeDocument/2006/relationships/slide" Target="slides/slide268.xml"/><Relationship Id="rId395" Type="http://schemas.openxmlformats.org/officeDocument/2006/relationships/slide" Target="slides/slide389.xml"/><Relationship Id="rId152" Type="http://schemas.openxmlformats.org/officeDocument/2006/relationships/slide" Target="slides/slide146.xml"/><Relationship Id="rId273" Type="http://schemas.openxmlformats.org/officeDocument/2006/relationships/slide" Target="slides/slide267.xml"/><Relationship Id="rId394" Type="http://schemas.openxmlformats.org/officeDocument/2006/relationships/slide" Target="slides/slide388.xml"/><Relationship Id="rId151" Type="http://schemas.openxmlformats.org/officeDocument/2006/relationships/slide" Target="slides/slide145.xml"/><Relationship Id="rId272" Type="http://schemas.openxmlformats.org/officeDocument/2006/relationships/slide" Target="slides/slide266.xml"/><Relationship Id="rId393" Type="http://schemas.openxmlformats.org/officeDocument/2006/relationships/slide" Target="slides/slide387.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399" Type="http://schemas.openxmlformats.org/officeDocument/2006/relationships/slide" Target="slides/slide393.xml"/><Relationship Id="rId156" Type="http://schemas.openxmlformats.org/officeDocument/2006/relationships/slide" Target="slides/slide150.xml"/><Relationship Id="rId277" Type="http://schemas.openxmlformats.org/officeDocument/2006/relationships/slide" Target="slides/slide271.xml"/><Relationship Id="rId398" Type="http://schemas.openxmlformats.org/officeDocument/2006/relationships/slide" Target="slides/slide392.xml"/><Relationship Id="rId155" Type="http://schemas.openxmlformats.org/officeDocument/2006/relationships/slide" Target="slides/slide149.xml"/><Relationship Id="rId276" Type="http://schemas.openxmlformats.org/officeDocument/2006/relationships/slide" Target="slides/slide270.xml"/><Relationship Id="rId397" Type="http://schemas.openxmlformats.org/officeDocument/2006/relationships/slide" Target="slides/slide391.xml"/><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409" Type="http://schemas.openxmlformats.org/officeDocument/2006/relationships/slide" Target="slides/slide403.xml"/><Relationship Id="rId404" Type="http://schemas.openxmlformats.org/officeDocument/2006/relationships/slide" Target="slides/slide398.xml"/><Relationship Id="rId403" Type="http://schemas.openxmlformats.org/officeDocument/2006/relationships/slide" Target="slides/slide397.xml"/><Relationship Id="rId402" Type="http://schemas.openxmlformats.org/officeDocument/2006/relationships/slide" Target="slides/slide396.xml"/><Relationship Id="rId401" Type="http://schemas.openxmlformats.org/officeDocument/2006/relationships/slide" Target="slides/slide395.xml"/><Relationship Id="rId408" Type="http://schemas.openxmlformats.org/officeDocument/2006/relationships/slide" Target="slides/slide402.xml"/><Relationship Id="rId407" Type="http://schemas.openxmlformats.org/officeDocument/2006/relationships/slide" Target="slides/slide401.xml"/><Relationship Id="rId406" Type="http://schemas.openxmlformats.org/officeDocument/2006/relationships/slide" Target="slides/slide400.xml"/><Relationship Id="rId405" Type="http://schemas.openxmlformats.org/officeDocument/2006/relationships/slide" Target="slides/slide399.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400" Type="http://schemas.openxmlformats.org/officeDocument/2006/relationships/slide" Target="slides/slide394.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 Id="rId107" Type="http://schemas.openxmlformats.org/officeDocument/2006/relationships/slide" Target="slides/slide101.xml"/><Relationship Id="rId228" Type="http://schemas.openxmlformats.org/officeDocument/2006/relationships/slide" Target="slides/slide222.xml"/><Relationship Id="rId349" Type="http://schemas.openxmlformats.org/officeDocument/2006/relationships/slide" Target="slides/slide343.xml"/><Relationship Id="rId106" Type="http://schemas.openxmlformats.org/officeDocument/2006/relationships/slide" Target="slides/slide100.xml"/><Relationship Id="rId227" Type="http://schemas.openxmlformats.org/officeDocument/2006/relationships/slide" Target="slides/slide221.xml"/><Relationship Id="rId348" Type="http://schemas.openxmlformats.org/officeDocument/2006/relationships/slide" Target="slides/slide342.xml"/><Relationship Id="rId105" Type="http://schemas.openxmlformats.org/officeDocument/2006/relationships/slide" Target="slides/slide99.xml"/><Relationship Id="rId226" Type="http://schemas.openxmlformats.org/officeDocument/2006/relationships/slide" Target="slides/slide220.xml"/><Relationship Id="rId347" Type="http://schemas.openxmlformats.org/officeDocument/2006/relationships/slide" Target="slides/slide341.xml"/><Relationship Id="rId104" Type="http://schemas.openxmlformats.org/officeDocument/2006/relationships/slide" Target="slides/slide98.xml"/><Relationship Id="rId225" Type="http://schemas.openxmlformats.org/officeDocument/2006/relationships/slide" Target="slides/slide219.xml"/><Relationship Id="rId346" Type="http://schemas.openxmlformats.org/officeDocument/2006/relationships/slide" Target="slides/slide340.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341" Type="http://schemas.openxmlformats.org/officeDocument/2006/relationships/slide" Target="slides/slide335.xml"/><Relationship Id="rId340" Type="http://schemas.openxmlformats.org/officeDocument/2006/relationships/slide" Target="slides/slide334.xml"/><Relationship Id="rId103" Type="http://schemas.openxmlformats.org/officeDocument/2006/relationships/slide" Target="slides/slide97.xml"/><Relationship Id="rId224" Type="http://schemas.openxmlformats.org/officeDocument/2006/relationships/slide" Target="slides/slide218.xml"/><Relationship Id="rId345" Type="http://schemas.openxmlformats.org/officeDocument/2006/relationships/slide" Target="slides/slide339.xml"/><Relationship Id="rId102" Type="http://schemas.openxmlformats.org/officeDocument/2006/relationships/slide" Target="slides/slide96.xml"/><Relationship Id="rId223" Type="http://schemas.openxmlformats.org/officeDocument/2006/relationships/slide" Target="slides/slide217.xml"/><Relationship Id="rId344" Type="http://schemas.openxmlformats.org/officeDocument/2006/relationships/slide" Target="slides/slide338.xml"/><Relationship Id="rId101" Type="http://schemas.openxmlformats.org/officeDocument/2006/relationships/slide" Target="slides/slide95.xml"/><Relationship Id="rId222" Type="http://schemas.openxmlformats.org/officeDocument/2006/relationships/slide" Target="slides/slide216.xml"/><Relationship Id="rId343" Type="http://schemas.openxmlformats.org/officeDocument/2006/relationships/slide" Target="slides/slide337.xml"/><Relationship Id="rId100" Type="http://schemas.openxmlformats.org/officeDocument/2006/relationships/slide" Target="slides/slide94.xml"/><Relationship Id="rId221" Type="http://schemas.openxmlformats.org/officeDocument/2006/relationships/slide" Target="slides/slide215.xml"/><Relationship Id="rId342" Type="http://schemas.openxmlformats.org/officeDocument/2006/relationships/slide" Target="slides/slide336.xml"/><Relationship Id="rId217" Type="http://schemas.openxmlformats.org/officeDocument/2006/relationships/slide" Target="slides/slide211.xml"/><Relationship Id="rId338" Type="http://schemas.openxmlformats.org/officeDocument/2006/relationships/slide" Target="slides/slide332.xml"/><Relationship Id="rId216" Type="http://schemas.openxmlformats.org/officeDocument/2006/relationships/slide" Target="slides/slide210.xml"/><Relationship Id="rId337" Type="http://schemas.openxmlformats.org/officeDocument/2006/relationships/slide" Target="slides/slide331.xml"/><Relationship Id="rId215" Type="http://schemas.openxmlformats.org/officeDocument/2006/relationships/slide" Target="slides/slide209.xml"/><Relationship Id="rId336" Type="http://schemas.openxmlformats.org/officeDocument/2006/relationships/slide" Target="slides/slide330.xml"/><Relationship Id="rId214" Type="http://schemas.openxmlformats.org/officeDocument/2006/relationships/slide" Target="slides/slide208.xml"/><Relationship Id="rId335" Type="http://schemas.openxmlformats.org/officeDocument/2006/relationships/slide" Target="slides/slide329.xml"/><Relationship Id="rId219" Type="http://schemas.openxmlformats.org/officeDocument/2006/relationships/slide" Target="slides/slide213.xml"/><Relationship Id="rId218" Type="http://schemas.openxmlformats.org/officeDocument/2006/relationships/slide" Target="slides/slide212.xml"/><Relationship Id="rId339" Type="http://schemas.openxmlformats.org/officeDocument/2006/relationships/slide" Target="slides/slide333.xml"/><Relationship Id="rId330" Type="http://schemas.openxmlformats.org/officeDocument/2006/relationships/slide" Target="slides/slide324.xml"/><Relationship Id="rId213" Type="http://schemas.openxmlformats.org/officeDocument/2006/relationships/slide" Target="slides/slide207.xml"/><Relationship Id="rId334" Type="http://schemas.openxmlformats.org/officeDocument/2006/relationships/slide" Target="slides/slide328.xml"/><Relationship Id="rId212" Type="http://schemas.openxmlformats.org/officeDocument/2006/relationships/slide" Target="slides/slide206.xml"/><Relationship Id="rId333" Type="http://schemas.openxmlformats.org/officeDocument/2006/relationships/slide" Target="slides/slide327.xml"/><Relationship Id="rId211" Type="http://schemas.openxmlformats.org/officeDocument/2006/relationships/slide" Target="slides/slide205.xml"/><Relationship Id="rId332" Type="http://schemas.openxmlformats.org/officeDocument/2006/relationships/slide" Target="slides/slide326.xml"/><Relationship Id="rId210" Type="http://schemas.openxmlformats.org/officeDocument/2006/relationships/slide" Target="slides/slide204.xml"/><Relationship Id="rId331" Type="http://schemas.openxmlformats.org/officeDocument/2006/relationships/slide" Target="slides/slide325.xml"/><Relationship Id="rId370" Type="http://schemas.openxmlformats.org/officeDocument/2006/relationships/slide" Target="slides/slide36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369" Type="http://schemas.openxmlformats.org/officeDocument/2006/relationships/slide" Target="slides/slide363.xml"/><Relationship Id="rId126" Type="http://schemas.openxmlformats.org/officeDocument/2006/relationships/slide" Target="slides/slide120.xml"/><Relationship Id="rId247" Type="http://schemas.openxmlformats.org/officeDocument/2006/relationships/slide" Target="slides/slide241.xml"/><Relationship Id="rId368" Type="http://schemas.openxmlformats.org/officeDocument/2006/relationships/slide" Target="slides/slide362.xml"/><Relationship Id="rId121" Type="http://schemas.openxmlformats.org/officeDocument/2006/relationships/slide" Target="slides/slide115.xml"/><Relationship Id="rId242" Type="http://schemas.openxmlformats.org/officeDocument/2006/relationships/slide" Target="slides/slide236.xml"/><Relationship Id="rId363" Type="http://schemas.openxmlformats.org/officeDocument/2006/relationships/slide" Target="slides/slide357.xml"/><Relationship Id="rId120" Type="http://schemas.openxmlformats.org/officeDocument/2006/relationships/slide" Target="slides/slide114.xml"/><Relationship Id="rId241" Type="http://schemas.openxmlformats.org/officeDocument/2006/relationships/slide" Target="slides/slide235.xml"/><Relationship Id="rId362" Type="http://schemas.openxmlformats.org/officeDocument/2006/relationships/slide" Target="slides/slide356.xml"/><Relationship Id="rId240" Type="http://schemas.openxmlformats.org/officeDocument/2006/relationships/slide" Target="slides/slide234.xml"/><Relationship Id="rId361" Type="http://schemas.openxmlformats.org/officeDocument/2006/relationships/slide" Target="slides/slide355.xml"/><Relationship Id="rId360" Type="http://schemas.openxmlformats.org/officeDocument/2006/relationships/slide" Target="slides/slide354.xml"/><Relationship Id="rId125" Type="http://schemas.openxmlformats.org/officeDocument/2006/relationships/slide" Target="slides/slide119.xml"/><Relationship Id="rId246" Type="http://schemas.openxmlformats.org/officeDocument/2006/relationships/slide" Target="slides/slide240.xml"/><Relationship Id="rId367" Type="http://schemas.openxmlformats.org/officeDocument/2006/relationships/slide" Target="slides/slide361.xml"/><Relationship Id="rId124" Type="http://schemas.openxmlformats.org/officeDocument/2006/relationships/slide" Target="slides/slide118.xml"/><Relationship Id="rId245" Type="http://schemas.openxmlformats.org/officeDocument/2006/relationships/slide" Target="slides/slide239.xml"/><Relationship Id="rId366" Type="http://schemas.openxmlformats.org/officeDocument/2006/relationships/slide" Target="slides/slide360.xml"/><Relationship Id="rId123" Type="http://schemas.openxmlformats.org/officeDocument/2006/relationships/slide" Target="slides/slide117.xml"/><Relationship Id="rId244" Type="http://schemas.openxmlformats.org/officeDocument/2006/relationships/slide" Target="slides/slide238.xml"/><Relationship Id="rId365" Type="http://schemas.openxmlformats.org/officeDocument/2006/relationships/slide" Target="slides/slide359.xml"/><Relationship Id="rId122" Type="http://schemas.openxmlformats.org/officeDocument/2006/relationships/slide" Target="slides/slide116.xml"/><Relationship Id="rId243" Type="http://schemas.openxmlformats.org/officeDocument/2006/relationships/slide" Target="slides/slide237.xml"/><Relationship Id="rId364" Type="http://schemas.openxmlformats.org/officeDocument/2006/relationships/slide" Target="slides/slide358.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359" Type="http://schemas.openxmlformats.org/officeDocument/2006/relationships/slide" Target="slides/slide353.xml"/><Relationship Id="rId116" Type="http://schemas.openxmlformats.org/officeDocument/2006/relationships/slide" Target="slides/slide110.xml"/><Relationship Id="rId237" Type="http://schemas.openxmlformats.org/officeDocument/2006/relationships/slide" Target="slides/slide231.xml"/><Relationship Id="rId358" Type="http://schemas.openxmlformats.org/officeDocument/2006/relationships/slide" Target="slides/slide352.xml"/><Relationship Id="rId115" Type="http://schemas.openxmlformats.org/officeDocument/2006/relationships/slide" Target="slides/slide109.xml"/><Relationship Id="rId236" Type="http://schemas.openxmlformats.org/officeDocument/2006/relationships/slide" Target="slides/slide230.xml"/><Relationship Id="rId357" Type="http://schemas.openxmlformats.org/officeDocument/2006/relationships/slide" Target="slides/slide351.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352" Type="http://schemas.openxmlformats.org/officeDocument/2006/relationships/slide" Target="slides/slide346.xml"/><Relationship Id="rId230" Type="http://schemas.openxmlformats.org/officeDocument/2006/relationships/slide" Target="slides/slide224.xml"/><Relationship Id="rId351" Type="http://schemas.openxmlformats.org/officeDocument/2006/relationships/slide" Target="slides/slide345.xml"/><Relationship Id="rId350" Type="http://schemas.openxmlformats.org/officeDocument/2006/relationships/slide" Target="slides/slide344.xml"/><Relationship Id="rId114" Type="http://schemas.openxmlformats.org/officeDocument/2006/relationships/slide" Target="slides/slide108.xml"/><Relationship Id="rId235" Type="http://schemas.openxmlformats.org/officeDocument/2006/relationships/slide" Target="slides/slide229.xml"/><Relationship Id="rId356" Type="http://schemas.openxmlformats.org/officeDocument/2006/relationships/slide" Target="slides/slide350.xml"/><Relationship Id="rId113" Type="http://schemas.openxmlformats.org/officeDocument/2006/relationships/slide" Target="slides/slide107.xml"/><Relationship Id="rId234" Type="http://schemas.openxmlformats.org/officeDocument/2006/relationships/slide" Target="slides/slide228.xml"/><Relationship Id="rId355" Type="http://schemas.openxmlformats.org/officeDocument/2006/relationships/slide" Target="slides/slide349.xml"/><Relationship Id="rId112" Type="http://schemas.openxmlformats.org/officeDocument/2006/relationships/slide" Target="slides/slide106.xml"/><Relationship Id="rId233" Type="http://schemas.openxmlformats.org/officeDocument/2006/relationships/slide" Target="slides/slide227.xml"/><Relationship Id="rId354" Type="http://schemas.openxmlformats.org/officeDocument/2006/relationships/slide" Target="slides/slide348.xml"/><Relationship Id="rId111" Type="http://schemas.openxmlformats.org/officeDocument/2006/relationships/slide" Target="slides/slide105.xml"/><Relationship Id="rId232" Type="http://schemas.openxmlformats.org/officeDocument/2006/relationships/slide" Target="slides/slide226.xml"/><Relationship Id="rId353" Type="http://schemas.openxmlformats.org/officeDocument/2006/relationships/slide" Target="slides/slide347.xml"/><Relationship Id="rId305" Type="http://schemas.openxmlformats.org/officeDocument/2006/relationships/slide" Target="slides/slide299.xml"/><Relationship Id="rId426" Type="http://schemas.openxmlformats.org/officeDocument/2006/relationships/slide" Target="slides/slide420.xml"/><Relationship Id="rId304" Type="http://schemas.openxmlformats.org/officeDocument/2006/relationships/slide" Target="slides/slide298.xml"/><Relationship Id="rId425" Type="http://schemas.openxmlformats.org/officeDocument/2006/relationships/slide" Target="slides/slide419.xml"/><Relationship Id="rId303" Type="http://schemas.openxmlformats.org/officeDocument/2006/relationships/slide" Target="slides/slide297.xml"/><Relationship Id="rId424" Type="http://schemas.openxmlformats.org/officeDocument/2006/relationships/slide" Target="slides/slide418.xml"/><Relationship Id="rId302" Type="http://schemas.openxmlformats.org/officeDocument/2006/relationships/slide" Target="slides/slide296.xml"/><Relationship Id="rId423" Type="http://schemas.openxmlformats.org/officeDocument/2006/relationships/slide" Target="slides/slide417.xml"/><Relationship Id="rId309" Type="http://schemas.openxmlformats.org/officeDocument/2006/relationships/slide" Target="slides/slide303.xml"/><Relationship Id="rId308" Type="http://schemas.openxmlformats.org/officeDocument/2006/relationships/slide" Target="slides/slide302.xml"/><Relationship Id="rId429" Type="http://schemas.openxmlformats.org/officeDocument/2006/relationships/slide" Target="slides/slide423.xml"/><Relationship Id="rId307" Type="http://schemas.openxmlformats.org/officeDocument/2006/relationships/slide" Target="slides/slide301.xml"/><Relationship Id="rId428" Type="http://schemas.openxmlformats.org/officeDocument/2006/relationships/slide" Target="slides/slide422.xml"/><Relationship Id="rId306" Type="http://schemas.openxmlformats.org/officeDocument/2006/relationships/slide" Target="slides/slide300.xml"/><Relationship Id="rId427" Type="http://schemas.openxmlformats.org/officeDocument/2006/relationships/slide" Target="slides/slide421.xml"/><Relationship Id="rId301" Type="http://schemas.openxmlformats.org/officeDocument/2006/relationships/slide" Target="slides/slide295.xml"/><Relationship Id="rId422" Type="http://schemas.openxmlformats.org/officeDocument/2006/relationships/slide" Target="slides/slide416.xml"/><Relationship Id="rId300" Type="http://schemas.openxmlformats.org/officeDocument/2006/relationships/slide" Target="slides/slide294.xml"/><Relationship Id="rId421" Type="http://schemas.openxmlformats.org/officeDocument/2006/relationships/slide" Target="slides/slide415.xml"/><Relationship Id="rId420" Type="http://schemas.openxmlformats.org/officeDocument/2006/relationships/slide" Target="slides/slide414.xml"/><Relationship Id="rId415" Type="http://schemas.openxmlformats.org/officeDocument/2006/relationships/slide" Target="slides/slide409.xml"/><Relationship Id="rId414" Type="http://schemas.openxmlformats.org/officeDocument/2006/relationships/slide" Target="slides/slide408.xml"/><Relationship Id="rId413" Type="http://schemas.openxmlformats.org/officeDocument/2006/relationships/slide" Target="slides/slide407.xml"/><Relationship Id="rId412" Type="http://schemas.openxmlformats.org/officeDocument/2006/relationships/slide" Target="slides/slide406.xml"/><Relationship Id="rId419" Type="http://schemas.openxmlformats.org/officeDocument/2006/relationships/slide" Target="slides/slide413.xml"/><Relationship Id="rId418" Type="http://schemas.openxmlformats.org/officeDocument/2006/relationships/slide" Target="slides/slide412.xml"/><Relationship Id="rId417" Type="http://schemas.openxmlformats.org/officeDocument/2006/relationships/slide" Target="slides/slide411.xml"/><Relationship Id="rId416" Type="http://schemas.openxmlformats.org/officeDocument/2006/relationships/slide" Target="slides/slide410.xml"/><Relationship Id="rId411" Type="http://schemas.openxmlformats.org/officeDocument/2006/relationships/slide" Target="slides/slide405.xml"/><Relationship Id="rId410" Type="http://schemas.openxmlformats.org/officeDocument/2006/relationships/slide" Target="slides/slide404.xml"/><Relationship Id="rId206" Type="http://schemas.openxmlformats.org/officeDocument/2006/relationships/slide" Target="slides/slide200.xml"/><Relationship Id="rId327" Type="http://schemas.openxmlformats.org/officeDocument/2006/relationships/slide" Target="slides/slide321.xml"/><Relationship Id="rId448" Type="http://schemas.openxmlformats.org/officeDocument/2006/relationships/font" Target="fonts/CenturyGothic-italic.fntdata"/><Relationship Id="rId205" Type="http://schemas.openxmlformats.org/officeDocument/2006/relationships/slide" Target="slides/slide199.xml"/><Relationship Id="rId326" Type="http://schemas.openxmlformats.org/officeDocument/2006/relationships/slide" Target="slides/slide320.xml"/><Relationship Id="rId447" Type="http://schemas.openxmlformats.org/officeDocument/2006/relationships/font" Target="fonts/CenturyGothic-bold.fntdata"/><Relationship Id="rId204" Type="http://schemas.openxmlformats.org/officeDocument/2006/relationships/slide" Target="slides/slide198.xml"/><Relationship Id="rId325" Type="http://schemas.openxmlformats.org/officeDocument/2006/relationships/slide" Target="slides/slide319.xml"/><Relationship Id="rId446" Type="http://schemas.openxmlformats.org/officeDocument/2006/relationships/font" Target="fonts/CenturyGothic-regular.fntdata"/><Relationship Id="rId203" Type="http://schemas.openxmlformats.org/officeDocument/2006/relationships/slide" Target="slides/slide197.xml"/><Relationship Id="rId324" Type="http://schemas.openxmlformats.org/officeDocument/2006/relationships/slide" Target="slides/slide318.xml"/><Relationship Id="rId445" Type="http://schemas.openxmlformats.org/officeDocument/2006/relationships/font" Target="fonts/Tahoma-bold.fntdata"/><Relationship Id="rId209" Type="http://schemas.openxmlformats.org/officeDocument/2006/relationships/slide" Target="slides/slide203.xml"/><Relationship Id="rId208" Type="http://schemas.openxmlformats.org/officeDocument/2006/relationships/slide" Target="slides/slide202.xml"/><Relationship Id="rId329" Type="http://schemas.openxmlformats.org/officeDocument/2006/relationships/slide" Target="slides/slide323.xml"/><Relationship Id="rId207" Type="http://schemas.openxmlformats.org/officeDocument/2006/relationships/slide" Target="slides/slide201.xml"/><Relationship Id="rId328" Type="http://schemas.openxmlformats.org/officeDocument/2006/relationships/slide" Target="slides/slide322.xml"/><Relationship Id="rId449" Type="http://schemas.openxmlformats.org/officeDocument/2006/relationships/font" Target="fonts/CenturyGothic-boldItalic.fntdata"/><Relationship Id="rId440" Type="http://schemas.openxmlformats.org/officeDocument/2006/relationships/font" Target="fonts/Arimo-italic.fntdata"/><Relationship Id="rId202" Type="http://schemas.openxmlformats.org/officeDocument/2006/relationships/slide" Target="slides/slide196.xml"/><Relationship Id="rId323" Type="http://schemas.openxmlformats.org/officeDocument/2006/relationships/slide" Target="slides/slide317.xml"/><Relationship Id="rId444" Type="http://schemas.openxmlformats.org/officeDocument/2006/relationships/font" Target="fonts/Tahoma-regular.fntdata"/><Relationship Id="rId201" Type="http://schemas.openxmlformats.org/officeDocument/2006/relationships/slide" Target="slides/slide195.xml"/><Relationship Id="rId322" Type="http://schemas.openxmlformats.org/officeDocument/2006/relationships/slide" Target="slides/slide316.xml"/><Relationship Id="rId443" Type="http://schemas.openxmlformats.org/officeDocument/2006/relationships/font" Target="fonts/Inter-bold.fntdata"/><Relationship Id="rId200" Type="http://schemas.openxmlformats.org/officeDocument/2006/relationships/slide" Target="slides/slide194.xml"/><Relationship Id="rId321" Type="http://schemas.openxmlformats.org/officeDocument/2006/relationships/slide" Target="slides/slide315.xml"/><Relationship Id="rId442" Type="http://schemas.openxmlformats.org/officeDocument/2006/relationships/font" Target="fonts/Inter-regular.fntdata"/><Relationship Id="rId320" Type="http://schemas.openxmlformats.org/officeDocument/2006/relationships/slide" Target="slides/slide314.xml"/><Relationship Id="rId441" Type="http://schemas.openxmlformats.org/officeDocument/2006/relationships/font" Target="fonts/Arimo-boldItalic.fntdata"/><Relationship Id="rId316" Type="http://schemas.openxmlformats.org/officeDocument/2006/relationships/slide" Target="slides/slide310.xml"/><Relationship Id="rId437" Type="http://schemas.openxmlformats.org/officeDocument/2006/relationships/font" Target="fonts/Garamond-boldItalic.fntdata"/><Relationship Id="rId315" Type="http://schemas.openxmlformats.org/officeDocument/2006/relationships/slide" Target="slides/slide309.xml"/><Relationship Id="rId436" Type="http://schemas.openxmlformats.org/officeDocument/2006/relationships/font" Target="fonts/Garamond-italic.fntdata"/><Relationship Id="rId314" Type="http://schemas.openxmlformats.org/officeDocument/2006/relationships/slide" Target="slides/slide308.xml"/><Relationship Id="rId435" Type="http://schemas.openxmlformats.org/officeDocument/2006/relationships/font" Target="fonts/Garamond-bold.fntdata"/><Relationship Id="rId313" Type="http://schemas.openxmlformats.org/officeDocument/2006/relationships/slide" Target="slides/slide307.xml"/><Relationship Id="rId434" Type="http://schemas.openxmlformats.org/officeDocument/2006/relationships/font" Target="fonts/Garamond-regular.fntdata"/><Relationship Id="rId319" Type="http://schemas.openxmlformats.org/officeDocument/2006/relationships/slide" Target="slides/slide313.xml"/><Relationship Id="rId318" Type="http://schemas.openxmlformats.org/officeDocument/2006/relationships/slide" Target="slides/slide312.xml"/><Relationship Id="rId439" Type="http://schemas.openxmlformats.org/officeDocument/2006/relationships/font" Target="fonts/Arimo-bold.fntdata"/><Relationship Id="rId317" Type="http://schemas.openxmlformats.org/officeDocument/2006/relationships/slide" Target="slides/slide311.xml"/><Relationship Id="rId438" Type="http://schemas.openxmlformats.org/officeDocument/2006/relationships/font" Target="fonts/Arimo-regular.fntdata"/><Relationship Id="rId312" Type="http://schemas.openxmlformats.org/officeDocument/2006/relationships/slide" Target="slides/slide306.xml"/><Relationship Id="rId433" Type="http://schemas.openxmlformats.org/officeDocument/2006/relationships/slide" Target="slides/slide427.xml"/><Relationship Id="rId311" Type="http://schemas.openxmlformats.org/officeDocument/2006/relationships/slide" Target="slides/slide305.xml"/><Relationship Id="rId432" Type="http://schemas.openxmlformats.org/officeDocument/2006/relationships/slide" Target="slides/slide426.xml"/><Relationship Id="rId310" Type="http://schemas.openxmlformats.org/officeDocument/2006/relationships/slide" Target="slides/slide304.xml"/><Relationship Id="rId431" Type="http://schemas.openxmlformats.org/officeDocument/2006/relationships/slide" Target="slides/slide425.xml"/><Relationship Id="rId430" Type="http://schemas.openxmlformats.org/officeDocument/2006/relationships/slide" Target="slides/slide4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6" name="Google Shape;1086;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p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4" name="Google Shape;1094;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2" name="Google Shape;1102;p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3" name="Google Shape;1103;p102: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p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9" name="Google Shape;1109;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p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0" name="Google Shape;1120;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p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6" name="Google Shape;1126;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p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9" name="Google Shape;1139;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p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0" name="Google Shape;1150;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p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6" name="Google Shape;1176;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8" name="Google Shape;1188;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2" name="Google Shape;1202;p1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3" name="Google Shape;1203;p110: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p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9" name="Google Shape;1209;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5" name="Google Shape;1215;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p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9" name="Google Shape;1239;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p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3" name="Google Shape;1253;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p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4" name="Google Shape;1284;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p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3" name="Google Shape;1293;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1" name="Google Shape;1321;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0" name="Google Shape;1330;p1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1" name="Google Shape;1331;p118: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p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7" name="Google Shape;1337;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p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7" name="Google Shape;1347;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p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6" name="Google Shape;1356;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p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5" name="Google Shape;1365;p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p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4" name="Google Shape;1374;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p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7" name="Google Shape;1397;p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p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3" name="Google Shape;1403;p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p1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9" name="Google Shape;1409;p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5" name="Google Shape;1415;p1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6" name="Google Shape;1416;p127: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p1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2" name="Google Shape;1422;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p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8" name="Google Shape;1428;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p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4" name="Google Shape;1434;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p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0" name="Google Shape;1440;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p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6" name="Google Shape;1446;p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p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2" name="Google Shape;1452;p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p1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8" name="Google Shape;1458;p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p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4" name="Google Shape;1464;p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p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0" name="Google Shape;1470;p1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1" name="Google Shape;1471;p136: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p1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7" name="Google Shape;1477;p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p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3" name="Google Shape;1483;p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p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9" name="Google Shape;1489;p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p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5" name="Google Shape;1495;p1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6" name="Google Shape;1496;p140: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p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2" name="Google Shape;1502;p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8" name="Google Shape;1508;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p1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4" name="Google Shape;1514;p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p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0" name="Google Shape;1520;p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p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6" name="Google Shape;1526;p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p1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2" name="Google Shape;1532;p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p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8" name="Google Shape;1538;p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p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4" name="Google Shape;1544;p1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5" name="Google Shape;1545;p148: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p1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1" name="Google Shape;1551;p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p1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9" name="Google Shape;1559;p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p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5" name="Google Shape;1565;p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p1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2" name="Google Shape;1572;p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p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9" name="Google Shape;1579;p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p1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6" name="Google Shape;1586;p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p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3" name="Google Shape;1593;p1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4" name="Google Shape;1594;p155: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p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0" name="Google Shape;1600;p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p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6" name="Google Shape;1606;p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p1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3" name="Google Shape;1613;p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p1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3" name="Google Shape;1623;p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p1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3" name="Google Shape;1633;p1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p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3" name="Google Shape;1643;p1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4" name="Google Shape;1644;p16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p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0" name="Google Shape;1650;p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p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6" name="Google Shape;1656;p1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p1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3" name="Google Shape;1663;p1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4" name="Google Shape;1664;p164: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p1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0" name="Google Shape;1670;p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p1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7" name="Google Shape;1677;p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p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3" name="Google Shape;1683;p1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p1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1" name="Google Shape;1691;p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p1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9" name="Google Shape;1699;p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p1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6" name="Google Shape;1706;p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p1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4" name="Google Shape;1714;p1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p1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2" name="Google Shape;1722;p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p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0" name="Google Shape;1730;p1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1" name="Google Shape;1731;p173: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p1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7" name="Google Shape;1737;p1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p1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3" name="Google Shape;1743;p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p1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0" name="Google Shape;1750;p1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p1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6" name="Google Shape;1756;p1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p1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6" name="Google Shape;1766;p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p1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7" name="Google Shape;1777;p1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p1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6" name="Google Shape;1786;p1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p1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2" name="Google Shape;1792;p1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p1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8" name="Google Shape;1798;p1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p1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6" name="Google Shape;1806;p1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p1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2" name="Google Shape;1812;p1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p1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3" name="Google Shape;1823;p1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p1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3" name="Google Shape;1833;p1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p1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1" name="Google Shape;1841;p1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2" name="Google Shape;1842;p187: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p1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8" name="Google Shape;1848;p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p1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5" name="Google Shape;1855;p1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19: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p1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2" name="Google Shape;1862;p1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p1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2" name="Google Shape;1872;p1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p1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2" name="Google Shape;1882;p1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p1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0" name="Google Shape;1890;p1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p1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0" name="Google Shape;1900;p1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p1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7" name="Google Shape;1907;p1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p1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6" name="Google Shape;1916;p1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7" name="Google Shape;1917;p196: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1" name="Shape 1921"/>
        <p:cNvGrpSpPr/>
        <p:nvPr/>
      </p:nvGrpSpPr>
      <p:grpSpPr>
        <a:xfrm>
          <a:off x="0" y="0"/>
          <a:ext cx="0" cy="0"/>
          <a:chOff x="0" y="0"/>
          <a:chExt cx="0" cy="0"/>
        </a:xfrm>
      </p:grpSpPr>
      <p:sp>
        <p:nvSpPr>
          <p:cNvPr id="1922" name="Google Shape;1922;p1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3" name="Google Shape;1923;p1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p1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0" name="Google Shape;1930;p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p1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7" name="Google Shape;1937;p1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2: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p2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6" name="Google Shape;1946;p2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p2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5" name="Google Shape;1955;p2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p2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1" name="Google Shape;1961;p2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p2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8" name="Google Shape;1968;p2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p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4" name="Google Shape;1974;p2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p2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0" name="Google Shape;1980;p2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p2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6" name="Google Shape;1986;p2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p2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2" name="Google Shape;1992;p2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p2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8" name="Google Shape;1998;p2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p2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4" name="Google Shape;2004;p2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8" name="Shape 2008"/>
        <p:cNvGrpSpPr/>
        <p:nvPr/>
      </p:nvGrpSpPr>
      <p:grpSpPr>
        <a:xfrm>
          <a:off x="0" y="0"/>
          <a:ext cx="0" cy="0"/>
          <a:chOff x="0" y="0"/>
          <a:chExt cx="0" cy="0"/>
        </a:xfrm>
      </p:grpSpPr>
      <p:sp>
        <p:nvSpPr>
          <p:cNvPr id="2009" name="Google Shape;2009;p2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0" name="Google Shape;2010;p2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4" name="Shape 2014"/>
        <p:cNvGrpSpPr/>
        <p:nvPr/>
      </p:nvGrpSpPr>
      <p:grpSpPr>
        <a:xfrm>
          <a:off x="0" y="0"/>
          <a:ext cx="0" cy="0"/>
          <a:chOff x="0" y="0"/>
          <a:chExt cx="0" cy="0"/>
        </a:xfrm>
      </p:grpSpPr>
      <p:sp>
        <p:nvSpPr>
          <p:cNvPr id="2015" name="Google Shape;2015;p2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6" name="Google Shape;2016;p2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p2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2" name="Google Shape;2022;p2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p2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7" name="Google Shape;2027;p2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1" name="Shape 2031"/>
        <p:cNvGrpSpPr/>
        <p:nvPr/>
      </p:nvGrpSpPr>
      <p:grpSpPr>
        <a:xfrm>
          <a:off x="0" y="0"/>
          <a:ext cx="0" cy="0"/>
          <a:chOff x="0" y="0"/>
          <a:chExt cx="0" cy="0"/>
        </a:xfrm>
      </p:grpSpPr>
      <p:sp>
        <p:nvSpPr>
          <p:cNvPr id="2032" name="Google Shape;2032;p2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3" name="Google Shape;2033;p2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p2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9" name="Google Shape;2039;p2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3" name="Shape 2043"/>
        <p:cNvGrpSpPr/>
        <p:nvPr/>
      </p:nvGrpSpPr>
      <p:grpSpPr>
        <a:xfrm>
          <a:off x="0" y="0"/>
          <a:ext cx="0" cy="0"/>
          <a:chOff x="0" y="0"/>
          <a:chExt cx="0" cy="0"/>
        </a:xfrm>
      </p:grpSpPr>
      <p:sp>
        <p:nvSpPr>
          <p:cNvPr id="2044" name="Google Shape;2044;p2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5" name="Google Shape;2045;p2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9" name="Shape 2049"/>
        <p:cNvGrpSpPr/>
        <p:nvPr/>
      </p:nvGrpSpPr>
      <p:grpSpPr>
        <a:xfrm>
          <a:off x="0" y="0"/>
          <a:ext cx="0" cy="0"/>
          <a:chOff x="0" y="0"/>
          <a:chExt cx="0" cy="0"/>
        </a:xfrm>
      </p:grpSpPr>
      <p:sp>
        <p:nvSpPr>
          <p:cNvPr id="2050" name="Google Shape;2050;p2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1" name="Google Shape;2051;p2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p2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8" name="Google Shape;2058;p2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9" name="Google Shape;2059;p218: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p2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5" name="Google Shape;2065;p2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p2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2" name="Google Shape;2072;p2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p2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2" name="Google Shape;2082;p2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p2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3" name="Google Shape;2103;p2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8" name="Shape 2168"/>
        <p:cNvGrpSpPr/>
        <p:nvPr/>
      </p:nvGrpSpPr>
      <p:grpSpPr>
        <a:xfrm>
          <a:off x="0" y="0"/>
          <a:ext cx="0" cy="0"/>
          <a:chOff x="0" y="0"/>
          <a:chExt cx="0" cy="0"/>
        </a:xfrm>
      </p:grpSpPr>
      <p:sp>
        <p:nvSpPr>
          <p:cNvPr id="2169" name="Google Shape;2169;p2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0" name="Google Shape;2170;p2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p2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6" name="Google Shape;2186;p2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7" name="Google Shape;2187;p224: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1" name="Shape 2191"/>
        <p:cNvGrpSpPr/>
        <p:nvPr/>
      </p:nvGrpSpPr>
      <p:grpSpPr>
        <a:xfrm>
          <a:off x="0" y="0"/>
          <a:ext cx="0" cy="0"/>
          <a:chOff x="0" y="0"/>
          <a:chExt cx="0" cy="0"/>
        </a:xfrm>
      </p:grpSpPr>
      <p:sp>
        <p:nvSpPr>
          <p:cNvPr id="2192" name="Google Shape;2192;p2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3" name="Google Shape;2193;p2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8" name="Shape 2198"/>
        <p:cNvGrpSpPr/>
        <p:nvPr/>
      </p:nvGrpSpPr>
      <p:grpSpPr>
        <a:xfrm>
          <a:off x="0" y="0"/>
          <a:ext cx="0" cy="0"/>
          <a:chOff x="0" y="0"/>
          <a:chExt cx="0" cy="0"/>
        </a:xfrm>
      </p:grpSpPr>
      <p:sp>
        <p:nvSpPr>
          <p:cNvPr id="2199" name="Google Shape;2199;p2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0" name="Google Shape;2200;p2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3" name="Shape 2213"/>
        <p:cNvGrpSpPr/>
        <p:nvPr/>
      </p:nvGrpSpPr>
      <p:grpSpPr>
        <a:xfrm>
          <a:off x="0" y="0"/>
          <a:ext cx="0" cy="0"/>
          <a:chOff x="0" y="0"/>
          <a:chExt cx="0" cy="0"/>
        </a:xfrm>
      </p:grpSpPr>
      <p:sp>
        <p:nvSpPr>
          <p:cNvPr id="2214" name="Google Shape;2214;p2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5" name="Google Shape;2215;p2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2" name="Shape 2222"/>
        <p:cNvGrpSpPr/>
        <p:nvPr/>
      </p:nvGrpSpPr>
      <p:grpSpPr>
        <a:xfrm>
          <a:off x="0" y="0"/>
          <a:ext cx="0" cy="0"/>
          <a:chOff x="0" y="0"/>
          <a:chExt cx="0" cy="0"/>
        </a:xfrm>
      </p:grpSpPr>
      <p:sp>
        <p:nvSpPr>
          <p:cNvPr id="2223" name="Google Shape;2223;p2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4" name="Google Shape;2224;p2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5" name="Google Shape;2225;p228: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9" name="Shape 2229"/>
        <p:cNvGrpSpPr/>
        <p:nvPr/>
      </p:nvGrpSpPr>
      <p:grpSpPr>
        <a:xfrm>
          <a:off x="0" y="0"/>
          <a:ext cx="0" cy="0"/>
          <a:chOff x="0" y="0"/>
          <a:chExt cx="0" cy="0"/>
        </a:xfrm>
      </p:grpSpPr>
      <p:sp>
        <p:nvSpPr>
          <p:cNvPr id="2230" name="Google Shape;2230;p2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1" name="Google Shape;2231;p2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7" name="Shape 2237"/>
        <p:cNvGrpSpPr/>
        <p:nvPr/>
      </p:nvGrpSpPr>
      <p:grpSpPr>
        <a:xfrm>
          <a:off x="0" y="0"/>
          <a:ext cx="0" cy="0"/>
          <a:chOff x="0" y="0"/>
          <a:chExt cx="0" cy="0"/>
        </a:xfrm>
      </p:grpSpPr>
      <p:sp>
        <p:nvSpPr>
          <p:cNvPr id="2238" name="Google Shape;2238;p2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9" name="Google Shape;2239;p2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8" name="Shape 2258"/>
        <p:cNvGrpSpPr/>
        <p:nvPr/>
      </p:nvGrpSpPr>
      <p:grpSpPr>
        <a:xfrm>
          <a:off x="0" y="0"/>
          <a:ext cx="0" cy="0"/>
          <a:chOff x="0" y="0"/>
          <a:chExt cx="0" cy="0"/>
        </a:xfrm>
      </p:grpSpPr>
      <p:sp>
        <p:nvSpPr>
          <p:cNvPr id="2259" name="Google Shape;2259;p2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0" name="Google Shape;2260;p2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7" name="Shape 2267"/>
        <p:cNvGrpSpPr/>
        <p:nvPr/>
      </p:nvGrpSpPr>
      <p:grpSpPr>
        <a:xfrm>
          <a:off x="0" y="0"/>
          <a:ext cx="0" cy="0"/>
          <a:chOff x="0" y="0"/>
          <a:chExt cx="0" cy="0"/>
        </a:xfrm>
      </p:grpSpPr>
      <p:sp>
        <p:nvSpPr>
          <p:cNvPr id="2268" name="Google Shape;2268;p2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9" name="Google Shape;2269;p2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0" name="Google Shape;2270;p232: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4" name="Shape 2274"/>
        <p:cNvGrpSpPr/>
        <p:nvPr/>
      </p:nvGrpSpPr>
      <p:grpSpPr>
        <a:xfrm>
          <a:off x="0" y="0"/>
          <a:ext cx="0" cy="0"/>
          <a:chOff x="0" y="0"/>
          <a:chExt cx="0" cy="0"/>
        </a:xfrm>
      </p:grpSpPr>
      <p:sp>
        <p:nvSpPr>
          <p:cNvPr id="2275" name="Google Shape;2275;p2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6" name="Google Shape;2276;p2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2" name="Shape 2282"/>
        <p:cNvGrpSpPr/>
        <p:nvPr/>
      </p:nvGrpSpPr>
      <p:grpSpPr>
        <a:xfrm>
          <a:off x="0" y="0"/>
          <a:ext cx="0" cy="0"/>
          <a:chOff x="0" y="0"/>
          <a:chExt cx="0" cy="0"/>
        </a:xfrm>
      </p:grpSpPr>
      <p:sp>
        <p:nvSpPr>
          <p:cNvPr id="2283" name="Google Shape;2283;p2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4" name="Google Shape;2284;p2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p2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0" name="Google Shape;2310;p2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7" name="Shape 2317"/>
        <p:cNvGrpSpPr/>
        <p:nvPr/>
      </p:nvGrpSpPr>
      <p:grpSpPr>
        <a:xfrm>
          <a:off x="0" y="0"/>
          <a:ext cx="0" cy="0"/>
          <a:chOff x="0" y="0"/>
          <a:chExt cx="0" cy="0"/>
        </a:xfrm>
      </p:grpSpPr>
      <p:sp>
        <p:nvSpPr>
          <p:cNvPr id="2318" name="Google Shape;2318;p2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9" name="Google Shape;2319;p2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0" name="Google Shape;2320;p236: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4" name="Shape 2324"/>
        <p:cNvGrpSpPr/>
        <p:nvPr/>
      </p:nvGrpSpPr>
      <p:grpSpPr>
        <a:xfrm>
          <a:off x="0" y="0"/>
          <a:ext cx="0" cy="0"/>
          <a:chOff x="0" y="0"/>
          <a:chExt cx="0" cy="0"/>
        </a:xfrm>
      </p:grpSpPr>
      <p:sp>
        <p:nvSpPr>
          <p:cNvPr id="2325" name="Google Shape;2325;p2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6" name="Google Shape;2326;p2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2" name="Shape 2332"/>
        <p:cNvGrpSpPr/>
        <p:nvPr/>
      </p:nvGrpSpPr>
      <p:grpSpPr>
        <a:xfrm>
          <a:off x="0" y="0"/>
          <a:ext cx="0" cy="0"/>
          <a:chOff x="0" y="0"/>
          <a:chExt cx="0" cy="0"/>
        </a:xfrm>
      </p:grpSpPr>
      <p:sp>
        <p:nvSpPr>
          <p:cNvPr id="2333" name="Google Shape;2333;p2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4" name="Google Shape;2334;p2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8" name="Shape 2338"/>
        <p:cNvGrpSpPr/>
        <p:nvPr/>
      </p:nvGrpSpPr>
      <p:grpSpPr>
        <a:xfrm>
          <a:off x="0" y="0"/>
          <a:ext cx="0" cy="0"/>
          <a:chOff x="0" y="0"/>
          <a:chExt cx="0" cy="0"/>
        </a:xfrm>
      </p:grpSpPr>
      <p:sp>
        <p:nvSpPr>
          <p:cNvPr id="2339" name="Google Shape;2339;p2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0" name="Google Shape;2340;p2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0" name="Shape 2350"/>
        <p:cNvGrpSpPr/>
        <p:nvPr/>
      </p:nvGrpSpPr>
      <p:grpSpPr>
        <a:xfrm>
          <a:off x="0" y="0"/>
          <a:ext cx="0" cy="0"/>
          <a:chOff x="0" y="0"/>
          <a:chExt cx="0" cy="0"/>
        </a:xfrm>
      </p:grpSpPr>
      <p:sp>
        <p:nvSpPr>
          <p:cNvPr id="2351" name="Google Shape;2351;p2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2" name="Google Shape;2352;p2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8" name="Shape 2358"/>
        <p:cNvGrpSpPr/>
        <p:nvPr/>
      </p:nvGrpSpPr>
      <p:grpSpPr>
        <a:xfrm>
          <a:off x="0" y="0"/>
          <a:ext cx="0" cy="0"/>
          <a:chOff x="0" y="0"/>
          <a:chExt cx="0" cy="0"/>
        </a:xfrm>
      </p:grpSpPr>
      <p:sp>
        <p:nvSpPr>
          <p:cNvPr id="2359" name="Google Shape;2359;p2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0" name="Google Shape;2360;p2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5" name="Shape 2365"/>
        <p:cNvGrpSpPr/>
        <p:nvPr/>
      </p:nvGrpSpPr>
      <p:grpSpPr>
        <a:xfrm>
          <a:off x="0" y="0"/>
          <a:ext cx="0" cy="0"/>
          <a:chOff x="0" y="0"/>
          <a:chExt cx="0" cy="0"/>
        </a:xfrm>
      </p:grpSpPr>
      <p:sp>
        <p:nvSpPr>
          <p:cNvPr id="2366" name="Google Shape;2366;p2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7" name="Google Shape;2367;p2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2" name="Shape 2372"/>
        <p:cNvGrpSpPr/>
        <p:nvPr/>
      </p:nvGrpSpPr>
      <p:grpSpPr>
        <a:xfrm>
          <a:off x="0" y="0"/>
          <a:ext cx="0" cy="0"/>
          <a:chOff x="0" y="0"/>
          <a:chExt cx="0" cy="0"/>
        </a:xfrm>
      </p:grpSpPr>
      <p:sp>
        <p:nvSpPr>
          <p:cNvPr id="2373" name="Google Shape;2373;p2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4" name="Google Shape;2374;p2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0" name="Shape 2380"/>
        <p:cNvGrpSpPr/>
        <p:nvPr/>
      </p:nvGrpSpPr>
      <p:grpSpPr>
        <a:xfrm>
          <a:off x="0" y="0"/>
          <a:ext cx="0" cy="0"/>
          <a:chOff x="0" y="0"/>
          <a:chExt cx="0" cy="0"/>
        </a:xfrm>
      </p:grpSpPr>
      <p:sp>
        <p:nvSpPr>
          <p:cNvPr id="2381" name="Google Shape;2381;p2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2" name="Google Shape;2382;p2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9" name="Shape 2389"/>
        <p:cNvGrpSpPr/>
        <p:nvPr/>
      </p:nvGrpSpPr>
      <p:grpSpPr>
        <a:xfrm>
          <a:off x="0" y="0"/>
          <a:ext cx="0" cy="0"/>
          <a:chOff x="0" y="0"/>
          <a:chExt cx="0" cy="0"/>
        </a:xfrm>
      </p:grpSpPr>
      <p:sp>
        <p:nvSpPr>
          <p:cNvPr id="2390" name="Google Shape;2390;p2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1" name="Google Shape;2391;p2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2" name="Google Shape;2392;p245: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6" name="Shape 2396"/>
        <p:cNvGrpSpPr/>
        <p:nvPr/>
      </p:nvGrpSpPr>
      <p:grpSpPr>
        <a:xfrm>
          <a:off x="0" y="0"/>
          <a:ext cx="0" cy="0"/>
          <a:chOff x="0" y="0"/>
          <a:chExt cx="0" cy="0"/>
        </a:xfrm>
      </p:grpSpPr>
      <p:sp>
        <p:nvSpPr>
          <p:cNvPr id="2397" name="Google Shape;2397;p2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8" name="Google Shape;2398;p2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4" name="Shape 2404"/>
        <p:cNvGrpSpPr/>
        <p:nvPr/>
      </p:nvGrpSpPr>
      <p:grpSpPr>
        <a:xfrm>
          <a:off x="0" y="0"/>
          <a:ext cx="0" cy="0"/>
          <a:chOff x="0" y="0"/>
          <a:chExt cx="0" cy="0"/>
        </a:xfrm>
      </p:grpSpPr>
      <p:sp>
        <p:nvSpPr>
          <p:cNvPr id="2405" name="Google Shape;2405;p2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6" name="Google Shape;2406;p2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2" name="Shape 2412"/>
        <p:cNvGrpSpPr/>
        <p:nvPr/>
      </p:nvGrpSpPr>
      <p:grpSpPr>
        <a:xfrm>
          <a:off x="0" y="0"/>
          <a:ext cx="0" cy="0"/>
          <a:chOff x="0" y="0"/>
          <a:chExt cx="0" cy="0"/>
        </a:xfrm>
      </p:grpSpPr>
      <p:sp>
        <p:nvSpPr>
          <p:cNvPr id="2413" name="Google Shape;2413;p2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4" name="Google Shape;2414;p2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8" name="Shape 2418"/>
        <p:cNvGrpSpPr/>
        <p:nvPr/>
      </p:nvGrpSpPr>
      <p:grpSpPr>
        <a:xfrm>
          <a:off x="0" y="0"/>
          <a:ext cx="0" cy="0"/>
          <a:chOff x="0" y="0"/>
          <a:chExt cx="0" cy="0"/>
        </a:xfrm>
      </p:grpSpPr>
      <p:sp>
        <p:nvSpPr>
          <p:cNvPr id="2419" name="Google Shape;2419;p2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0" name="Google Shape;2420;p2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8" name="Shape 2428"/>
        <p:cNvGrpSpPr/>
        <p:nvPr/>
      </p:nvGrpSpPr>
      <p:grpSpPr>
        <a:xfrm>
          <a:off x="0" y="0"/>
          <a:ext cx="0" cy="0"/>
          <a:chOff x="0" y="0"/>
          <a:chExt cx="0" cy="0"/>
        </a:xfrm>
      </p:grpSpPr>
      <p:sp>
        <p:nvSpPr>
          <p:cNvPr id="2429" name="Google Shape;2429;p2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0" name="Google Shape;2430;p2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4" name="Shape 2434"/>
        <p:cNvGrpSpPr/>
        <p:nvPr/>
      </p:nvGrpSpPr>
      <p:grpSpPr>
        <a:xfrm>
          <a:off x="0" y="0"/>
          <a:ext cx="0" cy="0"/>
          <a:chOff x="0" y="0"/>
          <a:chExt cx="0" cy="0"/>
        </a:xfrm>
      </p:grpSpPr>
      <p:sp>
        <p:nvSpPr>
          <p:cNvPr id="2435" name="Google Shape;2435;p2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6" name="Google Shape;2436;p2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3" name="Shape 2443"/>
        <p:cNvGrpSpPr/>
        <p:nvPr/>
      </p:nvGrpSpPr>
      <p:grpSpPr>
        <a:xfrm>
          <a:off x="0" y="0"/>
          <a:ext cx="0" cy="0"/>
          <a:chOff x="0" y="0"/>
          <a:chExt cx="0" cy="0"/>
        </a:xfrm>
      </p:grpSpPr>
      <p:sp>
        <p:nvSpPr>
          <p:cNvPr id="2444" name="Google Shape;2444;p2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5" name="Google Shape;2445;p2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5" name="Shape 2455"/>
        <p:cNvGrpSpPr/>
        <p:nvPr/>
      </p:nvGrpSpPr>
      <p:grpSpPr>
        <a:xfrm>
          <a:off x="0" y="0"/>
          <a:ext cx="0" cy="0"/>
          <a:chOff x="0" y="0"/>
          <a:chExt cx="0" cy="0"/>
        </a:xfrm>
      </p:grpSpPr>
      <p:sp>
        <p:nvSpPr>
          <p:cNvPr id="2456" name="Google Shape;2456;p2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7" name="Google Shape;2457;p2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8" name="Google Shape;2458;p253: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2" name="Shape 2462"/>
        <p:cNvGrpSpPr/>
        <p:nvPr/>
      </p:nvGrpSpPr>
      <p:grpSpPr>
        <a:xfrm>
          <a:off x="0" y="0"/>
          <a:ext cx="0" cy="0"/>
          <a:chOff x="0" y="0"/>
          <a:chExt cx="0" cy="0"/>
        </a:xfrm>
      </p:grpSpPr>
      <p:sp>
        <p:nvSpPr>
          <p:cNvPr id="2463" name="Google Shape;2463;p2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4" name="Google Shape;2464;p2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8" name="Shape 2468"/>
        <p:cNvGrpSpPr/>
        <p:nvPr/>
      </p:nvGrpSpPr>
      <p:grpSpPr>
        <a:xfrm>
          <a:off x="0" y="0"/>
          <a:ext cx="0" cy="0"/>
          <a:chOff x="0" y="0"/>
          <a:chExt cx="0" cy="0"/>
        </a:xfrm>
      </p:grpSpPr>
      <p:sp>
        <p:nvSpPr>
          <p:cNvPr id="2469" name="Google Shape;2469;p2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0" name="Google Shape;2470;p2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2" name="Shape 2482"/>
        <p:cNvGrpSpPr/>
        <p:nvPr/>
      </p:nvGrpSpPr>
      <p:grpSpPr>
        <a:xfrm>
          <a:off x="0" y="0"/>
          <a:ext cx="0" cy="0"/>
          <a:chOff x="0" y="0"/>
          <a:chExt cx="0" cy="0"/>
        </a:xfrm>
      </p:grpSpPr>
      <p:sp>
        <p:nvSpPr>
          <p:cNvPr id="2483" name="Google Shape;2483;p2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4" name="Google Shape;2484;p2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6" name="Shape 2496"/>
        <p:cNvGrpSpPr/>
        <p:nvPr/>
      </p:nvGrpSpPr>
      <p:grpSpPr>
        <a:xfrm>
          <a:off x="0" y="0"/>
          <a:ext cx="0" cy="0"/>
          <a:chOff x="0" y="0"/>
          <a:chExt cx="0" cy="0"/>
        </a:xfrm>
      </p:grpSpPr>
      <p:sp>
        <p:nvSpPr>
          <p:cNvPr id="2497" name="Google Shape;2497;p2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8" name="Google Shape;2498;p2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3" name="Shape 2503"/>
        <p:cNvGrpSpPr/>
        <p:nvPr/>
      </p:nvGrpSpPr>
      <p:grpSpPr>
        <a:xfrm>
          <a:off x="0" y="0"/>
          <a:ext cx="0" cy="0"/>
          <a:chOff x="0" y="0"/>
          <a:chExt cx="0" cy="0"/>
        </a:xfrm>
      </p:grpSpPr>
      <p:sp>
        <p:nvSpPr>
          <p:cNvPr id="2504" name="Google Shape;2504;p2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5" name="Google Shape;2505;p2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9" name="Shape 2509"/>
        <p:cNvGrpSpPr/>
        <p:nvPr/>
      </p:nvGrpSpPr>
      <p:grpSpPr>
        <a:xfrm>
          <a:off x="0" y="0"/>
          <a:ext cx="0" cy="0"/>
          <a:chOff x="0" y="0"/>
          <a:chExt cx="0" cy="0"/>
        </a:xfrm>
      </p:grpSpPr>
      <p:sp>
        <p:nvSpPr>
          <p:cNvPr id="2510" name="Google Shape;2510;p2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1" name="Google Shape;2511;p2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2" name="Shape 2522"/>
        <p:cNvGrpSpPr/>
        <p:nvPr/>
      </p:nvGrpSpPr>
      <p:grpSpPr>
        <a:xfrm>
          <a:off x="0" y="0"/>
          <a:ext cx="0" cy="0"/>
          <a:chOff x="0" y="0"/>
          <a:chExt cx="0" cy="0"/>
        </a:xfrm>
      </p:grpSpPr>
      <p:sp>
        <p:nvSpPr>
          <p:cNvPr id="2523" name="Google Shape;2523;p2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4" name="Google Shape;2524;p2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5" name="Google Shape;2525;p260: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9" name="Shape 2529"/>
        <p:cNvGrpSpPr/>
        <p:nvPr/>
      </p:nvGrpSpPr>
      <p:grpSpPr>
        <a:xfrm>
          <a:off x="0" y="0"/>
          <a:ext cx="0" cy="0"/>
          <a:chOff x="0" y="0"/>
          <a:chExt cx="0" cy="0"/>
        </a:xfrm>
      </p:grpSpPr>
      <p:sp>
        <p:nvSpPr>
          <p:cNvPr id="2530" name="Google Shape;2530;p2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1" name="Google Shape;2531;p2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5" name="Shape 2535"/>
        <p:cNvGrpSpPr/>
        <p:nvPr/>
      </p:nvGrpSpPr>
      <p:grpSpPr>
        <a:xfrm>
          <a:off x="0" y="0"/>
          <a:ext cx="0" cy="0"/>
          <a:chOff x="0" y="0"/>
          <a:chExt cx="0" cy="0"/>
        </a:xfrm>
      </p:grpSpPr>
      <p:sp>
        <p:nvSpPr>
          <p:cNvPr id="2536" name="Google Shape;2536;p2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7" name="Google Shape;2537;p2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1" name="Shape 2541"/>
        <p:cNvGrpSpPr/>
        <p:nvPr/>
      </p:nvGrpSpPr>
      <p:grpSpPr>
        <a:xfrm>
          <a:off x="0" y="0"/>
          <a:ext cx="0" cy="0"/>
          <a:chOff x="0" y="0"/>
          <a:chExt cx="0" cy="0"/>
        </a:xfrm>
      </p:grpSpPr>
      <p:sp>
        <p:nvSpPr>
          <p:cNvPr id="2542" name="Google Shape;2542;p2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3" name="Google Shape;2543;p2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7" name="Shape 2547"/>
        <p:cNvGrpSpPr/>
        <p:nvPr/>
      </p:nvGrpSpPr>
      <p:grpSpPr>
        <a:xfrm>
          <a:off x="0" y="0"/>
          <a:ext cx="0" cy="0"/>
          <a:chOff x="0" y="0"/>
          <a:chExt cx="0" cy="0"/>
        </a:xfrm>
      </p:grpSpPr>
      <p:sp>
        <p:nvSpPr>
          <p:cNvPr id="2548" name="Google Shape;2548;p2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9" name="Google Shape;2549;p2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5" name="Shape 2555"/>
        <p:cNvGrpSpPr/>
        <p:nvPr/>
      </p:nvGrpSpPr>
      <p:grpSpPr>
        <a:xfrm>
          <a:off x="0" y="0"/>
          <a:ext cx="0" cy="0"/>
          <a:chOff x="0" y="0"/>
          <a:chExt cx="0" cy="0"/>
        </a:xfrm>
      </p:grpSpPr>
      <p:sp>
        <p:nvSpPr>
          <p:cNvPr id="2556" name="Google Shape;2556;p2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7" name="Google Shape;2557;p2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3" name="Shape 2563"/>
        <p:cNvGrpSpPr/>
        <p:nvPr/>
      </p:nvGrpSpPr>
      <p:grpSpPr>
        <a:xfrm>
          <a:off x="0" y="0"/>
          <a:ext cx="0" cy="0"/>
          <a:chOff x="0" y="0"/>
          <a:chExt cx="0" cy="0"/>
        </a:xfrm>
      </p:grpSpPr>
      <p:sp>
        <p:nvSpPr>
          <p:cNvPr id="2564" name="Google Shape;2564;p2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5" name="Google Shape;2565;p2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9" name="Shape 2569"/>
        <p:cNvGrpSpPr/>
        <p:nvPr/>
      </p:nvGrpSpPr>
      <p:grpSpPr>
        <a:xfrm>
          <a:off x="0" y="0"/>
          <a:ext cx="0" cy="0"/>
          <a:chOff x="0" y="0"/>
          <a:chExt cx="0" cy="0"/>
        </a:xfrm>
      </p:grpSpPr>
      <p:sp>
        <p:nvSpPr>
          <p:cNvPr id="2570" name="Google Shape;2570;p2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1" name="Google Shape;2571;p2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2" name="Google Shape;2572;p267: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6" name="Shape 2576"/>
        <p:cNvGrpSpPr/>
        <p:nvPr/>
      </p:nvGrpSpPr>
      <p:grpSpPr>
        <a:xfrm>
          <a:off x="0" y="0"/>
          <a:ext cx="0" cy="0"/>
          <a:chOff x="0" y="0"/>
          <a:chExt cx="0" cy="0"/>
        </a:xfrm>
      </p:grpSpPr>
      <p:sp>
        <p:nvSpPr>
          <p:cNvPr id="2577" name="Google Shape;2577;p2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8" name="Google Shape;2578;p2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3" name="Shape 2583"/>
        <p:cNvGrpSpPr/>
        <p:nvPr/>
      </p:nvGrpSpPr>
      <p:grpSpPr>
        <a:xfrm>
          <a:off x="0" y="0"/>
          <a:ext cx="0" cy="0"/>
          <a:chOff x="0" y="0"/>
          <a:chExt cx="0" cy="0"/>
        </a:xfrm>
      </p:grpSpPr>
      <p:sp>
        <p:nvSpPr>
          <p:cNvPr id="2584" name="Google Shape;2584;p2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5" name="Google Shape;2585;p2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5" name="Shape 2595"/>
        <p:cNvGrpSpPr/>
        <p:nvPr/>
      </p:nvGrpSpPr>
      <p:grpSpPr>
        <a:xfrm>
          <a:off x="0" y="0"/>
          <a:ext cx="0" cy="0"/>
          <a:chOff x="0" y="0"/>
          <a:chExt cx="0" cy="0"/>
        </a:xfrm>
      </p:grpSpPr>
      <p:sp>
        <p:nvSpPr>
          <p:cNvPr id="2596" name="Google Shape;2596;p2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7" name="Google Shape;2597;p2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8" name="Shape 2608"/>
        <p:cNvGrpSpPr/>
        <p:nvPr/>
      </p:nvGrpSpPr>
      <p:grpSpPr>
        <a:xfrm>
          <a:off x="0" y="0"/>
          <a:ext cx="0" cy="0"/>
          <a:chOff x="0" y="0"/>
          <a:chExt cx="0" cy="0"/>
        </a:xfrm>
      </p:grpSpPr>
      <p:sp>
        <p:nvSpPr>
          <p:cNvPr id="2609" name="Google Shape;2609;p2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0" name="Google Shape;2610;p2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1" name="Shape 2621"/>
        <p:cNvGrpSpPr/>
        <p:nvPr/>
      </p:nvGrpSpPr>
      <p:grpSpPr>
        <a:xfrm>
          <a:off x="0" y="0"/>
          <a:ext cx="0" cy="0"/>
          <a:chOff x="0" y="0"/>
          <a:chExt cx="0" cy="0"/>
        </a:xfrm>
      </p:grpSpPr>
      <p:sp>
        <p:nvSpPr>
          <p:cNvPr id="2622" name="Google Shape;2622;p2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3" name="Google Shape;2623;p2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p2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0" name="Google Shape;2630;p2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6" name="Shape 2636"/>
        <p:cNvGrpSpPr/>
        <p:nvPr/>
      </p:nvGrpSpPr>
      <p:grpSpPr>
        <a:xfrm>
          <a:off x="0" y="0"/>
          <a:ext cx="0" cy="0"/>
          <a:chOff x="0" y="0"/>
          <a:chExt cx="0" cy="0"/>
        </a:xfrm>
      </p:grpSpPr>
      <p:sp>
        <p:nvSpPr>
          <p:cNvPr id="2637" name="Google Shape;2637;p2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8" name="Google Shape;2638;p2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5" name="Shape 2645"/>
        <p:cNvGrpSpPr/>
        <p:nvPr/>
      </p:nvGrpSpPr>
      <p:grpSpPr>
        <a:xfrm>
          <a:off x="0" y="0"/>
          <a:ext cx="0" cy="0"/>
          <a:chOff x="0" y="0"/>
          <a:chExt cx="0" cy="0"/>
        </a:xfrm>
      </p:grpSpPr>
      <p:sp>
        <p:nvSpPr>
          <p:cNvPr id="2646" name="Google Shape;2646;p2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7" name="Google Shape;2647;p2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1" name="Shape 2651"/>
        <p:cNvGrpSpPr/>
        <p:nvPr/>
      </p:nvGrpSpPr>
      <p:grpSpPr>
        <a:xfrm>
          <a:off x="0" y="0"/>
          <a:ext cx="0" cy="0"/>
          <a:chOff x="0" y="0"/>
          <a:chExt cx="0" cy="0"/>
        </a:xfrm>
      </p:grpSpPr>
      <p:sp>
        <p:nvSpPr>
          <p:cNvPr id="2652" name="Google Shape;2652;p2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3" name="Google Shape;2653;p2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4" name="Google Shape;2654;p276: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8" name="Shape 2658"/>
        <p:cNvGrpSpPr/>
        <p:nvPr/>
      </p:nvGrpSpPr>
      <p:grpSpPr>
        <a:xfrm>
          <a:off x="0" y="0"/>
          <a:ext cx="0" cy="0"/>
          <a:chOff x="0" y="0"/>
          <a:chExt cx="0" cy="0"/>
        </a:xfrm>
      </p:grpSpPr>
      <p:sp>
        <p:nvSpPr>
          <p:cNvPr id="2659" name="Google Shape;2659;p2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0" name="Google Shape;2660;p2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4" name="Shape 2664"/>
        <p:cNvGrpSpPr/>
        <p:nvPr/>
      </p:nvGrpSpPr>
      <p:grpSpPr>
        <a:xfrm>
          <a:off x="0" y="0"/>
          <a:ext cx="0" cy="0"/>
          <a:chOff x="0" y="0"/>
          <a:chExt cx="0" cy="0"/>
        </a:xfrm>
      </p:grpSpPr>
      <p:sp>
        <p:nvSpPr>
          <p:cNvPr id="2665" name="Google Shape;2665;p2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6" name="Google Shape;2666;p2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1" name="Shape 2671"/>
        <p:cNvGrpSpPr/>
        <p:nvPr/>
      </p:nvGrpSpPr>
      <p:grpSpPr>
        <a:xfrm>
          <a:off x="0" y="0"/>
          <a:ext cx="0" cy="0"/>
          <a:chOff x="0" y="0"/>
          <a:chExt cx="0" cy="0"/>
        </a:xfrm>
      </p:grpSpPr>
      <p:sp>
        <p:nvSpPr>
          <p:cNvPr id="2672" name="Google Shape;2672;p2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3" name="Google Shape;2673;p2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0" name="Shape 2680"/>
        <p:cNvGrpSpPr/>
        <p:nvPr/>
      </p:nvGrpSpPr>
      <p:grpSpPr>
        <a:xfrm>
          <a:off x="0" y="0"/>
          <a:ext cx="0" cy="0"/>
          <a:chOff x="0" y="0"/>
          <a:chExt cx="0" cy="0"/>
        </a:xfrm>
      </p:grpSpPr>
      <p:sp>
        <p:nvSpPr>
          <p:cNvPr id="2681" name="Google Shape;2681;p2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2" name="Google Shape;2682;p2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8" name="Shape 2688"/>
        <p:cNvGrpSpPr/>
        <p:nvPr/>
      </p:nvGrpSpPr>
      <p:grpSpPr>
        <a:xfrm>
          <a:off x="0" y="0"/>
          <a:ext cx="0" cy="0"/>
          <a:chOff x="0" y="0"/>
          <a:chExt cx="0" cy="0"/>
        </a:xfrm>
      </p:grpSpPr>
      <p:sp>
        <p:nvSpPr>
          <p:cNvPr id="2689" name="Google Shape;2689;p2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0" name="Google Shape;2690;p2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1" name="Google Shape;2691;p28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5" name="Shape 2695"/>
        <p:cNvGrpSpPr/>
        <p:nvPr/>
      </p:nvGrpSpPr>
      <p:grpSpPr>
        <a:xfrm>
          <a:off x="0" y="0"/>
          <a:ext cx="0" cy="0"/>
          <a:chOff x="0" y="0"/>
          <a:chExt cx="0" cy="0"/>
        </a:xfrm>
      </p:grpSpPr>
      <p:sp>
        <p:nvSpPr>
          <p:cNvPr id="2696" name="Google Shape;2696;p2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7" name="Google Shape;2697;p2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1" name="Shape 2701"/>
        <p:cNvGrpSpPr/>
        <p:nvPr/>
      </p:nvGrpSpPr>
      <p:grpSpPr>
        <a:xfrm>
          <a:off x="0" y="0"/>
          <a:ext cx="0" cy="0"/>
          <a:chOff x="0" y="0"/>
          <a:chExt cx="0" cy="0"/>
        </a:xfrm>
      </p:grpSpPr>
      <p:sp>
        <p:nvSpPr>
          <p:cNvPr id="2702" name="Google Shape;2702;p2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3" name="Google Shape;2703;p2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8" name="Shape 2708"/>
        <p:cNvGrpSpPr/>
        <p:nvPr/>
      </p:nvGrpSpPr>
      <p:grpSpPr>
        <a:xfrm>
          <a:off x="0" y="0"/>
          <a:ext cx="0" cy="0"/>
          <a:chOff x="0" y="0"/>
          <a:chExt cx="0" cy="0"/>
        </a:xfrm>
      </p:grpSpPr>
      <p:sp>
        <p:nvSpPr>
          <p:cNvPr id="2709" name="Google Shape;2709;p2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0" name="Google Shape;2710;p2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4" name="Shape 2714"/>
        <p:cNvGrpSpPr/>
        <p:nvPr/>
      </p:nvGrpSpPr>
      <p:grpSpPr>
        <a:xfrm>
          <a:off x="0" y="0"/>
          <a:ext cx="0" cy="0"/>
          <a:chOff x="0" y="0"/>
          <a:chExt cx="0" cy="0"/>
        </a:xfrm>
      </p:grpSpPr>
      <p:sp>
        <p:nvSpPr>
          <p:cNvPr id="2715" name="Google Shape;2715;p2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6" name="Google Shape;2716;p2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2" name="Shape 2722"/>
        <p:cNvGrpSpPr/>
        <p:nvPr/>
      </p:nvGrpSpPr>
      <p:grpSpPr>
        <a:xfrm>
          <a:off x="0" y="0"/>
          <a:ext cx="0" cy="0"/>
          <a:chOff x="0" y="0"/>
          <a:chExt cx="0" cy="0"/>
        </a:xfrm>
      </p:grpSpPr>
      <p:sp>
        <p:nvSpPr>
          <p:cNvPr id="2723" name="Google Shape;2723;p2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4" name="Google Shape;2724;p2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9" name="Shape 2729"/>
        <p:cNvGrpSpPr/>
        <p:nvPr/>
      </p:nvGrpSpPr>
      <p:grpSpPr>
        <a:xfrm>
          <a:off x="0" y="0"/>
          <a:ext cx="0" cy="0"/>
          <a:chOff x="0" y="0"/>
          <a:chExt cx="0" cy="0"/>
        </a:xfrm>
      </p:grpSpPr>
      <p:sp>
        <p:nvSpPr>
          <p:cNvPr id="2730" name="Google Shape;2730;p2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1" name="Google Shape;2731;p2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6" name="Shape 2736"/>
        <p:cNvGrpSpPr/>
        <p:nvPr/>
      </p:nvGrpSpPr>
      <p:grpSpPr>
        <a:xfrm>
          <a:off x="0" y="0"/>
          <a:ext cx="0" cy="0"/>
          <a:chOff x="0" y="0"/>
          <a:chExt cx="0" cy="0"/>
        </a:xfrm>
      </p:grpSpPr>
      <p:sp>
        <p:nvSpPr>
          <p:cNvPr id="2737" name="Google Shape;2737;p2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8" name="Google Shape;2738;p2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6" name="Shape 2746"/>
        <p:cNvGrpSpPr/>
        <p:nvPr/>
      </p:nvGrpSpPr>
      <p:grpSpPr>
        <a:xfrm>
          <a:off x="0" y="0"/>
          <a:ext cx="0" cy="0"/>
          <a:chOff x="0" y="0"/>
          <a:chExt cx="0" cy="0"/>
        </a:xfrm>
      </p:grpSpPr>
      <p:sp>
        <p:nvSpPr>
          <p:cNvPr id="2747" name="Google Shape;2747;p2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8" name="Google Shape;2748;p2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0" name="Shape 2760"/>
        <p:cNvGrpSpPr/>
        <p:nvPr/>
      </p:nvGrpSpPr>
      <p:grpSpPr>
        <a:xfrm>
          <a:off x="0" y="0"/>
          <a:ext cx="0" cy="0"/>
          <a:chOff x="0" y="0"/>
          <a:chExt cx="0" cy="0"/>
        </a:xfrm>
      </p:grpSpPr>
      <p:sp>
        <p:nvSpPr>
          <p:cNvPr id="2761" name="Google Shape;2761;p2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2" name="Google Shape;2762;p2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3" name="Google Shape;2763;p290: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7" name="Shape 2767"/>
        <p:cNvGrpSpPr/>
        <p:nvPr/>
      </p:nvGrpSpPr>
      <p:grpSpPr>
        <a:xfrm>
          <a:off x="0" y="0"/>
          <a:ext cx="0" cy="0"/>
          <a:chOff x="0" y="0"/>
          <a:chExt cx="0" cy="0"/>
        </a:xfrm>
      </p:grpSpPr>
      <p:sp>
        <p:nvSpPr>
          <p:cNvPr id="2768" name="Google Shape;2768;p2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9" name="Google Shape;2769;p2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4" name="Shape 2774"/>
        <p:cNvGrpSpPr/>
        <p:nvPr/>
      </p:nvGrpSpPr>
      <p:grpSpPr>
        <a:xfrm>
          <a:off x="0" y="0"/>
          <a:ext cx="0" cy="0"/>
          <a:chOff x="0" y="0"/>
          <a:chExt cx="0" cy="0"/>
        </a:xfrm>
      </p:grpSpPr>
      <p:sp>
        <p:nvSpPr>
          <p:cNvPr id="2775" name="Google Shape;2775;p2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6" name="Google Shape;2776;p2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0" name="Shape 2780"/>
        <p:cNvGrpSpPr/>
        <p:nvPr/>
      </p:nvGrpSpPr>
      <p:grpSpPr>
        <a:xfrm>
          <a:off x="0" y="0"/>
          <a:ext cx="0" cy="0"/>
          <a:chOff x="0" y="0"/>
          <a:chExt cx="0" cy="0"/>
        </a:xfrm>
      </p:grpSpPr>
      <p:sp>
        <p:nvSpPr>
          <p:cNvPr id="2781" name="Google Shape;2781;p2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2" name="Google Shape;2782;p2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7" name="Shape 2787"/>
        <p:cNvGrpSpPr/>
        <p:nvPr/>
      </p:nvGrpSpPr>
      <p:grpSpPr>
        <a:xfrm>
          <a:off x="0" y="0"/>
          <a:ext cx="0" cy="0"/>
          <a:chOff x="0" y="0"/>
          <a:chExt cx="0" cy="0"/>
        </a:xfrm>
      </p:grpSpPr>
      <p:sp>
        <p:nvSpPr>
          <p:cNvPr id="2788" name="Google Shape;2788;p2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9" name="Google Shape;2789;p2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6" name="Shape 2796"/>
        <p:cNvGrpSpPr/>
        <p:nvPr/>
      </p:nvGrpSpPr>
      <p:grpSpPr>
        <a:xfrm>
          <a:off x="0" y="0"/>
          <a:ext cx="0" cy="0"/>
          <a:chOff x="0" y="0"/>
          <a:chExt cx="0" cy="0"/>
        </a:xfrm>
      </p:grpSpPr>
      <p:sp>
        <p:nvSpPr>
          <p:cNvPr id="2797" name="Google Shape;2797;p2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8" name="Google Shape;2798;p2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6" name="Shape 2806"/>
        <p:cNvGrpSpPr/>
        <p:nvPr/>
      </p:nvGrpSpPr>
      <p:grpSpPr>
        <a:xfrm>
          <a:off x="0" y="0"/>
          <a:ext cx="0" cy="0"/>
          <a:chOff x="0" y="0"/>
          <a:chExt cx="0" cy="0"/>
        </a:xfrm>
      </p:grpSpPr>
      <p:sp>
        <p:nvSpPr>
          <p:cNvPr id="2807" name="Google Shape;2807;p2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8" name="Google Shape;2808;p2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2" name="Shape 2812"/>
        <p:cNvGrpSpPr/>
        <p:nvPr/>
      </p:nvGrpSpPr>
      <p:grpSpPr>
        <a:xfrm>
          <a:off x="0" y="0"/>
          <a:ext cx="0" cy="0"/>
          <a:chOff x="0" y="0"/>
          <a:chExt cx="0" cy="0"/>
        </a:xfrm>
      </p:grpSpPr>
      <p:sp>
        <p:nvSpPr>
          <p:cNvPr id="2813" name="Google Shape;2813;p2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4" name="Google Shape;2814;p2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8" name="Shape 2818"/>
        <p:cNvGrpSpPr/>
        <p:nvPr/>
      </p:nvGrpSpPr>
      <p:grpSpPr>
        <a:xfrm>
          <a:off x="0" y="0"/>
          <a:ext cx="0" cy="0"/>
          <a:chOff x="0" y="0"/>
          <a:chExt cx="0" cy="0"/>
        </a:xfrm>
      </p:grpSpPr>
      <p:sp>
        <p:nvSpPr>
          <p:cNvPr id="2819" name="Google Shape;2819;p2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0" name="Google Shape;2820;p2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8" name="Shape 2828"/>
        <p:cNvGrpSpPr/>
        <p:nvPr/>
      </p:nvGrpSpPr>
      <p:grpSpPr>
        <a:xfrm>
          <a:off x="0" y="0"/>
          <a:ext cx="0" cy="0"/>
          <a:chOff x="0" y="0"/>
          <a:chExt cx="0" cy="0"/>
        </a:xfrm>
      </p:grpSpPr>
      <p:sp>
        <p:nvSpPr>
          <p:cNvPr id="2829" name="Google Shape;2829;p2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0" name="Google Shape;2830;p2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4" name="Shape 2834"/>
        <p:cNvGrpSpPr/>
        <p:nvPr/>
      </p:nvGrpSpPr>
      <p:grpSpPr>
        <a:xfrm>
          <a:off x="0" y="0"/>
          <a:ext cx="0" cy="0"/>
          <a:chOff x="0" y="0"/>
          <a:chExt cx="0" cy="0"/>
        </a:xfrm>
      </p:grpSpPr>
      <p:sp>
        <p:nvSpPr>
          <p:cNvPr id="2835" name="Google Shape;2835;p3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6" name="Google Shape;2836;p3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4" name="Shape 2844"/>
        <p:cNvGrpSpPr/>
        <p:nvPr/>
      </p:nvGrpSpPr>
      <p:grpSpPr>
        <a:xfrm>
          <a:off x="0" y="0"/>
          <a:ext cx="0" cy="0"/>
          <a:chOff x="0" y="0"/>
          <a:chExt cx="0" cy="0"/>
        </a:xfrm>
      </p:grpSpPr>
      <p:sp>
        <p:nvSpPr>
          <p:cNvPr id="2845" name="Google Shape;2845;p3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6" name="Google Shape;2846;p3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0" name="Shape 2850"/>
        <p:cNvGrpSpPr/>
        <p:nvPr/>
      </p:nvGrpSpPr>
      <p:grpSpPr>
        <a:xfrm>
          <a:off x="0" y="0"/>
          <a:ext cx="0" cy="0"/>
          <a:chOff x="0" y="0"/>
          <a:chExt cx="0" cy="0"/>
        </a:xfrm>
      </p:grpSpPr>
      <p:sp>
        <p:nvSpPr>
          <p:cNvPr id="2851" name="Google Shape;2851;p3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2" name="Google Shape;2852;p3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1" name="Shape 2861"/>
        <p:cNvGrpSpPr/>
        <p:nvPr/>
      </p:nvGrpSpPr>
      <p:grpSpPr>
        <a:xfrm>
          <a:off x="0" y="0"/>
          <a:ext cx="0" cy="0"/>
          <a:chOff x="0" y="0"/>
          <a:chExt cx="0" cy="0"/>
        </a:xfrm>
      </p:grpSpPr>
      <p:sp>
        <p:nvSpPr>
          <p:cNvPr id="2862" name="Google Shape;2862;p3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3" name="Google Shape;2863;p3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8" name="Shape 2868"/>
        <p:cNvGrpSpPr/>
        <p:nvPr/>
      </p:nvGrpSpPr>
      <p:grpSpPr>
        <a:xfrm>
          <a:off x="0" y="0"/>
          <a:ext cx="0" cy="0"/>
          <a:chOff x="0" y="0"/>
          <a:chExt cx="0" cy="0"/>
        </a:xfrm>
      </p:grpSpPr>
      <p:sp>
        <p:nvSpPr>
          <p:cNvPr id="2869" name="Google Shape;2869;p3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0" name="Google Shape;2870;p3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4" name="Shape 2874"/>
        <p:cNvGrpSpPr/>
        <p:nvPr/>
      </p:nvGrpSpPr>
      <p:grpSpPr>
        <a:xfrm>
          <a:off x="0" y="0"/>
          <a:ext cx="0" cy="0"/>
          <a:chOff x="0" y="0"/>
          <a:chExt cx="0" cy="0"/>
        </a:xfrm>
      </p:grpSpPr>
      <p:sp>
        <p:nvSpPr>
          <p:cNvPr id="2875" name="Google Shape;2875;p3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6" name="Google Shape;2876;p3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0" name="Shape 2880"/>
        <p:cNvGrpSpPr/>
        <p:nvPr/>
      </p:nvGrpSpPr>
      <p:grpSpPr>
        <a:xfrm>
          <a:off x="0" y="0"/>
          <a:ext cx="0" cy="0"/>
          <a:chOff x="0" y="0"/>
          <a:chExt cx="0" cy="0"/>
        </a:xfrm>
      </p:grpSpPr>
      <p:sp>
        <p:nvSpPr>
          <p:cNvPr id="2881" name="Google Shape;2881;p3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2" name="Google Shape;2882;p3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6" name="Shape 2886"/>
        <p:cNvGrpSpPr/>
        <p:nvPr/>
      </p:nvGrpSpPr>
      <p:grpSpPr>
        <a:xfrm>
          <a:off x="0" y="0"/>
          <a:ext cx="0" cy="0"/>
          <a:chOff x="0" y="0"/>
          <a:chExt cx="0" cy="0"/>
        </a:xfrm>
      </p:grpSpPr>
      <p:sp>
        <p:nvSpPr>
          <p:cNvPr id="2887" name="Google Shape;2887;p3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8" name="Google Shape;2888;p3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2" name="Shape 2892"/>
        <p:cNvGrpSpPr/>
        <p:nvPr/>
      </p:nvGrpSpPr>
      <p:grpSpPr>
        <a:xfrm>
          <a:off x="0" y="0"/>
          <a:ext cx="0" cy="0"/>
          <a:chOff x="0" y="0"/>
          <a:chExt cx="0" cy="0"/>
        </a:xfrm>
      </p:grpSpPr>
      <p:sp>
        <p:nvSpPr>
          <p:cNvPr id="2893" name="Google Shape;2893;p3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4" name="Google Shape;2894;p3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8" name="Shape 2898"/>
        <p:cNvGrpSpPr/>
        <p:nvPr/>
      </p:nvGrpSpPr>
      <p:grpSpPr>
        <a:xfrm>
          <a:off x="0" y="0"/>
          <a:ext cx="0" cy="0"/>
          <a:chOff x="0" y="0"/>
          <a:chExt cx="0" cy="0"/>
        </a:xfrm>
      </p:grpSpPr>
      <p:sp>
        <p:nvSpPr>
          <p:cNvPr id="2899" name="Google Shape;2899;p3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0" name="Google Shape;2900;p3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4" name="Shape 2904"/>
        <p:cNvGrpSpPr/>
        <p:nvPr/>
      </p:nvGrpSpPr>
      <p:grpSpPr>
        <a:xfrm>
          <a:off x="0" y="0"/>
          <a:ext cx="0" cy="0"/>
          <a:chOff x="0" y="0"/>
          <a:chExt cx="0" cy="0"/>
        </a:xfrm>
      </p:grpSpPr>
      <p:sp>
        <p:nvSpPr>
          <p:cNvPr id="2905" name="Google Shape;2905;p3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6" name="Google Shape;2906;p3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0" name="Shape 2910"/>
        <p:cNvGrpSpPr/>
        <p:nvPr/>
      </p:nvGrpSpPr>
      <p:grpSpPr>
        <a:xfrm>
          <a:off x="0" y="0"/>
          <a:ext cx="0" cy="0"/>
          <a:chOff x="0" y="0"/>
          <a:chExt cx="0" cy="0"/>
        </a:xfrm>
      </p:grpSpPr>
      <p:sp>
        <p:nvSpPr>
          <p:cNvPr id="2911" name="Google Shape;2911;p3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2" name="Google Shape;2912;p3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6" name="Shape 2916"/>
        <p:cNvGrpSpPr/>
        <p:nvPr/>
      </p:nvGrpSpPr>
      <p:grpSpPr>
        <a:xfrm>
          <a:off x="0" y="0"/>
          <a:ext cx="0" cy="0"/>
          <a:chOff x="0" y="0"/>
          <a:chExt cx="0" cy="0"/>
        </a:xfrm>
      </p:grpSpPr>
      <p:sp>
        <p:nvSpPr>
          <p:cNvPr id="2917" name="Google Shape;2917;p3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8" name="Google Shape;2918;p3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2" name="Shape 2922"/>
        <p:cNvGrpSpPr/>
        <p:nvPr/>
      </p:nvGrpSpPr>
      <p:grpSpPr>
        <a:xfrm>
          <a:off x="0" y="0"/>
          <a:ext cx="0" cy="0"/>
          <a:chOff x="0" y="0"/>
          <a:chExt cx="0" cy="0"/>
        </a:xfrm>
      </p:grpSpPr>
      <p:sp>
        <p:nvSpPr>
          <p:cNvPr id="2923" name="Google Shape;2923;p3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4" name="Google Shape;2924;p3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8" name="Shape 2928"/>
        <p:cNvGrpSpPr/>
        <p:nvPr/>
      </p:nvGrpSpPr>
      <p:grpSpPr>
        <a:xfrm>
          <a:off x="0" y="0"/>
          <a:ext cx="0" cy="0"/>
          <a:chOff x="0" y="0"/>
          <a:chExt cx="0" cy="0"/>
        </a:xfrm>
      </p:grpSpPr>
      <p:sp>
        <p:nvSpPr>
          <p:cNvPr id="2929" name="Google Shape;2929;p3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0" name="Google Shape;2930;p3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4" name="Shape 2934"/>
        <p:cNvGrpSpPr/>
        <p:nvPr/>
      </p:nvGrpSpPr>
      <p:grpSpPr>
        <a:xfrm>
          <a:off x="0" y="0"/>
          <a:ext cx="0" cy="0"/>
          <a:chOff x="0" y="0"/>
          <a:chExt cx="0" cy="0"/>
        </a:xfrm>
      </p:grpSpPr>
      <p:sp>
        <p:nvSpPr>
          <p:cNvPr id="2935" name="Google Shape;2935;p3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6" name="Google Shape;2936;p3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0" name="Shape 2940"/>
        <p:cNvGrpSpPr/>
        <p:nvPr/>
      </p:nvGrpSpPr>
      <p:grpSpPr>
        <a:xfrm>
          <a:off x="0" y="0"/>
          <a:ext cx="0" cy="0"/>
          <a:chOff x="0" y="0"/>
          <a:chExt cx="0" cy="0"/>
        </a:xfrm>
      </p:grpSpPr>
      <p:sp>
        <p:nvSpPr>
          <p:cNvPr id="2941" name="Google Shape;2941;p3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2" name="Google Shape;2942;p3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6" name="Shape 2946"/>
        <p:cNvGrpSpPr/>
        <p:nvPr/>
      </p:nvGrpSpPr>
      <p:grpSpPr>
        <a:xfrm>
          <a:off x="0" y="0"/>
          <a:ext cx="0" cy="0"/>
          <a:chOff x="0" y="0"/>
          <a:chExt cx="0" cy="0"/>
        </a:xfrm>
      </p:grpSpPr>
      <p:sp>
        <p:nvSpPr>
          <p:cNvPr id="2947" name="Google Shape;2947;p3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8" name="Google Shape;2948;p3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2" name="Shape 2952"/>
        <p:cNvGrpSpPr/>
        <p:nvPr/>
      </p:nvGrpSpPr>
      <p:grpSpPr>
        <a:xfrm>
          <a:off x="0" y="0"/>
          <a:ext cx="0" cy="0"/>
          <a:chOff x="0" y="0"/>
          <a:chExt cx="0" cy="0"/>
        </a:xfrm>
      </p:grpSpPr>
      <p:sp>
        <p:nvSpPr>
          <p:cNvPr id="2953" name="Google Shape;2953;p3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4" name="Google Shape;2954;p3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5" name="Google Shape;2955;p318: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9" name="Shape 2959"/>
        <p:cNvGrpSpPr/>
        <p:nvPr/>
      </p:nvGrpSpPr>
      <p:grpSpPr>
        <a:xfrm>
          <a:off x="0" y="0"/>
          <a:ext cx="0" cy="0"/>
          <a:chOff x="0" y="0"/>
          <a:chExt cx="0" cy="0"/>
        </a:xfrm>
      </p:grpSpPr>
      <p:sp>
        <p:nvSpPr>
          <p:cNvPr id="2960" name="Google Shape;2960;p3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1" name="Google Shape;2961;p3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8" name="Shape 2968"/>
        <p:cNvGrpSpPr/>
        <p:nvPr/>
      </p:nvGrpSpPr>
      <p:grpSpPr>
        <a:xfrm>
          <a:off x="0" y="0"/>
          <a:ext cx="0" cy="0"/>
          <a:chOff x="0" y="0"/>
          <a:chExt cx="0" cy="0"/>
        </a:xfrm>
      </p:grpSpPr>
      <p:sp>
        <p:nvSpPr>
          <p:cNvPr id="2969" name="Google Shape;2969;p3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0" name="Google Shape;2970;p3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5" name="Shape 2975"/>
        <p:cNvGrpSpPr/>
        <p:nvPr/>
      </p:nvGrpSpPr>
      <p:grpSpPr>
        <a:xfrm>
          <a:off x="0" y="0"/>
          <a:ext cx="0" cy="0"/>
          <a:chOff x="0" y="0"/>
          <a:chExt cx="0" cy="0"/>
        </a:xfrm>
      </p:grpSpPr>
      <p:sp>
        <p:nvSpPr>
          <p:cNvPr id="2976" name="Google Shape;2976;p3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7" name="Google Shape;2977;p3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2" name="Shape 2982"/>
        <p:cNvGrpSpPr/>
        <p:nvPr/>
      </p:nvGrpSpPr>
      <p:grpSpPr>
        <a:xfrm>
          <a:off x="0" y="0"/>
          <a:ext cx="0" cy="0"/>
          <a:chOff x="0" y="0"/>
          <a:chExt cx="0" cy="0"/>
        </a:xfrm>
      </p:grpSpPr>
      <p:sp>
        <p:nvSpPr>
          <p:cNvPr id="2983" name="Google Shape;2983;p3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4" name="Google Shape;2984;p3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8" name="Shape 2988"/>
        <p:cNvGrpSpPr/>
        <p:nvPr/>
      </p:nvGrpSpPr>
      <p:grpSpPr>
        <a:xfrm>
          <a:off x="0" y="0"/>
          <a:ext cx="0" cy="0"/>
          <a:chOff x="0" y="0"/>
          <a:chExt cx="0" cy="0"/>
        </a:xfrm>
      </p:grpSpPr>
      <p:sp>
        <p:nvSpPr>
          <p:cNvPr id="2989" name="Google Shape;2989;p3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0" name="Google Shape;2990;p3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4" name="Shape 2994"/>
        <p:cNvGrpSpPr/>
        <p:nvPr/>
      </p:nvGrpSpPr>
      <p:grpSpPr>
        <a:xfrm>
          <a:off x="0" y="0"/>
          <a:ext cx="0" cy="0"/>
          <a:chOff x="0" y="0"/>
          <a:chExt cx="0" cy="0"/>
        </a:xfrm>
      </p:grpSpPr>
      <p:sp>
        <p:nvSpPr>
          <p:cNvPr id="2995" name="Google Shape;2995;p3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6" name="Google Shape;2996;p3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1" name="Shape 3001"/>
        <p:cNvGrpSpPr/>
        <p:nvPr/>
      </p:nvGrpSpPr>
      <p:grpSpPr>
        <a:xfrm>
          <a:off x="0" y="0"/>
          <a:ext cx="0" cy="0"/>
          <a:chOff x="0" y="0"/>
          <a:chExt cx="0" cy="0"/>
        </a:xfrm>
      </p:grpSpPr>
      <p:sp>
        <p:nvSpPr>
          <p:cNvPr id="3002" name="Google Shape;3002;p3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3" name="Google Shape;3003;p3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9" name="Shape 3009"/>
        <p:cNvGrpSpPr/>
        <p:nvPr/>
      </p:nvGrpSpPr>
      <p:grpSpPr>
        <a:xfrm>
          <a:off x="0" y="0"/>
          <a:ext cx="0" cy="0"/>
          <a:chOff x="0" y="0"/>
          <a:chExt cx="0" cy="0"/>
        </a:xfrm>
      </p:grpSpPr>
      <p:sp>
        <p:nvSpPr>
          <p:cNvPr id="3010" name="Google Shape;3010;p3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1" name="Google Shape;3011;p3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5" name="Shape 3015"/>
        <p:cNvGrpSpPr/>
        <p:nvPr/>
      </p:nvGrpSpPr>
      <p:grpSpPr>
        <a:xfrm>
          <a:off x="0" y="0"/>
          <a:ext cx="0" cy="0"/>
          <a:chOff x="0" y="0"/>
          <a:chExt cx="0" cy="0"/>
        </a:xfrm>
      </p:grpSpPr>
      <p:sp>
        <p:nvSpPr>
          <p:cNvPr id="3016" name="Google Shape;3016;p3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7" name="Google Shape;3017;p3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1" name="Shape 3021"/>
        <p:cNvGrpSpPr/>
        <p:nvPr/>
      </p:nvGrpSpPr>
      <p:grpSpPr>
        <a:xfrm>
          <a:off x="0" y="0"/>
          <a:ext cx="0" cy="0"/>
          <a:chOff x="0" y="0"/>
          <a:chExt cx="0" cy="0"/>
        </a:xfrm>
      </p:grpSpPr>
      <p:sp>
        <p:nvSpPr>
          <p:cNvPr id="3022" name="Google Shape;3022;p3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3" name="Google Shape;3023;p3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7" name="Shape 3027"/>
        <p:cNvGrpSpPr/>
        <p:nvPr/>
      </p:nvGrpSpPr>
      <p:grpSpPr>
        <a:xfrm>
          <a:off x="0" y="0"/>
          <a:ext cx="0" cy="0"/>
          <a:chOff x="0" y="0"/>
          <a:chExt cx="0" cy="0"/>
        </a:xfrm>
      </p:grpSpPr>
      <p:sp>
        <p:nvSpPr>
          <p:cNvPr id="3028" name="Google Shape;3028;p3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9" name="Google Shape;3029;p3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3" name="Shape 3033"/>
        <p:cNvGrpSpPr/>
        <p:nvPr/>
      </p:nvGrpSpPr>
      <p:grpSpPr>
        <a:xfrm>
          <a:off x="0" y="0"/>
          <a:ext cx="0" cy="0"/>
          <a:chOff x="0" y="0"/>
          <a:chExt cx="0" cy="0"/>
        </a:xfrm>
      </p:grpSpPr>
      <p:sp>
        <p:nvSpPr>
          <p:cNvPr id="3034" name="Google Shape;3034;p3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5" name="Google Shape;3035;p3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9" name="Shape 3039"/>
        <p:cNvGrpSpPr/>
        <p:nvPr/>
      </p:nvGrpSpPr>
      <p:grpSpPr>
        <a:xfrm>
          <a:off x="0" y="0"/>
          <a:ext cx="0" cy="0"/>
          <a:chOff x="0" y="0"/>
          <a:chExt cx="0" cy="0"/>
        </a:xfrm>
      </p:grpSpPr>
      <p:sp>
        <p:nvSpPr>
          <p:cNvPr id="3040" name="Google Shape;3040;p3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1" name="Google Shape;3041;p3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5" name="Shape 3045"/>
        <p:cNvGrpSpPr/>
        <p:nvPr/>
      </p:nvGrpSpPr>
      <p:grpSpPr>
        <a:xfrm>
          <a:off x="0" y="0"/>
          <a:ext cx="0" cy="0"/>
          <a:chOff x="0" y="0"/>
          <a:chExt cx="0" cy="0"/>
        </a:xfrm>
      </p:grpSpPr>
      <p:sp>
        <p:nvSpPr>
          <p:cNvPr id="3046" name="Google Shape;3046;p3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7" name="Google Shape;3047;p3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1" name="Shape 3051"/>
        <p:cNvGrpSpPr/>
        <p:nvPr/>
      </p:nvGrpSpPr>
      <p:grpSpPr>
        <a:xfrm>
          <a:off x="0" y="0"/>
          <a:ext cx="0" cy="0"/>
          <a:chOff x="0" y="0"/>
          <a:chExt cx="0" cy="0"/>
        </a:xfrm>
      </p:grpSpPr>
      <p:sp>
        <p:nvSpPr>
          <p:cNvPr id="3052" name="Google Shape;3052;p3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3" name="Google Shape;3053;p3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8" name="Shape 3058"/>
        <p:cNvGrpSpPr/>
        <p:nvPr/>
      </p:nvGrpSpPr>
      <p:grpSpPr>
        <a:xfrm>
          <a:off x="0" y="0"/>
          <a:ext cx="0" cy="0"/>
          <a:chOff x="0" y="0"/>
          <a:chExt cx="0" cy="0"/>
        </a:xfrm>
      </p:grpSpPr>
      <p:sp>
        <p:nvSpPr>
          <p:cNvPr id="3059" name="Google Shape;3059;p3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0" name="Google Shape;3060;p3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4" name="Shape 3064"/>
        <p:cNvGrpSpPr/>
        <p:nvPr/>
      </p:nvGrpSpPr>
      <p:grpSpPr>
        <a:xfrm>
          <a:off x="0" y="0"/>
          <a:ext cx="0" cy="0"/>
          <a:chOff x="0" y="0"/>
          <a:chExt cx="0" cy="0"/>
        </a:xfrm>
      </p:grpSpPr>
      <p:sp>
        <p:nvSpPr>
          <p:cNvPr id="3065" name="Google Shape;3065;p3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6" name="Google Shape;3066;p3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0" name="Shape 3070"/>
        <p:cNvGrpSpPr/>
        <p:nvPr/>
      </p:nvGrpSpPr>
      <p:grpSpPr>
        <a:xfrm>
          <a:off x="0" y="0"/>
          <a:ext cx="0" cy="0"/>
          <a:chOff x="0" y="0"/>
          <a:chExt cx="0" cy="0"/>
        </a:xfrm>
      </p:grpSpPr>
      <p:sp>
        <p:nvSpPr>
          <p:cNvPr id="3071" name="Google Shape;3071;p3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2" name="Google Shape;3072;p3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6" name="Shape 3076"/>
        <p:cNvGrpSpPr/>
        <p:nvPr/>
      </p:nvGrpSpPr>
      <p:grpSpPr>
        <a:xfrm>
          <a:off x="0" y="0"/>
          <a:ext cx="0" cy="0"/>
          <a:chOff x="0" y="0"/>
          <a:chExt cx="0" cy="0"/>
        </a:xfrm>
      </p:grpSpPr>
      <p:sp>
        <p:nvSpPr>
          <p:cNvPr id="3077" name="Google Shape;3077;p3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8" name="Google Shape;3078;p3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2" name="Shape 3082"/>
        <p:cNvGrpSpPr/>
        <p:nvPr/>
      </p:nvGrpSpPr>
      <p:grpSpPr>
        <a:xfrm>
          <a:off x="0" y="0"/>
          <a:ext cx="0" cy="0"/>
          <a:chOff x="0" y="0"/>
          <a:chExt cx="0" cy="0"/>
        </a:xfrm>
      </p:grpSpPr>
      <p:sp>
        <p:nvSpPr>
          <p:cNvPr id="3083" name="Google Shape;3083;p3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4" name="Google Shape;3084;p3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8" name="Shape 3088"/>
        <p:cNvGrpSpPr/>
        <p:nvPr/>
      </p:nvGrpSpPr>
      <p:grpSpPr>
        <a:xfrm>
          <a:off x="0" y="0"/>
          <a:ext cx="0" cy="0"/>
          <a:chOff x="0" y="0"/>
          <a:chExt cx="0" cy="0"/>
        </a:xfrm>
      </p:grpSpPr>
      <p:sp>
        <p:nvSpPr>
          <p:cNvPr id="3089" name="Google Shape;3089;p3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0" name="Google Shape;3090;p3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4" name="Shape 3094"/>
        <p:cNvGrpSpPr/>
        <p:nvPr/>
      </p:nvGrpSpPr>
      <p:grpSpPr>
        <a:xfrm>
          <a:off x="0" y="0"/>
          <a:ext cx="0" cy="0"/>
          <a:chOff x="0" y="0"/>
          <a:chExt cx="0" cy="0"/>
        </a:xfrm>
      </p:grpSpPr>
      <p:sp>
        <p:nvSpPr>
          <p:cNvPr id="3095" name="Google Shape;3095;p3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6" name="Google Shape;3096;p3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1" name="Shape 3101"/>
        <p:cNvGrpSpPr/>
        <p:nvPr/>
      </p:nvGrpSpPr>
      <p:grpSpPr>
        <a:xfrm>
          <a:off x="0" y="0"/>
          <a:ext cx="0" cy="0"/>
          <a:chOff x="0" y="0"/>
          <a:chExt cx="0" cy="0"/>
        </a:xfrm>
      </p:grpSpPr>
      <p:sp>
        <p:nvSpPr>
          <p:cNvPr id="3102" name="Google Shape;3102;p3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3" name="Google Shape;3103;p3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8" name="Shape 3108"/>
        <p:cNvGrpSpPr/>
        <p:nvPr/>
      </p:nvGrpSpPr>
      <p:grpSpPr>
        <a:xfrm>
          <a:off x="0" y="0"/>
          <a:ext cx="0" cy="0"/>
          <a:chOff x="0" y="0"/>
          <a:chExt cx="0" cy="0"/>
        </a:xfrm>
      </p:grpSpPr>
      <p:sp>
        <p:nvSpPr>
          <p:cNvPr id="3109" name="Google Shape;3109;p3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0" name="Google Shape;3110;p3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5" name="Shape 3115"/>
        <p:cNvGrpSpPr/>
        <p:nvPr/>
      </p:nvGrpSpPr>
      <p:grpSpPr>
        <a:xfrm>
          <a:off x="0" y="0"/>
          <a:ext cx="0" cy="0"/>
          <a:chOff x="0" y="0"/>
          <a:chExt cx="0" cy="0"/>
        </a:xfrm>
      </p:grpSpPr>
      <p:sp>
        <p:nvSpPr>
          <p:cNvPr id="3116" name="Google Shape;3116;p3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7" name="Google Shape;3117;p3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1" name="Shape 3121"/>
        <p:cNvGrpSpPr/>
        <p:nvPr/>
      </p:nvGrpSpPr>
      <p:grpSpPr>
        <a:xfrm>
          <a:off x="0" y="0"/>
          <a:ext cx="0" cy="0"/>
          <a:chOff x="0" y="0"/>
          <a:chExt cx="0" cy="0"/>
        </a:xfrm>
      </p:grpSpPr>
      <p:sp>
        <p:nvSpPr>
          <p:cNvPr id="3122" name="Google Shape;3122;p3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3" name="Google Shape;3123;p3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7" name="Shape 3127"/>
        <p:cNvGrpSpPr/>
        <p:nvPr/>
      </p:nvGrpSpPr>
      <p:grpSpPr>
        <a:xfrm>
          <a:off x="0" y="0"/>
          <a:ext cx="0" cy="0"/>
          <a:chOff x="0" y="0"/>
          <a:chExt cx="0" cy="0"/>
        </a:xfrm>
      </p:grpSpPr>
      <p:sp>
        <p:nvSpPr>
          <p:cNvPr id="3128" name="Google Shape;3128;p3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9" name="Google Shape;3129;p3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3" name="Shape 3133"/>
        <p:cNvGrpSpPr/>
        <p:nvPr/>
      </p:nvGrpSpPr>
      <p:grpSpPr>
        <a:xfrm>
          <a:off x="0" y="0"/>
          <a:ext cx="0" cy="0"/>
          <a:chOff x="0" y="0"/>
          <a:chExt cx="0" cy="0"/>
        </a:xfrm>
      </p:grpSpPr>
      <p:sp>
        <p:nvSpPr>
          <p:cNvPr id="3134" name="Google Shape;3134;p3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5" name="Google Shape;3135;p3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9" name="Shape 3139"/>
        <p:cNvGrpSpPr/>
        <p:nvPr/>
      </p:nvGrpSpPr>
      <p:grpSpPr>
        <a:xfrm>
          <a:off x="0" y="0"/>
          <a:ext cx="0" cy="0"/>
          <a:chOff x="0" y="0"/>
          <a:chExt cx="0" cy="0"/>
        </a:xfrm>
      </p:grpSpPr>
      <p:sp>
        <p:nvSpPr>
          <p:cNvPr id="3140" name="Google Shape;3140;p3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1" name="Google Shape;3141;p3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5" name="Shape 3145"/>
        <p:cNvGrpSpPr/>
        <p:nvPr/>
      </p:nvGrpSpPr>
      <p:grpSpPr>
        <a:xfrm>
          <a:off x="0" y="0"/>
          <a:ext cx="0" cy="0"/>
          <a:chOff x="0" y="0"/>
          <a:chExt cx="0" cy="0"/>
        </a:xfrm>
      </p:grpSpPr>
      <p:sp>
        <p:nvSpPr>
          <p:cNvPr id="3146" name="Google Shape;3146;p3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7" name="Google Shape;3147;p3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1" name="Shape 3151"/>
        <p:cNvGrpSpPr/>
        <p:nvPr/>
      </p:nvGrpSpPr>
      <p:grpSpPr>
        <a:xfrm>
          <a:off x="0" y="0"/>
          <a:ext cx="0" cy="0"/>
          <a:chOff x="0" y="0"/>
          <a:chExt cx="0" cy="0"/>
        </a:xfrm>
      </p:grpSpPr>
      <p:sp>
        <p:nvSpPr>
          <p:cNvPr id="3152" name="Google Shape;3152;p3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3" name="Google Shape;3153;p3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35: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7" name="Shape 3157"/>
        <p:cNvGrpSpPr/>
        <p:nvPr/>
      </p:nvGrpSpPr>
      <p:grpSpPr>
        <a:xfrm>
          <a:off x="0" y="0"/>
          <a:ext cx="0" cy="0"/>
          <a:chOff x="0" y="0"/>
          <a:chExt cx="0" cy="0"/>
        </a:xfrm>
      </p:grpSpPr>
      <p:sp>
        <p:nvSpPr>
          <p:cNvPr id="3158" name="Google Shape;3158;p3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9" name="Google Shape;3159;p3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3" name="Shape 3163"/>
        <p:cNvGrpSpPr/>
        <p:nvPr/>
      </p:nvGrpSpPr>
      <p:grpSpPr>
        <a:xfrm>
          <a:off x="0" y="0"/>
          <a:ext cx="0" cy="0"/>
          <a:chOff x="0" y="0"/>
          <a:chExt cx="0" cy="0"/>
        </a:xfrm>
      </p:grpSpPr>
      <p:sp>
        <p:nvSpPr>
          <p:cNvPr id="3164" name="Google Shape;3164;p3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5" name="Google Shape;3165;p3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9" name="Shape 3169"/>
        <p:cNvGrpSpPr/>
        <p:nvPr/>
      </p:nvGrpSpPr>
      <p:grpSpPr>
        <a:xfrm>
          <a:off x="0" y="0"/>
          <a:ext cx="0" cy="0"/>
          <a:chOff x="0" y="0"/>
          <a:chExt cx="0" cy="0"/>
        </a:xfrm>
      </p:grpSpPr>
      <p:sp>
        <p:nvSpPr>
          <p:cNvPr id="3170" name="Google Shape;3170;p3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1" name="Google Shape;3171;p3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6" name="Shape 3176"/>
        <p:cNvGrpSpPr/>
        <p:nvPr/>
      </p:nvGrpSpPr>
      <p:grpSpPr>
        <a:xfrm>
          <a:off x="0" y="0"/>
          <a:ext cx="0" cy="0"/>
          <a:chOff x="0" y="0"/>
          <a:chExt cx="0" cy="0"/>
        </a:xfrm>
      </p:grpSpPr>
      <p:sp>
        <p:nvSpPr>
          <p:cNvPr id="3177" name="Google Shape;3177;p3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8" name="Google Shape;3178;p3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3" name="Shape 3183"/>
        <p:cNvGrpSpPr/>
        <p:nvPr/>
      </p:nvGrpSpPr>
      <p:grpSpPr>
        <a:xfrm>
          <a:off x="0" y="0"/>
          <a:ext cx="0" cy="0"/>
          <a:chOff x="0" y="0"/>
          <a:chExt cx="0" cy="0"/>
        </a:xfrm>
      </p:grpSpPr>
      <p:sp>
        <p:nvSpPr>
          <p:cNvPr id="3184" name="Google Shape;3184;p3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5" name="Google Shape;3185;p3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0" name="Shape 3190"/>
        <p:cNvGrpSpPr/>
        <p:nvPr/>
      </p:nvGrpSpPr>
      <p:grpSpPr>
        <a:xfrm>
          <a:off x="0" y="0"/>
          <a:ext cx="0" cy="0"/>
          <a:chOff x="0" y="0"/>
          <a:chExt cx="0" cy="0"/>
        </a:xfrm>
      </p:grpSpPr>
      <p:sp>
        <p:nvSpPr>
          <p:cNvPr id="3191" name="Google Shape;3191;p3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2" name="Google Shape;3192;p3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6" name="Shape 3196"/>
        <p:cNvGrpSpPr/>
        <p:nvPr/>
      </p:nvGrpSpPr>
      <p:grpSpPr>
        <a:xfrm>
          <a:off x="0" y="0"/>
          <a:ext cx="0" cy="0"/>
          <a:chOff x="0" y="0"/>
          <a:chExt cx="0" cy="0"/>
        </a:xfrm>
      </p:grpSpPr>
      <p:sp>
        <p:nvSpPr>
          <p:cNvPr id="3197" name="Google Shape;3197;p3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8" name="Google Shape;3198;p3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2" name="Shape 3202"/>
        <p:cNvGrpSpPr/>
        <p:nvPr/>
      </p:nvGrpSpPr>
      <p:grpSpPr>
        <a:xfrm>
          <a:off x="0" y="0"/>
          <a:ext cx="0" cy="0"/>
          <a:chOff x="0" y="0"/>
          <a:chExt cx="0" cy="0"/>
        </a:xfrm>
      </p:grpSpPr>
      <p:sp>
        <p:nvSpPr>
          <p:cNvPr id="3203" name="Google Shape;3203;p3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4" name="Google Shape;3204;p3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8" name="Shape 3208"/>
        <p:cNvGrpSpPr/>
        <p:nvPr/>
      </p:nvGrpSpPr>
      <p:grpSpPr>
        <a:xfrm>
          <a:off x="0" y="0"/>
          <a:ext cx="0" cy="0"/>
          <a:chOff x="0" y="0"/>
          <a:chExt cx="0" cy="0"/>
        </a:xfrm>
      </p:grpSpPr>
      <p:sp>
        <p:nvSpPr>
          <p:cNvPr id="3209" name="Google Shape;3209;p3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0" name="Google Shape;3210;p3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5" name="Shape 3215"/>
        <p:cNvGrpSpPr/>
        <p:nvPr/>
      </p:nvGrpSpPr>
      <p:grpSpPr>
        <a:xfrm>
          <a:off x="0" y="0"/>
          <a:ext cx="0" cy="0"/>
          <a:chOff x="0" y="0"/>
          <a:chExt cx="0" cy="0"/>
        </a:xfrm>
      </p:grpSpPr>
      <p:sp>
        <p:nvSpPr>
          <p:cNvPr id="3216" name="Google Shape;3216;p3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7" name="Google Shape;3217;p3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1" name="Shape 3221"/>
        <p:cNvGrpSpPr/>
        <p:nvPr/>
      </p:nvGrpSpPr>
      <p:grpSpPr>
        <a:xfrm>
          <a:off x="0" y="0"/>
          <a:ext cx="0" cy="0"/>
          <a:chOff x="0" y="0"/>
          <a:chExt cx="0" cy="0"/>
        </a:xfrm>
      </p:grpSpPr>
      <p:sp>
        <p:nvSpPr>
          <p:cNvPr id="3222" name="Google Shape;3222;p3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3" name="Google Shape;3223;p3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7" name="Shape 3227"/>
        <p:cNvGrpSpPr/>
        <p:nvPr/>
      </p:nvGrpSpPr>
      <p:grpSpPr>
        <a:xfrm>
          <a:off x="0" y="0"/>
          <a:ext cx="0" cy="0"/>
          <a:chOff x="0" y="0"/>
          <a:chExt cx="0" cy="0"/>
        </a:xfrm>
      </p:grpSpPr>
      <p:sp>
        <p:nvSpPr>
          <p:cNvPr id="3228" name="Google Shape;3228;p3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9" name="Google Shape;3229;p3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3" name="Shape 3233"/>
        <p:cNvGrpSpPr/>
        <p:nvPr/>
      </p:nvGrpSpPr>
      <p:grpSpPr>
        <a:xfrm>
          <a:off x="0" y="0"/>
          <a:ext cx="0" cy="0"/>
          <a:chOff x="0" y="0"/>
          <a:chExt cx="0" cy="0"/>
        </a:xfrm>
      </p:grpSpPr>
      <p:sp>
        <p:nvSpPr>
          <p:cNvPr id="3234" name="Google Shape;3234;p3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5" name="Google Shape;3235;p3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9" name="Shape 3239"/>
        <p:cNvGrpSpPr/>
        <p:nvPr/>
      </p:nvGrpSpPr>
      <p:grpSpPr>
        <a:xfrm>
          <a:off x="0" y="0"/>
          <a:ext cx="0" cy="0"/>
          <a:chOff x="0" y="0"/>
          <a:chExt cx="0" cy="0"/>
        </a:xfrm>
      </p:grpSpPr>
      <p:sp>
        <p:nvSpPr>
          <p:cNvPr id="3240" name="Google Shape;3240;p3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1" name="Google Shape;3241;p3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5" name="Shape 3245"/>
        <p:cNvGrpSpPr/>
        <p:nvPr/>
      </p:nvGrpSpPr>
      <p:grpSpPr>
        <a:xfrm>
          <a:off x="0" y="0"/>
          <a:ext cx="0" cy="0"/>
          <a:chOff x="0" y="0"/>
          <a:chExt cx="0" cy="0"/>
        </a:xfrm>
      </p:grpSpPr>
      <p:sp>
        <p:nvSpPr>
          <p:cNvPr id="3246" name="Google Shape;3246;p3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7" name="Google Shape;3247;p3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1" name="Shape 3251"/>
        <p:cNvGrpSpPr/>
        <p:nvPr/>
      </p:nvGrpSpPr>
      <p:grpSpPr>
        <a:xfrm>
          <a:off x="0" y="0"/>
          <a:ext cx="0" cy="0"/>
          <a:chOff x="0" y="0"/>
          <a:chExt cx="0" cy="0"/>
        </a:xfrm>
      </p:grpSpPr>
      <p:sp>
        <p:nvSpPr>
          <p:cNvPr id="3252" name="Google Shape;3252;p3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3" name="Google Shape;3253;p3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7" name="Shape 3257"/>
        <p:cNvGrpSpPr/>
        <p:nvPr/>
      </p:nvGrpSpPr>
      <p:grpSpPr>
        <a:xfrm>
          <a:off x="0" y="0"/>
          <a:ext cx="0" cy="0"/>
          <a:chOff x="0" y="0"/>
          <a:chExt cx="0" cy="0"/>
        </a:xfrm>
      </p:grpSpPr>
      <p:sp>
        <p:nvSpPr>
          <p:cNvPr id="3258" name="Google Shape;3258;p3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9" name="Google Shape;3259;p3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3" name="Shape 3263"/>
        <p:cNvGrpSpPr/>
        <p:nvPr/>
      </p:nvGrpSpPr>
      <p:grpSpPr>
        <a:xfrm>
          <a:off x="0" y="0"/>
          <a:ext cx="0" cy="0"/>
          <a:chOff x="0" y="0"/>
          <a:chExt cx="0" cy="0"/>
        </a:xfrm>
      </p:grpSpPr>
      <p:sp>
        <p:nvSpPr>
          <p:cNvPr id="3264" name="Google Shape;3264;p3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5" name="Google Shape;3265;p3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9" name="Shape 3269"/>
        <p:cNvGrpSpPr/>
        <p:nvPr/>
      </p:nvGrpSpPr>
      <p:grpSpPr>
        <a:xfrm>
          <a:off x="0" y="0"/>
          <a:ext cx="0" cy="0"/>
          <a:chOff x="0" y="0"/>
          <a:chExt cx="0" cy="0"/>
        </a:xfrm>
      </p:grpSpPr>
      <p:sp>
        <p:nvSpPr>
          <p:cNvPr id="3270" name="Google Shape;3270;p3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1" name="Google Shape;3271;p3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5" name="Shape 3275"/>
        <p:cNvGrpSpPr/>
        <p:nvPr/>
      </p:nvGrpSpPr>
      <p:grpSpPr>
        <a:xfrm>
          <a:off x="0" y="0"/>
          <a:ext cx="0" cy="0"/>
          <a:chOff x="0" y="0"/>
          <a:chExt cx="0" cy="0"/>
        </a:xfrm>
      </p:grpSpPr>
      <p:sp>
        <p:nvSpPr>
          <p:cNvPr id="3276" name="Google Shape;3276;p3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7" name="Google Shape;3277;p3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1" name="Shape 3281"/>
        <p:cNvGrpSpPr/>
        <p:nvPr/>
      </p:nvGrpSpPr>
      <p:grpSpPr>
        <a:xfrm>
          <a:off x="0" y="0"/>
          <a:ext cx="0" cy="0"/>
          <a:chOff x="0" y="0"/>
          <a:chExt cx="0" cy="0"/>
        </a:xfrm>
      </p:grpSpPr>
      <p:sp>
        <p:nvSpPr>
          <p:cNvPr id="3282" name="Google Shape;3282;p3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3" name="Google Shape;3283;p3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9" name="Shape 3289"/>
        <p:cNvGrpSpPr/>
        <p:nvPr/>
      </p:nvGrpSpPr>
      <p:grpSpPr>
        <a:xfrm>
          <a:off x="0" y="0"/>
          <a:ext cx="0" cy="0"/>
          <a:chOff x="0" y="0"/>
          <a:chExt cx="0" cy="0"/>
        </a:xfrm>
      </p:grpSpPr>
      <p:sp>
        <p:nvSpPr>
          <p:cNvPr id="3290" name="Google Shape;3290;p3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1" name="Google Shape;3291;p3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5" name="Shape 3295"/>
        <p:cNvGrpSpPr/>
        <p:nvPr/>
      </p:nvGrpSpPr>
      <p:grpSpPr>
        <a:xfrm>
          <a:off x="0" y="0"/>
          <a:ext cx="0" cy="0"/>
          <a:chOff x="0" y="0"/>
          <a:chExt cx="0" cy="0"/>
        </a:xfrm>
      </p:grpSpPr>
      <p:sp>
        <p:nvSpPr>
          <p:cNvPr id="3296" name="Google Shape;3296;p3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7" name="Google Shape;3297;p3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1" name="Shape 3301"/>
        <p:cNvGrpSpPr/>
        <p:nvPr/>
      </p:nvGrpSpPr>
      <p:grpSpPr>
        <a:xfrm>
          <a:off x="0" y="0"/>
          <a:ext cx="0" cy="0"/>
          <a:chOff x="0" y="0"/>
          <a:chExt cx="0" cy="0"/>
        </a:xfrm>
      </p:grpSpPr>
      <p:sp>
        <p:nvSpPr>
          <p:cNvPr id="3302" name="Google Shape;3302;p3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3" name="Google Shape;3303;p3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4" name="Google Shape;3304;p373: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8" name="Shape 3308"/>
        <p:cNvGrpSpPr/>
        <p:nvPr/>
      </p:nvGrpSpPr>
      <p:grpSpPr>
        <a:xfrm>
          <a:off x="0" y="0"/>
          <a:ext cx="0" cy="0"/>
          <a:chOff x="0" y="0"/>
          <a:chExt cx="0" cy="0"/>
        </a:xfrm>
      </p:grpSpPr>
      <p:sp>
        <p:nvSpPr>
          <p:cNvPr id="3309" name="Google Shape;3309;p3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0" name="Google Shape;3310;p3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5" name="Shape 3315"/>
        <p:cNvGrpSpPr/>
        <p:nvPr/>
      </p:nvGrpSpPr>
      <p:grpSpPr>
        <a:xfrm>
          <a:off x="0" y="0"/>
          <a:ext cx="0" cy="0"/>
          <a:chOff x="0" y="0"/>
          <a:chExt cx="0" cy="0"/>
        </a:xfrm>
      </p:grpSpPr>
      <p:sp>
        <p:nvSpPr>
          <p:cNvPr id="3316" name="Google Shape;3316;p3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7" name="Google Shape;3317;p3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2" name="Shape 3322"/>
        <p:cNvGrpSpPr/>
        <p:nvPr/>
      </p:nvGrpSpPr>
      <p:grpSpPr>
        <a:xfrm>
          <a:off x="0" y="0"/>
          <a:ext cx="0" cy="0"/>
          <a:chOff x="0" y="0"/>
          <a:chExt cx="0" cy="0"/>
        </a:xfrm>
      </p:grpSpPr>
      <p:sp>
        <p:nvSpPr>
          <p:cNvPr id="3323" name="Google Shape;3323;p3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4" name="Google Shape;3324;p3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8" name="Shape 3328"/>
        <p:cNvGrpSpPr/>
        <p:nvPr/>
      </p:nvGrpSpPr>
      <p:grpSpPr>
        <a:xfrm>
          <a:off x="0" y="0"/>
          <a:ext cx="0" cy="0"/>
          <a:chOff x="0" y="0"/>
          <a:chExt cx="0" cy="0"/>
        </a:xfrm>
      </p:grpSpPr>
      <p:sp>
        <p:nvSpPr>
          <p:cNvPr id="3329" name="Google Shape;3329;p3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0" name="Google Shape;3330;p3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5" name="Shape 3335"/>
        <p:cNvGrpSpPr/>
        <p:nvPr/>
      </p:nvGrpSpPr>
      <p:grpSpPr>
        <a:xfrm>
          <a:off x="0" y="0"/>
          <a:ext cx="0" cy="0"/>
          <a:chOff x="0" y="0"/>
          <a:chExt cx="0" cy="0"/>
        </a:xfrm>
      </p:grpSpPr>
      <p:sp>
        <p:nvSpPr>
          <p:cNvPr id="3336" name="Google Shape;3336;p3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7" name="Google Shape;3337;p3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4" name="Shape 3344"/>
        <p:cNvGrpSpPr/>
        <p:nvPr/>
      </p:nvGrpSpPr>
      <p:grpSpPr>
        <a:xfrm>
          <a:off x="0" y="0"/>
          <a:ext cx="0" cy="0"/>
          <a:chOff x="0" y="0"/>
          <a:chExt cx="0" cy="0"/>
        </a:xfrm>
      </p:grpSpPr>
      <p:sp>
        <p:nvSpPr>
          <p:cNvPr id="3345" name="Google Shape;3345;p3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6" name="Google Shape;3346;p3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1" name="Shape 3351"/>
        <p:cNvGrpSpPr/>
        <p:nvPr/>
      </p:nvGrpSpPr>
      <p:grpSpPr>
        <a:xfrm>
          <a:off x="0" y="0"/>
          <a:ext cx="0" cy="0"/>
          <a:chOff x="0" y="0"/>
          <a:chExt cx="0" cy="0"/>
        </a:xfrm>
      </p:grpSpPr>
      <p:sp>
        <p:nvSpPr>
          <p:cNvPr id="3352" name="Google Shape;3352;p3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3" name="Google Shape;3353;p3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8" name="Shape 3358"/>
        <p:cNvGrpSpPr/>
        <p:nvPr/>
      </p:nvGrpSpPr>
      <p:grpSpPr>
        <a:xfrm>
          <a:off x="0" y="0"/>
          <a:ext cx="0" cy="0"/>
          <a:chOff x="0" y="0"/>
          <a:chExt cx="0" cy="0"/>
        </a:xfrm>
      </p:grpSpPr>
      <p:sp>
        <p:nvSpPr>
          <p:cNvPr id="3359" name="Google Shape;3359;p3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0" name="Google Shape;3360;p3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5" name="Shape 3365"/>
        <p:cNvGrpSpPr/>
        <p:nvPr/>
      </p:nvGrpSpPr>
      <p:grpSpPr>
        <a:xfrm>
          <a:off x="0" y="0"/>
          <a:ext cx="0" cy="0"/>
          <a:chOff x="0" y="0"/>
          <a:chExt cx="0" cy="0"/>
        </a:xfrm>
      </p:grpSpPr>
      <p:sp>
        <p:nvSpPr>
          <p:cNvPr id="3366" name="Google Shape;3366;p3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7" name="Google Shape;3367;p3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3" name="Shape 3373"/>
        <p:cNvGrpSpPr/>
        <p:nvPr/>
      </p:nvGrpSpPr>
      <p:grpSpPr>
        <a:xfrm>
          <a:off x="0" y="0"/>
          <a:ext cx="0" cy="0"/>
          <a:chOff x="0" y="0"/>
          <a:chExt cx="0" cy="0"/>
        </a:xfrm>
      </p:grpSpPr>
      <p:sp>
        <p:nvSpPr>
          <p:cNvPr id="3374" name="Google Shape;3374;p3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5" name="Google Shape;3375;p3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1" name="Shape 3381"/>
        <p:cNvGrpSpPr/>
        <p:nvPr/>
      </p:nvGrpSpPr>
      <p:grpSpPr>
        <a:xfrm>
          <a:off x="0" y="0"/>
          <a:ext cx="0" cy="0"/>
          <a:chOff x="0" y="0"/>
          <a:chExt cx="0" cy="0"/>
        </a:xfrm>
      </p:grpSpPr>
      <p:sp>
        <p:nvSpPr>
          <p:cNvPr id="3382" name="Google Shape;3382;p3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3" name="Google Shape;3383;p3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4" name="Google Shape;3384;p384: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8" name="Shape 3388"/>
        <p:cNvGrpSpPr/>
        <p:nvPr/>
      </p:nvGrpSpPr>
      <p:grpSpPr>
        <a:xfrm>
          <a:off x="0" y="0"/>
          <a:ext cx="0" cy="0"/>
          <a:chOff x="0" y="0"/>
          <a:chExt cx="0" cy="0"/>
        </a:xfrm>
      </p:grpSpPr>
      <p:sp>
        <p:nvSpPr>
          <p:cNvPr id="3389" name="Google Shape;3389;p3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0" name="Google Shape;3390;p3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5" name="Shape 3395"/>
        <p:cNvGrpSpPr/>
        <p:nvPr/>
      </p:nvGrpSpPr>
      <p:grpSpPr>
        <a:xfrm>
          <a:off x="0" y="0"/>
          <a:ext cx="0" cy="0"/>
          <a:chOff x="0" y="0"/>
          <a:chExt cx="0" cy="0"/>
        </a:xfrm>
      </p:grpSpPr>
      <p:sp>
        <p:nvSpPr>
          <p:cNvPr id="3396" name="Google Shape;3396;p3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7" name="Google Shape;3397;p3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1" name="Shape 3401"/>
        <p:cNvGrpSpPr/>
        <p:nvPr/>
      </p:nvGrpSpPr>
      <p:grpSpPr>
        <a:xfrm>
          <a:off x="0" y="0"/>
          <a:ext cx="0" cy="0"/>
          <a:chOff x="0" y="0"/>
          <a:chExt cx="0" cy="0"/>
        </a:xfrm>
      </p:grpSpPr>
      <p:sp>
        <p:nvSpPr>
          <p:cNvPr id="3402" name="Google Shape;3402;p3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3" name="Google Shape;3403;p3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1" name="Shape 3411"/>
        <p:cNvGrpSpPr/>
        <p:nvPr/>
      </p:nvGrpSpPr>
      <p:grpSpPr>
        <a:xfrm>
          <a:off x="0" y="0"/>
          <a:ext cx="0" cy="0"/>
          <a:chOff x="0" y="0"/>
          <a:chExt cx="0" cy="0"/>
        </a:xfrm>
      </p:grpSpPr>
      <p:sp>
        <p:nvSpPr>
          <p:cNvPr id="3412" name="Google Shape;3412;p3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3" name="Google Shape;3413;p3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2" name="Shape 3422"/>
        <p:cNvGrpSpPr/>
        <p:nvPr/>
      </p:nvGrpSpPr>
      <p:grpSpPr>
        <a:xfrm>
          <a:off x="0" y="0"/>
          <a:ext cx="0" cy="0"/>
          <a:chOff x="0" y="0"/>
          <a:chExt cx="0" cy="0"/>
        </a:xfrm>
      </p:grpSpPr>
      <p:sp>
        <p:nvSpPr>
          <p:cNvPr id="3423" name="Google Shape;3423;p3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4" name="Google Shape;3424;p3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39: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8" name="Shape 3438"/>
        <p:cNvGrpSpPr/>
        <p:nvPr/>
      </p:nvGrpSpPr>
      <p:grpSpPr>
        <a:xfrm>
          <a:off x="0" y="0"/>
          <a:ext cx="0" cy="0"/>
          <a:chOff x="0" y="0"/>
          <a:chExt cx="0" cy="0"/>
        </a:xfrm>
      </p:grpSpPr>
      <p:sp>
        <p:nvSpPr>
          <p:cNvPr id="3439" name="Google Shape;3439;p3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0" name="Google Shape;3440;p3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5" name="Shape 3445"/>
        <p:cNvGrpSpPr/>
        <p:nvPr/>
      </p:nvGrpSpPr>
      <p:grpSpPr>
        <a:xfrm>
          <a:off x="0" y="0"/>
          <a:ext cx="0" cy="0"/>
          <a:chOff x="0" y="0"/>
          <a:chExt cx="0" cy="0"/>
        </a:xfrm>
      </p:grpSpPr>
      <p:sp>
        <p:nvSpPr>
          <p:cNvPr id="3446" name="Google Shape;3446;p3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7" name="Google Shape;3447;p3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8" name="Google Shape;3448;p39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2" name="Shape 3452"/>
        <p:cNvGrpSpPr/>
        <p:nvPr/>
      </p:nvGrpSpPr>
      <p:grpSpPr>
        <a:xfrm>
          <a:off x="0" y="0"/>
          <a:ext cx="0" cy="0"/>
          <a:chOff x="0" y="0"/>
          <a:chExt cx="0" cy="0"/>
        </a:xfrm>
      </p:grpSpPr>
      <p:sp>
        <p:nvSpPr>
          <p:cNvPr id="3453" name="Google Shape;3453;p3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4" name="Google Shape;3454;p3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9" name="Shape 3459"/>
        <p:cNvGrpSpPr/>
        <p:nvPr/>
      </p:nvGrpSpPr>
      <p:grpSpPr>
        <a:xfrm>
          <a:off x="0" y="0"/>
          <a:ext cx="0" cy="0"/>
          <a:chOff x="0" y="0"/>
          <a:chExt cx="0" cy="0"/>
        </a:xfrm>
      </p:grpSpPr>
      <p:sp>
        <p:nvSpPr>
          <p:cNvPr id="3460" name="Google Shape;3460;p3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1" name="Google Shape;3461;p3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5" name="Shape 3465"/>
        <p:cNvGrpSpPr/>
        <p:nvPr/>
      </p:nvGrpSpPr>
      <p:grpSpPr>
        <a:xfrm>
          <a:off x="0" y="0"/>
          <a:ext cx="0" cy="0"/>
          <a:chOff x="0" y="0"/>
          <a:chExt cx="0" cy="0"/>
        </a:xfrm>
      </p:grpSpPr>
      <p:sp>
        <p:nvSpPr>
          <p:cNvPr id="3466" name="Google Shape;3466;p3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7" name="Google Shape;3467;p3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4" name="Shape 3474"/>
        <p:cNvGrpSpPr/>
        <p:nvPr/>
      </p:nvGrpSpPr>
      <p:grpSpPr>
        <a:xfrm>
          <a:off x="0" y="0"/>
          <a:ext cx="0" cy="0"/>
          <a:chOff x="0" y="0"/>
          <a:chExt cx="0" cy="0"/>
        </a:xfrm>
      </p:grpSpPr>
      <p:sp>
        <p:nvSpPr>
          <p:cNvPr id="3475" name="Google Shape;3475;p3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6" name="Google Shape;3476;p3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0" name="Shape 3480"/>
        <p:cNvGrpSpPr/>
        <p:nvPr/>
      </p:nvGrpSpPr>
      <p:grpSpPr>
        <a:xfrm>
          <a:off x="0" y="0"/>
          <a:ext cx="0" cy="0"/>
          <a:chOff x="0" y="0"/>
          <a:chExt cx="0" cy="0"/>
        </a:xfrm>
      </p:grpSpPr>
      <p:sp>
        <p:nvSpPr>
          <p:cNvPr id="3481" name="Google Shape;3481;p3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2" name="Google Shape;3482;p3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6" name="Shape 3486"/>
        <p:cNvGrpSpPr/>
        <p:nvPr/>
      </p:nvGrpSpPr>
      <p:grpSpPr>
        <a:xfrm>
          <a:off x="0" y="0"/>
          <a:ext cx="0" cy="0"/>
          <a:chOff x="0" y="0"/>
          <a:chExt cx="0" cy="0"/>
        </a:xfrm>
      </p:grpSpPr>
      <p:sp>
        <p:nvSpPr>
          <p:cNvPr id="3487" name="Google Shape;3487;p3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8" name="Google Shape;3488;p3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4" name="Shape 3494"/>
        <p:cNvGrpSpPr/>
        <p:nvPr/>
      </p:nvGrpSpPr>
      <p:grpSpPr>
        <a:xfrm>
          <a:off x="0" y="0"/>
          <a:ext cx="0" cy="0"/>
          <a:chOff x="0" y="0"/>
          <a:chExt cx="0" cy="0"/>
        </a:xfrm>
      </p:grpSpPr>
      <p:sp>
        <p:nvSpPr>
          <p:cNvPr id="3495" name="Google Shape;3495;p3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6" name="Google Shape;3496;p3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1" name="Shape 3501"/>
        <p:cNvGrpSpPr/>
        <p:nvPr/>
      </p:nvGrpSpPr>
      <p:grpSpPr>
        <a:xfrm>
          <a:off x="0" y="0"/>
          <a:ext cx="0" cy="0"/>
          <a:chOff x="0" y="0"/>
          <a:chExt cx="0" cy="0"/>
        </a:xfrm>
      </p:grpSpPr>
      <p:sp>
        <p:nvSpPr>
          <p:cNvPr id="3502" name="Google Shape;3502;p3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3" name="Google Shape;3503;p3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8" name="Shape 3508"/>
        <p:cNvGrpSpPr/>
        <p:nvPr/>
      </p:nvGrpSpPr>
      <p:grpSpPr>
        <a:xfrm>
          <a:off x="0" y="0"/>
          <a:ext cx="0" cy="0"/>
          <a:chOff x="0" y="0"/>
          <a:chExt cx="0" cy="0"/>
        </a:xfrm>
      </p:grpSpPr>
      <p:sp>
        <p:nvSpPr>
          <p:cNvPr id="3509" name="Google Shape;3509;p4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0" name="Google Shape;3510;p4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1" name="Google Shape;3511;p400: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5" name="Shape 3515"/>
        <p:cNvGrpSpPr/>
        <p:nvPr/>
      </p:nvGrpSpPr>
      <p:grpSpPr>
        <a:xfrm>
          <a:off x="0" y="0"/>
          <a:ext cx="0" cy="0"/>
          <a:chOff x="0" y="0"/>
          <a:chExt cx="0" cy="0"/>
        </a:xfrm>
      </p:grpSpPr>
      <p:sp>
        <p:nvSpPr>
          <p:cNvPr id="3516" name="Google Shape;3516;p4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7" name="Google Shape;3517;p4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1" name="Shape 3521"/>
        <p:cNvGrpSpPr/>
        <p:nvPr/>
      </p:nvGrpSpPr>
      <p:grpSpPr>
        <a:xfrm>
          <a:off x="0" y="0"/>
          <a:ext cx="0" cy="0"/>
          <a:chOff x="0" y="0"/>
          <a:chExt cx="0" cy="0"/>
        </a:xfrm>
      </p:grpSpPr>
      <p:sp>
        <p:nvSpPr>
          <p:cNvPr id="3522" name="Google Shape;3522;p4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3" name="Google Shape;3523;p4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5" name="Shape 3545"/>
        <p:cNvGrpSpPr/>
        <p:nvPr/>
      </p:nvGrpSpPr>
      <p:grpSpPr>
        <a:xfrm>
          <a:off x="0" y="0"/>
          <a:ext cx="0" cy="0"/>
          <a:chOff x="0" y="0"/>
          <a:chExt cx="0" cy="0"/>
        </a:xfrm>
      </p:grpSpPr>
      <p:sp>
        <p:nvSpPr>
          <p:cNvPr id="3546" name="Google Shape;3546;p4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7" name="Google Shape;3547;p4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0" name="Shape 3560"/>
        <p:cNvGrpSpPr/>
        <p:nvPr/>
      </p:nvGrpSpPr>
      <p:grpSpPr>
        <a:xfrm>
          <a:off x="0" y="0"/>
          <a:ext cx="0" cy="0"/>
          <a:chOff x="0" y="0"/>
          <a:chExt cx="0" cy="0"/>
        </a:xfrm>
      </p:grpSpPr>
      <p:sp>
        <p:nvSpPr>
          <p:cNvPr id="3561" name="Google Shape;3561;p4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2" name="Google Shape;3562;p4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2" name="Shape 3572"/>
        <p:cNvGrpSpPr/>
        <p:nvPr/>
      </p:nvGrpSpPr>
      <p:grpSpPr>
        <a:xfrm>
          <a:off x="0" y="0"/>
          <a:ext cx="0" cy="0"/>
          <a:chOff x="0" y="0"/>
          <a:chExt cx="0" cy="0"/>
        </a:xfrm>
      </p:grpSpPr>
      <p:sp>
        <p:nvSpPr>
          <p:cNvPr id="3573" name="Google Shape;3573;p4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4" name="Google Shape;3574;p4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0" name="Shape 3580"/>
        <p:cNvGrpSpPr/>
        <p:nvPr/>
      </p:nvGrpSpPr>
      <p:grpSpPr>
        <a:xfrm>
          <a:off x="0" y="0"/>
          <a:ext cx="0" cy="0"/>
          <a:chOff x="0" y="0"/>
          <a:chExt cx="0" cy="0"/>
        </a:xfrm>
      </p:grpSpPr>
      <p:sp>
        <p:nvSpPr>
          <p:cNvPr id="3581" name="Google Shape;3581;p4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2" name="Google Shape;3582;p4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3" name="Google Shape;3583;p406: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7" name="Shape 3587"/>
        <p:cNvGrpSpPr/>
        <p:nvPr/>
      </p:nvGrpSpPr>
      <p:grpSpPr>
        <a:xfrm>
          <a:off x="0" y="0"/>
          <a:ext cx="0" cy="0"/>
          <a:chOff x="0" y="0"/>
          <a:chExt cx="0" cy="0"/>
        </a:xfrm>
      </p:grpSpPr>
      <p:sp>
        <p:nvSpPr>
          <p:cNvPr id="3588" name="Google Shape;3588;p4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9" name="Google Shape;3589;p4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3" name="Shape 3593"/>
        <p:cNvGrpSpPr/>
        <p:nvPr/>
      </p:nvGrpSpPr>
      <p:grpSpPr>
        <a:xfrm>
          <a:off x="0" y="0"/>
          <a:ext cx="0" cy="0"/>
          <a:chOff x="0" y="0"/>
          <a:chExt cx="0" cy="0"/>
        </a:xfrm>
      </p:grpSpPr>
      <p:sp>
        <p:nvSpPr>
          <p:cNvPr id="3594" name="Google Shape;3594;p4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5" name="Google Shape;3595;p4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8" name="Shape 3608"/>
        <p:cNvGrpSpPr/>
        <p:nvPr/>
      </p:nvGrpSpPr>
      <p:grpSpPr>
        <a:xfrm>
          <a:off x="0" y="0"/>
          <a:ext cx="0" cy="0"/>
          <a:chOff x="0" y="0"/>
          <a:chExt cx="0" cy="0"/>
        </a:xfrm>
      </p:grpSpPr>
      <p:sp>
        <p:nvSpPr>
          <p:cNvPr id="3609" name="Google Shape;3609;p4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0" name="Google Shape;3610;p4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0" name="Shape 3620"/>
        <p:cNvGrpSpPr/>
        <p:nvPr/>
      </p:nvGrpSpPr>
      <p:grpSpPr>
        <a:xfrm>
          <a:off x="0" y="0"/>
          <a:ext cx="0" cy="0"/>
          <a:chOff x="0" y="0"/>
          <a:chExt cx="0" cy="0"/>
        </a:xfrm>
      </p:grpSpPr>
      <p:sp>
        <p:nvSpPr>
          <p:cNvPr id="3621" name="Google Shape;3621;p4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2" name="Google Shape;3622;p4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2" name="Shape 3632"/>
        <p:cNvGrpSpPr/>
        <p:nvPr/>
      </p:nvGrpSpPr>
      <p:grpSpPr>
        <a:xfrm>
          <a:off x="0" y="0"/>
          <a:ext cx="0" cy="0"/>
          <a:chOff x="0" y="0"/>
          <a:chExt cx="0" cy="0"/>
        </a:xfrm>
      </p:grpSpPr>
      <p:sp>
        <p:nvSpPr>
          <p:cNvPr id="3633" name="Google Shape;3633;p4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4" name="Google Shape;3634;p4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1" name="Shape 3641"/>
        <p:cNvGrpSpPr/>
        <p:nvPr/>
      </p:nvGrpSpPr>
      <p:grpSpPr>
        <a:xfrm>
          <a:off x="0" y="0"/>
          <a:ext cx="0" cy="0"/>
          <a:chOff x="0" y="0"/>
          <a:chExt cx="0" cy="0"/>
        </a:xfrm>
      </p:grpSpPr>
      <p:sp>
        <p:nvSpPr>
          <p:cNvPr id="3642" name="Google Shape;3642;p4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3" name="Google Shape;3643;p4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4" name="Google Shape;3644;p412: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8" name="Shape 3648"/>
        <p:cNvGrpSpPr/>
        <p:nvPr/>
      </p:nvGrpSpPr>
      <p:grpSpPr>
        <a:xfrm>
          <a:off x="0" y="0"/>
          <a:ext cx="0" cy="0"/>
          <a:chOff x="0" y="0"/>
          <a:chExt cx="0" cy="0"/>
        </a:xfrm>
      </p:grpSpPr>
      <p:sp>
        <p:nvSpPr>
          <p:cNvPr id="3649" name="Google Shape;3649;p4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0" name="Google Shape;3650;p4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1" name="Google Shape;3651;p413: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5" name="Shape 3655"/>
        <p:cNvGrpSpPr/>
        <p:nvPr/>
      </p:nvGrpSpPr>
      <p:grpSpPr>
        <a:xfrm>
          <a:off x="0" y="0"/>
          <a:ext cx="0" cy="0"/>
          <a:chOff x="0" y="0"/>
          <a:chExt cx="0" cy="0"/>
        </a:xfrm>
      </p:grpSpPr>
      <p:sp>
        <p:nvSpPr>
          <p:cNvPr id="3656" name="Google Shape;3656;p4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7" name="Google Shape;3657;p4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2" name="Shape 3662"/>
        <p:cNvGrpSpPr/>
        <p:nvPr/>
      </p:nvGrpSpPr>
      <p:grpSpPr>
        <a:xfrm>
          <a:off x="0" y="0"/>
          <a:ext cx="0" cy="0"/>
          <a:chOff x="0" y="0"/>
          <a:chExt cx="0" cy="0"/>
        </a:xfrm>
      </p:grpSpPr>
      <p:sp>
        <p:nvSpPr>
          <p:cNvPr id="3663" name="Google Shape;3663;p4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4" name="Google Shape;3664;p4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8" name="Shape 3668"/>
        <p:cNvGrpSpPr/>
        <p:nvPr/>
      </p:nvGrpSpPr>
      <p:grpSpPr>
        <a:xfrm>
          <a:off x="0" y="0"/>
          <a:ext cx="0" cy="0"/>
          <a:chOff x="0" y="0"/>
          <a:chExt cx="0" cy="0"/>
        </a:xfrm>
      </p:grpSpPr>
      <p:sp>
        <p:nvSpPr>
          <p:cNvPr id="3669" name="Google Shape;3669;p4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0" name="Google Shape;3670;p4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4" name="Shape 3674"/>
        <p:cNvGrpSpPr/>
        <p:nvPr/>
      </p:nvGrpSpPr>
      <p:grpSpPr>
        <a:xfrm>
          <a:off x="0" y="0"/>
          <a:ext cx="0" cy="0"/>
          <a:chOff x="0" y="0"/>
          <a:chExt cx="0" cy="0"/>
        </a:xfrm>
      </p:grpSpPr>
      <p:sp>
        <p:nvSpPr>
          <p:cNvPr id="3675" name="Google Shape;3675;p4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6" name="Google Shape;3676;p4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0" name="Shape 3680"/>
        <p:cNvGrpSpPr/>
        <p:nvPr/>
      </p:nvGrpSpPr>
      <p:grpSpPr>
        <a:xfrm>
          <a:off x="0" y="0"/>
          <a:ext cx="0" cy="0"/>
          <a:chOff x="0" y="0"/>
          <a:chExt cx="0" cy="0"/>
        </a:xfrm>
      </p:grpSpPr>
      <p:sp>
        <p:nvSpPr>
          <p:cNvPr id="3681" name="Google Shape;3681;p4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2" name="Google Shape;3682;p4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6" name="Shape 3686"/>
        <p:cNvGrpSpPr/>
        <p:nvPr/>
      </p:nvGrpSpPr>
      <p:grpSpPr>
        <a:xfrm>
          <a:off x="0" y="0"/>
          <a:ext cx="0" cy="0"/>
          <a:chOff x="0" y="0"/>
          <a:chExt cx="0" cy="0"/>
        </a:xfrm>
      </p:grpSpPr>
      <p:sp>
        <p:nvSpPr>
          <p:cNvPr id="3687" name="Google Shape;3687;p4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8" name="Google Shape;3688;p4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9" name="Google Shape;3689;p419: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42: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3" name="Shape 3693"/>
        <p:cNvGrpSpPr/>
        <p:nvPr/>
      </p:nvGrpSpPr>
      <p:grpSpPr>
        <a:xfrm>
          <a:off x="0" y="0"/>
          <a:ext cx="0" cy="0"/>
          <a:chOff x="0" y="0"/>
          <a:chExt cx="0" cy="0"/>
        </a:xfrm>
      </p:grpSpPr>
      <p:sp>
        <p:nvSpPr>
          <p:cNvPr id="3694" name="Google Shape;3694;p4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5" name="Google Shape;3695;p4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9" name="Shape 3699"/>
        <p:cNvGrpSpPr/>
        <p:nvPr/>
      </p:nvGrpSpPr>
      <p:grpSpPr>
        <a:xfrm>
          <a:off x="0" y="0"/>
          <a:ext cx="0" cy="0"/>
          <a:chOff x="0" y="0"/>
          <a:chExt cx="0" cy="0"/>
        </a:xfrm>
      </p:grpSpPr>
      <p:sp>
        <p:nvSpPr>
          <p:cNvPr id="3700" name="Google Shape;3700;p4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1" name="Google Shape;3701;p4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9" name="Shape 3709"/>
        <p:cNvGrpSpPr/>
        <p:nvPr/>
      </p:nvGrpSpPr>
      <p:grpSpPr>
        <a:xfrm>
          <a:off x="0" y="0"/>
          <a:ext cx="0" cy="0"/>
          <a:chOff x="0" y="0"/>
          <a:chExt cx="0" cy="0"/>
        </a:xfrm>
      </p:grpSpPr>
      <p:sp>
        <p:nvSpPr>
          <p:cNvPr id="3710" name="Google Shape;3710;p4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1" name="Google Shape;3711;p4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9" name="Shape 3719"/>
        <p:cNvGrpSpPr/>
        <p:nvPr/>
      </p:nvGrpSpPr>
      <p:grpSpPr>
        <a:xfrm>
          <a:off x="0" y="0"/>
          <a:ext cx="0" cy="0"/>
          <a:chOff x="0" y="0"/>
          <a:chExt cx="0" cy="0"/>
        </a:xfrm>
      </p:grpSpPr>
      <p:sp>
        <p:nvSpPr>
          <p:cNvPr id="3720" name="Google Shape;3720;p4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1" name="Google Shape;3721;p4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9" name="Shape 3729"/>
        <p:cNvGrpSpPr/>
        <p:nvPr/>
      </p:nvGrpSpPr>
      <p:grpSpPr>
        <a:xfrm>
          <a:off x="0" y="0"/>
          <a:ext cx="0" cy="0"/>
          <a:chOff x="0" y="0"/>
          <a:chExt cx="0" cy="0"/>
        </a:xfrm>
      </p:grpSpPr>
      <p:sp>
        <p:nvSpPr>
          <p:cNvPr id="3730" name="Google Shape;3730;p4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1" name="Google Shape;3731;p4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6" name="Shape 3736"/>
        <p:cNvGrpSpPr/>
        <p:nvPr/>
      </p:nvGrpSpPr>
      <p:grpSpPr>
        <a:xfrm>
          <a:off x="0" y="0"/>
          <a:ext cx="0" cy="0"/>
          <a:chOff x="0" y="0"/>
          <a:chExt cx="0" cy="0"/>
        </a:xfrm>
      </p:grpSpPr>
      <p:sp>
        <p:nvSpPr>
          <p:cNvPr id="3737" name="Google Shape;3737;p4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8" name="Google Shape;3738;p4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6" name="Shape 3746"/>
        <p:cNvGrpSpPr/>
        <p:nvPr/>
      </p:nvGrpSpPr>
      <p:grpSpPr>
        <a:xfrm>
          <a:off x="0" y="0"/>
          <a:ext cx="0" cy="0"/>
          <a:chOff x="0" y="0"/>
          <a:chExt cx="0" cy="0"/>
        </a:xfrm>
      </p:grpSpPr>
      <p:sp>
        <p:nvSpPr>
          <p:cNvPr id="3747" name="Google Shape;3747;p4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8" name="Google Shape;3748;p4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6" name="Shape 3756"/>
        <p:cNvGrpSpPr/>
        <p:nvPr/>
      </p:nvGrpSpPr>
      <p:grpSpPr>
        <a:xfrm>
          <a:off x="0" y="0"/>
          <a:ext cx="0" cy="0"/>
          <a:chOff x="0" y="0"/>
          <a:chExt cx="0" cy="0"/>
        </a:xfrm>
      </p:grpSpPr>
      <p:sp>
        <p:nvSpPr>
          <p:cNvPr id="3757" name="Google Shape;3757;p4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8" name="Google Shape;3758;p4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49: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9" name="Google Shape;669;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60:notes"/>
          <p:cNvSpPr/>
          <p:nvPr>
            <p:ph idx="2" type="sldImg"/>
          </p:nvPr>
        </p:nvSpPr>
        <p:spPr>
          <a:xfrm>
            <a:off x="1150938" y="692150"/>
            <a:ext cx="4556125" cy="341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1" name="Google Shape;691;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62: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2" name="Google Shape;732;p62:notes"/>
          <p:cNvSpPr txBox="1"/>
          <p:nvPr>
            <p:ph idx="1" type="body"/>
          </p:nvPr>
        </p:nvSpPr>
        <p:spPr>
          <a:xfrm>
            <a:off x="935038" y="4416425"/>
            <a:ext cx="5140325" cy="41830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 name="Google Shape;738;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9" name="Google Shape;749;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5" name="Google Shape;755;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1" name="Google Shape;761;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2" name="Google Shape;762;p67: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8" name="Google Shape;768;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3" name="Google Shape;783;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7" name="Google Shape;797;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1" name="Google Shape;811;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7" name="Google Shape;827;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9" name="Google Shape;839;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3" name="Google Shape;853;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4" name="Google Shape;854;p74: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0" name="Google Shape;860;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5" name="Google Shape;875;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5" name="Google Shape;885;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5" name="Google Shape;895;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5" name="Google Shape;905;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6" name="Google Shape;916;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7" name="Google Shape;927;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3" name="Google Shape;933;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9" name="Google Shape;939;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5" name="Google Shape;945;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1" name="Google Shape;951;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7" name="Google Shape;957;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3" name="Google Shape;963;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9" name="Google Shape;969;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5" name="Google Shape;975;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p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2" name="Google Shape;982;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8" name="Google Shape;988;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9" name="Google Shape;989;p9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p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5" name="Google Shape;995;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7" name="Google Shape;1007;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p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3" name="Google Shape;1023;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9" name="Google Shape;1039;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p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p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8" name="Google Shape;1058;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8" name="Google Shape;1068;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p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8" name="Google Shape;1078;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2"/>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600"/>
              </a:spcBef>
              <a:spcAft>
                <a:spcPts val="0"/>
              </a:spcAft>
              <a:buSzPts val="1800"/>
              <a:buNone/>
              <a:defRPr/>
            </a:lvl1pPr>
            <a:lvl2pPr indent="-228600" lvl="1" marL="914400" algn="ctr">
              <a:lnSpc>
                <a:spcPct val="100000"/>
              </a:lnSpc>
              <a:spcBef>
                <a:spcPts val="1200"/>
              </a:spcBef>
              <a:spcAft>
                <a:spcPts val="0"/>
              </a:spcAft>
              <a:buSzPts val="1800"/>
              <a:buNone/>
              <a:defRPr/>
            </a:lvl2pPr>
            <a:lvl3pPr indent="-228600" lvl="2" marL="1371600" algn="ctr">
              <a:lnSpc>
                <a:spcPct val="100000"/>
              </a:lnSpc>
              <a:spcBef>
                <a:spcPts val="1200"/>
              </a:spcBef>
              <a:spcAft>
                <a:spcPts val="0"/>
              </a:spcAft>
              <a:buSzPts val="1800"/>
              <a:buNone/>
              <a:defRPr/>
            </a:lvl3pPr>
            <a:lvl4pPr indent="-228600" lvl="3" marL="1828800" algn="ctr">
              <a:lnSpc>
                <a:spcPct val="100000"/>
              </a:lnSpc>
              <a:spcBef>
                <a:spcPts val="1200"/>
              </a:spcBef>
              <a:spcAft>
                <a:spcPts val="0"/>
              </a:spcAft>
              <a:buSzPts val="1800"/>
              <a:buNone/>
              <a:defRPr/>
            </a:lvl4pPr>
            <a:lvl5pPr indent="-228600" lvl="4" marL="2286000" algn="ctr">
              <a:lnSpc>
                <a:spcPct val="100000"/>
              </a:lnSpc>
              <a:spcBef>
                <a:spcPts val="1200"/>
              </a:spcBef>
              <a:spcAft>
                <a:spcPts val="0"/>
              </a:spcAft>
              <a:buSzPts val="1800"/>
              <a:buNone/>
              <a:defRPr/>
            </a:lvl5pPr>
            <a:lvl6pPr indent="-228600" lvl="5" marL="2743200" algn="ctr">
              <a:lnSpc>
                <a:spcPct val="100000"/>
              </a:lnSpc>
              <a:spcBef>
                <a:spcPts val="1200"/>
              </a:spcBef>
              <a:spcAft>
                <a:spcPts val="0"/>
              </a:spcAft>
              <a:buClr>
                <a:schemeClr val="lt2"/>
              </a:buClr>
              <a:buSzPts val="1800"/>
              <a:buNone/>
              <a:defRPr/>
            </a:lvl6pPr>
            <a:lvl7pPr indent="-228600" lvl="6" marL="3200400" algn="ctr">
              <a:lnSpc>
                <a:spcPct val="100000"/>
              </a:lnSpc>
              <a:spcBef>
                <a:spcPts val="1200"/>
              </a:spcBef>
              <a:spcAft>
                <a:spcPts val="0"/>
              </a:spcAft>
              <a:buClr>
                <a:schemeClr val="lt1"/>
              </a:buClr>
              <a:buSzPts val="1800"/>
              <a:buNone/>
              <a:defRPr/>
            </a:lvl7pPr>
            <a:lvl8pPr indent="-228600" lvl="7" marL="3657600" algn="ctr">
              <a:lnSpc>
                <a:spcPct val="100000"/>
              </a:lnSpc>
              <a:spcBef>
                <a:spcPts val="1200"/>
              </a:spcBef>
              <a:spcAft>
                <a:spcPts val="0"/>
              </a:spcAft>
              <a:buClr>
                <a:schemeClr val="lt2"/>
              </a:buClr>
              <a:buSzPts val="1800"/>
              <a:buNone/>
              <a:defRPr/>
            </a:lvl8pPr>
            <a:lvl9pPr indent="-228600" lvl="8" marL="4114800" algn="ctr">
              <a:lnSpc>
                <a:spcPct val="100000"/>
              </a:lnSpc>
              <a:spcBef>
                <a:spcPts val="1200"/>
              </a:spcBef>
              <a:spcAft>
                <a:spcPts val="0"/>
              </a:spcAft>
              <a:buClr>
                <a:schemeClr val="lt1"/>
              </a:buClr>
              <a:buSzPts val="1800"/>
              <a:buNone/>
              <a:defRPr/>
            </a:lvl9pPr>
          </a:lstStyle>
          <a:p/>
        </p:txBody>
      </p:sp>
      <p:sp>
        <p:nvSpPr>
          <p:cNvPr id="19" name="Google Shape;19;p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lvl1pPr lvl="0" algn="ctr">
              <a:spcBef>
                <a:spcPts val="40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2"/>
          <p:cNvSpPr txBox="1"/>
          <p:nvPr>
            <p:ph idx="10" type="dt"/>
          </p:nvPr>
        </p:nvSpPr>
        <p:spPr>
          <a:xfrm>
            <a:off x="2981325" y="273180"/>
            <a:ext cx="3181350" cy="292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4038600" y="6172200"/>
            <a:ext cx="1066800" cy="304800"/>
          </a:xfrm>
          <a:prstGeom prst="rect">
            <a:avLst/>
          </a:prstGeom>
          <a:noFill/>
          <a:ln>
            <a:noFill/>
          </a:ln>
        </p:spPr>
        <p:txBody>
          <a:bodyPr anchorCtr="0" anchor="ctr" bIns="0" lIns="0" spcFirstLastPara="1" rIns="0" wrap="square" tIns="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2" name="Google Shape;22;p2"/>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1"/>
          <p:cNvSpPr/>
          <p:nvPr/>
        </p:nvSpPr>
        <p:spPr>
          <a:xfrm>
            <a:off x="0" y="3922776"/>
            <a:ext cx="9144000" cy="29352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cxnSp>
        <p:nvCxnSpPr>
          <p:cNvPr id="77" name="Google Shape;77;p11"/>
          <p:cNvCxnSpPr/>
          <p:nvPr/>
        </p:nvCxnSpPr>
        <p:spPr>
          <a:xfrm>
            <a:off x="0" y="3921760"/>
            <a:ext cx="9144000" cy="1588"/>
          </a:xfrm>
          <a:prstGeom prst="straightConnector1">
            <a:avLst/>
          </a:prstGeom>
          <a:noFill/>
          <a:ln cap="flat" cmpd="sng" w="12700">
            <a:solidFill>
              <a:srgbClr val="3A2C23"/>
            </a:solidFill>
            <a:prstDash val="solid"/>
            <a:round/>
            <a:headEnd len="sm" w="sm" type="none"/>
            <a:tailEnd len="sm" w="sm" type="none"/>
          </a:ln>
        </p:spPr>
      </p:cxnSp>
      <p:sp>
        <p:nvSpPr>
          <p:cNvPr id="78" name="Google Shape;78;p11"/>
          <p:cNvSpPr/>
          <p:nvPr/>
        </p:nvSpPr>
        <p:spPr>
          <a:xfrm>
            <a:off x="2514600" y="3368040"/>
            <a:ext cx="4114800" cy="1127760"/>
          </a:xfrm>
          <a:prstGeom prst="rect">
            <a:avLst/>
          </a:prstGeom>
          <a:solidFill>
            <a:schemeClr val="dk1"/>
          </a:solidFill>
          <a:ln cap="flat" cmpd="thinThick" w="762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Garamond"/>
              <a:buNone/>
            </a:pPr>
            <a:r>
              <a:t/>
            </a:r>
            <a:endParaRPr b="1" sz="1800" cap="none">
              <a:solidFill>
                <a:schemeClr val="lt1"/>
              </a:solidFill>
              <a:latin typeface="Garamond"/>
              <a:ea typeface="Garamond"/>
              <a:cs typeface="Garamond"/>
              <a:sym typeface="Garamond"/>
            </a:endParaRPr>
          </a:p>
        </p:txBody>
      </p:sp>
      <p:sp>
        <p:nvSpPr>
          <p:cNvPr id="79" name="Google Shape;79;p11"/>
          <p:cNvSpPr txBox="1"/>
          <p:nvPr>
            <p:ph type="title"/>
          </p:nvPr>
        </p:nvSpPr>
        <p:spPr>
          <a:xfrm>
            <a:off x="2529052" y="3367246"/>
            <a:ext cx="4085897" cy="706821"/>
          </a:xfrm>
          <a:prstGeom prst="rect">
            <a:avLst/>
          </a:prstGeom>
          <a:noFill/>
          <a:ln>
            <a:noFill/>
          </a:ln>
        </p:spPr>
        <p:txBody>
          <a:bodyPr anchorCtr="0" anchor="b" bIns="0" lIns="91425" spcFirstLastPara="1" rIns="91425" wrap="square" tIns="45700">
            <a:normAutofit/>
          </a:bodyPr>
          <a:lstStyle>
            <a:lvl1pPr lvl="0" algn="ctr">
              <a:spcBef>
                <a:spcPts val="400"/>
              </a:spcBef>
              <a:spcAft>
                <a:spcPts val="0"/>
              </a:spcAft>
              <a:buClr>
                <a:schemeClr val="lt1"/>
              </a:buClr>
              <a:buSzPts val="1800"/>
              <a:buFont typeface="Garamond"/>
              <a:buNone/>
              <a:defRPr b="1" i="0" sz="1800" u="none" cap="none" strike="noStrike">
                <a:solidFill>
                  <a:schemeClr val="lt1"/>
                </a:solidFill>
                <a:latin typeface="Garamond"/>
                <a:ea typeface="Garamond"/>
                <a:cs typeface="Garamond"/>
                <a:sym typeface="Garamon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1"/>
          <p:cNvSpPr txBox="1"/>
          <p:nvPr>
            <p:ph idx="1" type="subTitle"/>
          </p:nvPr>
        </p:nvSpPr>
        <p:spPr>
          <a:xfrm>
            <a:off x="2518542" y="4084577"/>
            <a:ext cx="4106917" cy="397094"/>
          </a:xfrm>
          <a:prstGeom prst="rect">
            <a:avLst/>
          </a:prstGeom>
          <a:noFill/>
          <a:ln>
            <a:noFill/>
          </a:ln>
        </p:spPr>
        <p:txBody>
          <a:bodyPr anchorCtr="0" anchor="t" bIns="45700" lIns="91425" spcFirstLastPara="1" rIns="91425" wrap="square" tIns="0">
            <a:normAutofit/>
          </a:bodyPr>
          <a:lstStyle>
            <a:lvl1pPr lvl="0" algn="ctr">
              <a:lnSpc>
                <a:spcPct val="100000"/>
              </a:lnSpc>
              <a:spcBef>
                <a:spcPts val="600"/>
              </a:spcBef>
              <a:spcAft>
                <a:spcPts val="0"/>
              </a:spcAft>
              <a:buSzPts val="1600"/>
              <a:buFont typeface="Garamond"/>
              <a:buNone/>
              <a:defRPr b="0" i="0" sz="1600" u="none" cap="none" strike="noStrike">
                <a:solidFill>
                  <a:schemeClr val="lt1"/>
                </a:solidFill>
                <a:latin typeface="Garamond"/>
                <a:ea typeface="Garamond"/>
                <a:cs typeface="Garamond"/>
                <a:sym typeface="Garamond"/>
              </a:defRPr>
            </a:lvl1pPr>
            <a:lvl2pPr lvl="1" algn="ctr">
              <a:lnSpc>
                <a:spcPct val="100000"/>
              </a:lnSpc>
              <a:spcBef>
                <a:spcPts val="1200"/>
              </a:spcBef>
              <a:spcAft>
                <a:spcPts val="0"/>
              </a:spcAft>
              <a:buSzPts val="1800"/>
              <a:buFont typeface="Garamond"/>
              <a:buNone/>
              <a:defRPr>
                <a:solidFill>
                  <a:srgbClr val="888888"/>
                </a:solidFill>
              </a:defRPr>
            </a:lvl2pPr>
            <a:lvl3pPr lvl="2" algn="ctr">
              <a:lnSpc>
                <a:spcPct val="100000"/>
              </a:lnSpc>
              <a:spcBef>
                <a:spcPts val="1200"/>
              </a:spcBef>
              <a:spcAft>
                <a:spcPts val="0"/>
              </a:spcAft>
              <a:buSzPts val="1600"/>
              <a:buFont typeface="Garamond"/>
              <a:buNone/>
              <a:defRPr>
                <a:solidFill>
                  <a:srgbClr val="888888"/>
                </a:solidFill>
              </a:defRPr>
            </a:lvl3pPr>
            <a:lvl4pPr lvl="3" algn="ctr">
              <a:lnSpc>
                <a:spcPct val="100000"/>
              </a:lnSpc>
              <a:spcBef>
                <a:spcPts val="1200"/>
              </a:spcBef>
              <a:spcAft>
                <a:spcPts val="0"/>
              </a:spcAft>
              <a:buSzPts val="1400"/>
              <a:buFont typeface="Garamond"/>
              <a:buNone/>
              <a:defRPr>
                <a:solidFill>
                  <a:srgbClr val="888888"/>
                </a:solidFill>
              </a:defRPr>
            </a:lvl4pPr>
            <a:lvl5pPr lvl="4" algn="ctr">
              <a:lnSpc>
                <a:spcPct val="100000"/>
              </a:lnSpc>
              <a:spcBef>
                <a:spcPts val="1200"/>
              </a:spcBef>
              <a:spcAft>
                <a:spcPts val="0"/>
              </a:spcAft>
              <a:buSzPts val="1400"/>
              <a:buFont typeface="Garamond"/>
              <a:buNone/>
              <a:defRPr>
                <a:solidFill>
                  <a:srgbClr val="888888"/>
                </a:solidFill>
              </a:defRPr>
            </a:lvl5pPr>
            <a:lvl6pPr lvl="5" algn="ctr">
              <a:lnSpc>
                <a:spcPct val="100000"/>
              </a:lnSpc>
              <a:spcBef>
                <a:spcPts val="1200"/>
              </a:spcBef>
              <a:spcAft>
                <a:spcPts val="0"/>
              </a:spcAft>
              <a:buClr>
                <a:srgbClr val="888888"/>
              </a:buClr>
              <a:buSzPts val="1400"/>
              <a:buNone/>
              <a:defRPr>
                <a:solidFill>
                  <a:srgbClr val="888888"/>
                </a:solidFill>
              </a:defRPr>
            </a:lvl6pPr>
            <a:lvl7pPr lvl="6" algn="ctr">
              <a:lnSpc>
                <a:spcPct val="100000"/>
              </a:lnSpc>
              <a:spcBef>
                <a:spcPts val="1200"/>
              </a:spcBef>
              <a:spcAft>
                <a:spcPts val="0"/>
              </a:spcAft>
              <a:buClr>
                <a:srgbClr val="888888"/>
              </a:buClr>
              <a:buSzPts val="1400"/>
              <a:buNone/>
              <a:defRPr>
                <a:solidFill>
                  <a:srgbClr val="888888"/>
                </a:solidFill>
              </a:defRPr>
            </a:lvl7pPr>
            <a:lvl8pPr lvl="7" algn="ctr">
              <a:lnSpc>
                <a:spcPct val="100000"/>
              </a:lnSpc>
              <a:spcBef>
                <a:spcPts val="1200"/>
              </a:spcBef>
              <a:spcAft>
                <a:spcPts val="0"/>
              </a:spcAft>
              <a:buClr>
                <a:srgbClr val="888888"/>
              </a:buClr>
              <a:buSzPts val="1400"/>
              <a:buNone/>
              <a:defRPr>
                <a:solidFill>
                  <a:srgbClr val="888888"/>
                </a:solidFill>
              </a:defRPr>
            </a:lvl8pPr>
            <a:lvl9pPr lvl="8" algn="ctr">
              <a:lnSpc>
                <a:spcPct val="100000"/>
              </a:lnSpc>
              <a:spcBef>
                <a:spcPts val="1200"/>
              </a:spcBef>
              <a:spcAft>
                <a:spcPts val="0"/>
              </a:spcAft>
              <a:buClr>
                <a:srgbClr val="888888"/>
              </a:buClr>
              <a:buSzPts val="1400"/>
              <a:buNone/>
              <a:defRPr>
                <a:solidFill>
                  <a:srgbClr val="888888"/>
                </a:solidFill>
              </a:defRPr>
            </a:lvl9pPr>
          </a:lstStyle>
          <a:p/>
        </p:txBody>
      </p:sp>
      <p:sp>
        <p:nvSpPr>
          <p:cNvPr id="81" name="Google Shape;81;p11"/>
          <p:cNvSpPr txBox="1"/>
          <p:nvPr>
            <p:ph idx="10" type="dt"/>
          </p:nvPr>
        </p:nvSpPr>
        <p:spPr>
          <a:xfrm>
            <a:off x="2981325" y="273180"/>
            <a:ext cx="3181350" cy="292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1"/>
          <p:cNvSpPr txBox="1"/>
          <p:nvPr>
            <p:ph idx="12" type="sldNum"/>
          </p:nvPr>
        </p:nvSpPr>
        <p:spPr>
          <a:xfrm>
            <a:off x="4038600" y="6172200"/>
            <a:ext cx="1066800" cy="304800"/>
          </a:xfrm>
          <a:prstGeom prst="rect">
            <a:avLst/>
          </a:prstGeom>
          <a:noFill/>
          <a:ln>
            <a:noFill/>
          </a:ln>
        </p:spPr>
        <p:txBody>
          <a:bodyPr anchorCtr="0" anchor="ctr" bIns="0" lIns="0" spcFirstLastPara="1" rIns="0" wrap="square" tIns="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83" name="Google Shape;83;p11"/>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4" name="Shape 84"/>
        <p:cNvGrpSpPr/>
        <p:nvPr/>
      </p:nvGrpSpPr>
      <p:grpSpPr>
        <a:xfrm>
          <a:off x="0" y="0"/>
          <a:ext cx="0" cy="0"/>
          <a:chOff x="0" y="0"/>
          <a:chExt cx="0" cy="0"/>
        </a:xfrm>
      </p:grpSpPr>
      <p:sp>
        <p:nvSpPr>
          <p:cNvPr id="85" name="Google Shape;85;p12"/>
          <p:cNvSpPr/>
          <p:nvPr>
            <p:ph idx="2" type="pic"/>
          </p:nvPr>
        </p:nvSpPr>
        <p:spPr>
          <a:xfrm>
            <a:off x="1852209" y="2026918"/>
            <a:ext cx="5439582" cy="3263750"/>
          </a:xfrm>
          <a:prstGeom prst="rect">
            <a:avLst/>
          </a:prstGeom>
          <a:solidFill>
            <a:schemeClr val="lt1"/>
          </a:solidFill>
          <a:ln cap="flat" cmpd="dbl" w="698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lvl1pPr lvl="0" marR="0" rtl="0" algn="ctr">
              <a:lnSpc>
                <a:spcPct val="100000"/>
              </a:lnSpc>
              <a:spcBef>
                <a:spcPts val="400"/>
              </a:spcBef>
              <a:spcAft>
                <a:spcPts val="0"/>
              </a:spcAft>
              <a:buClr>
                <a:schemeClr val="accent1"/>
              </a:buClr>
              <a:buSzPts val="1800"/>
              <a:buFont typeface="Garamond"/>
              <a:buNone/>
              <a:defRPr b="0" i="0" sz="1800" u="none" cap="none" strike="noStrike">
                <a:solidFill>
                  <a:schemeClr val="dk1"/>
                </a:solidFill>
                <a:latin typeface="Garamond"/>
                <a:ea typeface="Garamond"/>
                <a:cs typeface="Garamond"/>
                <a:sym typeface="Garamond"/>
              </a:defRPr>
            </a:lvl1pPr>
            <a:lvl2pPr lvl="1" marR="0" rtl="0" algn="ctr">
              <a:lnSpc>
                <a:spcPct val="100000"/>
              </a:lnSpc>
              <a:spcBef>
                <a:spcPts val="1200"/>
              </a:spcBef>
              <a:spcAft>
                <a:spcPts val="0"/>
              </a:spcAft>
              <a:buClr>
                <a:schemeClr val="accent1"/>
              </a:buClr>
              <a:buSzPts val="2800"/>
              <a:buFont typeface="Garamond"/>
              <a:buNone/>
              <a:defRPr b="0" i="0" sz="2800" u="none" cap="none" strike="noStrike">
                <a:solidFill>
                  <a:schemeClr val="lt2"/>
                </a:solidFill>
                <a:latin typeface="Garamond"/>
                <a:ea typeface="Garamond"/>
                <a:cs typeface="Garamond"/>
                <a:sym typeface="Garamond"/>
              </a:defRPr>
            </a:lvl2pPr>
            <a:lvl3pPr lvl="2" marR="0" rtl="0" algn="ctr">
              <a:lnSpc>
                <a:spcPct val="100000"/>
              </a:lnSpc>
              <a:spcBef>
                <a:spcPts val="1200"/>
              </a:spcBef>
              <a:spcAft>
                <a:spcPts val="0"/>
              </a:spcAft>
              <a:buClr>
                <a:schemeClr val="accent1"/>
              </a:buClr>
              <a:buSzPts val="2400"/>
              <a:buFont typeface="Garamond"/>
              <a:buNone/>
              <a:defRPr b="0" i="0" sz="2400" u="none" cap="none" strike="noStrike">
                <a:solidFill>
                  <a:schemeClr val="lt1"/>
                </a:solidFill>
                <a:latin typeface="Garamond"/>
                <a:ea typeface="Garamond"/>
                <a:cs typeface="Garamond"/>
                <a:sym typeface="Garamond"/>
              </a:defRPr>
            </a:lvl3pPr>
            <a:lvl4pPr lvl="3" marR="0" rtl="0" algn="ctr">
              <a:lnSpc>
                <a:spcPct val="100000"/>
              </a:lnSpc>
              <a:spcBef>
                <a:spcPts val="1200"/>
              </a:spcBef>
              <a:spcAft>
                <a:spcPts val="0"/>
              </a:spcAft>
              <a:buClr>
                <a:schemeClr val="accent1"/>
              </a:buClr>
              <a:buSzPts val="2000"/>
              <a:buFont typeface="Garamond"/>
              <a:buNone/>
              <a:defRPr b="0" i="0" sz="2000" u="none" cap="none" strike="noStrike">
                <a:solidFill>
                  <a:schemeClr val="lt2"/>
                </a:solidFill>
                <a:latin typeface="Garamond"/>
                <a:ea typeface="Garamond"/>
                <a:cs typeface="Garamond"/>
                <a:sym typeface="Garamond"/>
              </a:defRPr>
            </a:lvl4pPr>
            <a:lvl5pPr lvl="4" marR="0" rtl="0" algn="ctr">
              <a:lnSpc>
                <a:spcPct val="100000"/>
              </a:lnSpc>
              <a:spcBef>
                <a:spcPts val="1200"/>
              </a:spcBef>
              <a:spcAft>
                <a:spcPts val="0"/>
              </a:spcAft>
              <a:buClr>
                <a:schemeClr val="accent1"/>
              </a:buClr>
              <a:buSzPts val="2000"/>
              <a:buFont typeface="Garamond"/>
              <a:buNone/>
              <a:defRPr b="0" i="0" sz="2000" u="none" cap="none" strike="noStrike">
                <a:solidFill>
                  <a:schemeClr val="lt1"/>
                </a:solidFill>
                <a:latin typeface="Garamond"/>
                <a:ea typeface="Garamond"/>
                <a:cs typeface="Garamond"/>
                <a:sym typeface="Garamond"/>
              </a:defRPr>
            </a:lvl5pPr>
            <a:lvl6pPr lvl="5" marR="0" rtl="0" algn="ctr">
              <a:lnSpc>
                <a:spcPct val="100000"/>
              </a:lnSpc>
              <a:spcBef>
                <a:spcPts val="1200"/>
              </a:spcBef>
              <a:spcAft>
                <a:spcPts val="0"/>
              </a:spcAft>
              <a:buClr>
                <a:schemeClr val="lt2"/>
              </a:buClr>
              <a:buSzPts val="2000"/>
              <a:buFont typeface="Arial"/>
              <a:buNone/>
              <a:defRPr b="0" i="0" sz="2000" u="none" cap="none" strike="noStrike">
                <a:solidFill>
                  <a:schemeClr val="lt2"/>
                </a:solidFill>
                <a:latin typeface="Garamond"/>
                <a:ea typeface="Garamond"/>
                <a:cs typeface="Garamond"/>
                <a:sym typeface="Garamond"/>
              </a:defRPr>
            </a:lvl6pPr>
            <a:lvl7pPr lvl="6" marR="0" rtl="0" algn="ctr">
              <a:lnSpc>
                <a:spcPct val="100000"/>
              </a:lnSpc>
              <a:spcBef>
                <a:spcPts val="1200"/>
              </a:spcBef>
              <a:spcAft>
                <a:spcPts val="0"/>
              </a:spcAft>
              <a:buClr>
                <a:schemeClr val="lt1"/>
              </a:buClr>
              <a:buSzPts val="2000"/>
              <a:buFont typeface="Arial"/>
              <a:buNone/>
              <a:defRPr b="0" i="0" sz="2000" u="none" cap="none" strike="noStrike">
                <a:solidFill>
                  <a:schemeClr val="lt1"/>
                </a:solidFill>
                <a:latin typeface="Garamond"/>
                <a:ea typeface="Garamond"/>
                <a:cs typeface="Garamond"/>
                <a:sym typeface="Garamond"/>
              </a:defRPr>
            </a:lvl7pPr>
            <a:lvl8pPr lvl="7" marR="0" rtl="0" algn="ctr">
              <a:lnSpc>
                <a:spcPct val="100000"/>
              </a:lnSpc>
              <a:spcBef>
                <a:spcPts val="1200"/>
              </a:spcBef>
              <a:spcAft>
                <a:spcPts val="0"/>
              </a:spcAft>
              <a:buClr>
                <a:schemeClr val="lt2"/>
              </a:buClr>
              <a:buSzPts val="2000"/>
              <a:buFont typeface="Arial"/>
              <a:buNone/>
              <a:defRPr b="0" i="0" sz="2000" u="none" cap="none" strike="noStrike">
                <a:solidFill>
                  <a:schemeClr val="lt2"/>
                </a:solidFill>
                <a:latin typeface="Garamond"/>
                <a:ea typeface="Garamond"/>
                <a:cs typeface="Garamond"/>
                <a:sym typeface="Garamond"/>
              </a:defRPr>
            </a:lvl8pPr>
            <a:lvl9pPr lvl="8" marR="0" rtl="0" algn="ctr">
              <a:lnSpc>
                <a:spcPct val="100000"/>
              </a:lnSpc>
              <a:spcBef>
                <a:spcPts val="1200"/>
              </a:spcBef>
              <a:spcAft>
                <a:spcPts val="0"/>
              </a:spcAft>
              <a:buClr>
                <a:schemeClr val="lt1"/>
              </a:buClr>
              <a:buSzPts val="2000"/>
              <a:buFont typeface="Arial"/>
              <a:buNone/>
              <a:defRPr b="0" i="0" sz="2000" u="none" cap="none" strike="noStrike">
                <a:solidFill>
                  <a:schemeClr val="lt1"/>
                </a:solidFill>
                <a:latin typeface="Garamond"/>
                <a:ea typeface="Garamond"/>
                <a:cs typeface="Garamond"/>
                <a:sym typeface="Garamond"/>
              </a:defRPr>
            </a:lvl9pPr>
          </a:lstStyle>
          <a:p/>
        </p:txBody>
      </p:sp>
      <p:sp>
        <p:nvSpPr>
          <p:cNvPr id="86" name="Google Shape;86;p12"/>
          <p:cNvSpPr txBox="1"/>
          <p:nvPr>
            <p:ph idx="1" type="body"/>
          </p:nvPr>
        </p:nvSpPr>
        <p:spPr>
          <a:xfrm>
            <a:off x="1737360" y="5516880"/>
            <a:ext cx="5669280" cy="548640"/>
          </a:xfrm>
          <a:prstGeom prst="rect">
            <a:avLst/>
          </a:prstGeom>
          <a:noFill/>
          <a:ln>
            <a:noFill/>
          </a:ln>
        </p:spPr>
        <p:txBody>
          <a:bodyPr anchorCtr="0" anchor="ctr" bIns="0" lIns="91425" spcFirstLastPara="1" rIns="91425" wrap="square" tIns="0">
            <a:normAutofit/>
          </a:bodyPr>
          <a:lstStyle>
            <a:lvl1pPr indent="-228600" lvl="0" marL="457200" algn="ctr">
              <a:lnSpc>
                <a:spcPct val="100000"/>
              </a:lnSpc>
              <a:spcBef>
                <a:spcPts val="0"/>
              </a:spcBef>
              <a:spcAft>
                <a:spcPts val="0"/>
              </a:spcAft>
              <a:buSzPts val="1400"/>
              <a:buFont typeface="Garamond"/>
              <a:buNone/>
              <a:defRPr b="0" i="0" sz="1400" cap="none">
                <a:solidFill>
                  <a:schemeClr val="lt2"/>
                </a:solidFill>
                <a:latin typeface="Garamond"/>
                <a:ea typeface="Garamond"/>
                <a:cs typeface="Garamond"/>
                <a:sym typeface="Garamond"/>
              </a:defRPr>
            </a:lvl1pPr>
            <a:lvl2pPr indent="-228600" lvl="1" marL="914400" algn="ctr">
              <a:lnSpc>
                <a:spcPct val="100000"/>
              </a:lnSpc>
              <a:spcBef>
                <a:spcPts val="1200"/>
              </a:spcBef>
              <a:spcAft>
                <a:spcPts val="0"/>
              </a:spcAft>
              <a:buSzPts val="1800"/>
              <a:buFont typeface="Garamond"/>
              <a:buNone/>
              <a:defRPr>
                <a:solidFill>
                  <a:schemeClr val="dk2"/>
                </a:solidFill>
              </a:defRPr>
            </a:lvl2pPr>
            <a:lvl3pPr indent="-228600" lvl="2" marL="1371600" algn="ctr">
              <a:lnSpc>
                <a:spcPct val="100000"/>
              </a:lnSpc>
              <a:spcBef>
                <a:spcPts val="1200"/>
              </a:spcBef>
              <a:spcAft>
                <a:spcPts val="0"/>
              </a:spcAft>
              <a:buSzPts val="1600"/>
              <a:buFont typeface="Garamond"/>
              <a:buNone/>
              <a:defRPr>
                <a:solidFill>
                  <a:schemeClr val="dk2"/>
                </a:solidFill>
              </a:defRPr>
            </a:lvl3pPr>
            <a:lvl4pPr indent="-228600" lvl="3" marL="1828800" algn="ctr">
              <a:lnSpc>
                <a:spcPct val="100000"/>
              </a:lnSpc>
              <a:spcBef>
                <a:spcPts val="1200"/>
              </a:spcBef>
              <a:spcAft>
                <a:spcPts val="0"/>
              </a:spcAft>
              <a:buSzPts val="1400"/>
              <a:buFont typeface="Garamond"/>
              <a:buNone/>
              <a:defRPr>
                <a:solidFill>
                  <a:schemeClr val="dk2"/>
                </a:solidFill>
              </a:defRPr>
            </a:lvl4pPr>
            <a:lvl5pPr indent="-228600" lvl="4" marL="2286000" algn="ctr">
              <a:lnSpc>
                <a:spcPct val="100000"/>
              </a:lnSpc>
              <a:spcBef>
                <a:spcPts val="1200"/>
              </a:spcBef>
              <a:spcAft>
                <a:spcPts val="0"/>
              </a:spcAft>
              <a:buSzPts val="1400"/>
              <a:buFont typeface="Garamond"/>
              <a:buNone/>
              <a:defRPr>
                <a:solidFill>
                  <a:schemeClr val="dk2"/>
                </a:solidFill>
              </a:defRPr>
            </a:lvl5pPr>
            <a:lvl6pPr indent="-228600" lvl="5" marL="2743200" algn="ctr">
              <a:lnSpc>
                <a:spcPct val="100000"/>
              </a:lnSpc>
              <a:spcBef>
                <a:spcPts val="1200"/>
              </a:spcBef>
              <a:spcAft>
                <a:spcPts val="0"/>
              </a:spcAft>
              <a:buClr>
                <a:schemeClr val="lt2"/>
              </a:buClr>
              <a:buSzPts val="1800"/>
              <a:buNone/>
              <a:defRPr/>
            </a:lvl6pPr>
            <a:lvl7pPr indent="-228600" lvl="6" marL="3200400" algn="ctr">
              <a:lnSpc>
                <a:spcPct val="100000"/>
              </a:lnSpc>
              <a:spcBef>
                <a:spcPts val="1200"/>
              </a:spcBef>
              <a:spcAft>
                <a:spcPts val="0"/>
              </a:spcAft>
              <a:buClr>
                <a:schemeClr val="lt1"/>
              </a:buClr>
              <a:buSzPts val="1800"/>
              <a:buNone/>
              <a:defRPr/>
            </a:lvl7pPr>
            <a:lvl8pPr indent="-228600" lvl="7" marL="3657600" algn="ctr">
              <a:lnSpc>
                <a:spcPct val="100000"/>
              </a:lnSpc>
              <a:spcBef>
                <a:spcPts val="1200"/>
              </a:spcBef>
              <a:spcAft>
                <a:spcPts val="0"/>
              </a:spcAft>
              <a:buClr>
                <a:schemeClr val="lt2"/>
              </a:buClr>
              <a:buSzPts val="1800"/>
              <a:buNone/>
              <a:defRPr/>
            </a:lvl8pPr>
            <a:lvl9pPr indent="-228600" lvl="8" marL="4114800" algn="ctr">
              <a:lnSpc>
                <a:spcPct val="100000"/>
              </a:lnSpc>
              <a:spcBef>
                <a:spcPts val="1200"/>
              </a:spcBef>
              <a:spcAft>
                <a:spcPts val="0"/>
              </a:spcAft>
              <a:buClr>
                <a:schemeClr val="lt1"/>
              </a:buClr>
              <a:buSzPts val="1800"/>
              <a:buNone/>
              <a:defRPr/>
            </a:lvl9pPr>
          </a:lstStyle>
          <a:p/>
        </p:txBody>
      </p:sp>
      <p:sp>
        <p:nvSpPr>
          <p:cNvPr id="87" name="Google Shape;87;p1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lvl1pPr lvl="0" algn="ctr">
              <a:spcBef>
                <a:spcPts val="40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2"/>
          <p:cNvSpPr txBox="1"/>
          <p:nvPr>
            <p:ph idx="10" type="dt"/>
          </p:nvPr>
        </p:nvSpPr>
        <p:spPr>
          <a:xfrm>
            <a:off x="2981325" y="273180"/>
            <a:ext cx="3181350" cy="292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2"/>
          <p:cNvSpPr txBox="1"/>
          <p:nvPr>
            <p:ph idx="12" type="sldNum"/>
          </p:nvPr>
        </p:nvSpPr>
        <p:spPr>
          <a:xfrm>
            <a:off x="4038600" y="6172200"/>
            <a:ext cx="1066800" cy="304800"/>
          </a:xfrm>
          <a:prstGeom prst="rect">
            <a:avLst/>
          </a:prstGeom>
          <a:noFill/>
          <a:ln>
            <a:noFill/>
          </a:ln>
        </p:spPr>
        <p:txBody>
          <a:bodyPr anchorCtr="0" anchor="ctr" bIns="0" lIns="0" spcFirstLastPara="1" rIns="0" wrap="square" tIns="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90" name="Google Shape;90;p12"/>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1" name="Shape 91"/>
        <p:cNvGrpSpPr/>
        <p:nvPr/>
      </p:nvGrpSpPr>
      <p:grpSpPr>
        <a:xfrm>
          <a:off x="0" y="0"/>
          <a:ext cx="0" cy="0"/>
          <a:chOff x="0" y="0"/>
          <a:chExt cx="0" cy="0"/>
        </a:xfrm>
      </p:grpSpPr>
      <p:sp>
        <p:nvSpPr>
          <p:cNvPr id="92" name="Google Shape;92;p13"/>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lvl1pPr lvl="0" algn="ctr">
              <a:spcBef>
                <a:spcPts val="40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3"/>
          <p:cNvSpPr txBox="1"/>
          <p:nvPr>
            <p:ph idx="1" type="body"/>
          </p:nvPr>
        </p:nvSpPr>
        <p:spPr>
          <a:xfrm rot="5400000">
            <a:off x="2513330" y="-36829"/>
            <a:ext cx="4117340" cy="82296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600"/>
              </a:spcBef>
              <a:spcAft>
                <a:spcPts val="0"/>
              </a:spcAft>
              <a:buSzPts val="1800"/>
              <a:buNone/>
              <a:defRPr/>
            </a:lvl1pPr>
            <a:lvl2pPr indent="-228600" lvl="1" marL="914400" algn="ctr">
              <a:lnSpc>
                <a:spcPct val="100000"/>
              </a:lnSpc>
              <a:spcBef>
                <a:spcPts val="1200"/>
              </a:spcBef>
              <a:spcAft>
                <a:spcPts val="0"/>
              </a:spcAft>
              <a:buSzPts val="1800"/>
              <a:buNone/>
              <a:defRPr/>
            </a:lvl2pPr>
            <a:lvl3pPr indent="-228600" lvl="2" marL="1371600" algn="ctr">
              <a:lnSpc>
                <a:spcPct val="100000"/>
              </a:lnSpc>
              <a:spcBef>
                <a:spcPts val="1200"/>
              </a:spcBef>
              <a:spcAft>
                <a:spcPts val="0"/>
              </a:spcAft>
              <a:buSzPts val="1800"/>
              <a:buNone/>
              <a:defRPr/>
            </a:lvl3pPr>
            <a:lvl4pPr indent="-228600" lvl="3" marL="1828800" algn="ctr">
              <a:lnSpc>
                <a:spcPct val="100000"/>
              </a:lnSpc>
              <a:spcBef>
                <a:spcPts val="1200"/>
              </a:spcBef>
              <a:spcAft>
                <a:spcPts val="0"/>
              </a:spcAft>
              <a:buSzPts val="1800"/>
              <a:buNone/>
              <a:defRPr/>
            </a:lvl4pPr>
            <a:lvl5pPr indent="-228600" lvl="4" marL="2286000" algn="ctr">
              <a:lnSpc>
                <a:spcPct val="100000"/>
              </a:lnSpc>
              <a:spcBef>
                <a:spcPts val="1200"/>
              </a:spcBef>
              <a:spcAft>
                <a:spcPts val="0"/>
              </a:spcAft>
              <a:buSzPts val="1800"/>
              <a:buNone/>
              <a:defRPr/>
            </a:lvl5pPr>
            <a:lvl6pPr indent="-228600" lvl="5" marL="2743200" algn="ctr">
              <a:lnSpc>
                <a:spcPct val="100000"/>
              </a:lnSpc>
              <a:spcBef>
                <a:spcPts val="1200"/>
              </a:spcBef>
              <a:spcAft>
                <a:spcPts val="0"/>
              </a:spcAft>
              <a:buClr>
                <a:schemeClr val="lt2"/>
              </a:buClr>
              <a:buSzPts val="1800"/>
              <a:buNone/>
              <a:defRPr/>
            </a:lvl6pPr>
            <a:lvl7pPr indent="-228600" lvl="6" marL="3200400" algn="ctr">
              <a:lnSpc>
                <a:spcPct val="100000"/>
              </a:lnSpc>
              <a:spcBef>
                <a:spcPts val="1200"/>
              </a:spcBef>
              <a:spcAft>
                <a:spcPts val="0"/>
              </a:spcAft>
              <a:buClr>
                <a:schemeClr val="lt1"/>
              </a:buClr>
              <a:buSzPts val="1800"/>
              <a:buNone/>
              <a:defRPr/>
            </a:lvl7pPr>
            <a:lvl8pPr indent="-228600" lvl="7" marL="3657600" algn="ctr">
              <a:lnSpc>
                <a:spcPct val="100000"/>
              </a:lnSpc>
              <a:spcBef>
                <a:spcPts val="1200"/>
              </a:spcBef>
              <a:spcAft>
                <a:spcPts val="0"/>
              </a:spcAft>
              <a:buClr>
                <a:schemeClr val="lt2"/>
              </a:buClr>
              <a:buSzPts val="1800"/>
              <a:buNone/>
              <a:defRPr/>
            </a:lvl8pPr>
            <a:lvl9pPr indent="-228600" lvl="8" marL="4114800" algn="ctr">
              <a:lnSpc>
                <a:spcPct val="100000"/>
              </a:lnSpc>
              <a:spcBef>
                <a:spcPts val="1200"/>
              </a:spcBef>
              <a:spcAft>
                <a:spcPts val="0"/>
              </a:spcAft>
              <a:buClr>
                <a:schemeClr val="lt1"/>
              </a:buClr>
              <a:buSzPts val="1800"/>
              <a:buNone/>
              <a:defRPr/>
            </a:lvl9pPr>
          </a:lstStyle>
          <a:p/>
        </p:txBody>
      </p:sp>
      <p:sp>
        <p:nvSpPr>
          <p:cNvPr id="94" name="Google Shape;94;p13"/>
          <p:cNvSpPr txBox="1"/>
          <p:nvPr>
            <p:ph idx="10" type="dt"/>
          </p:nvPr>
        </p:nvSpPr>
        <p:spPr>
          <a:xfrm>
            <a:off x="2981325" y="273180"/>
            <a:ext cx="3181350" cy="292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3"/>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3"/>
          <p:cNvSpPr txBox="1"/>
          <p:nvPr>
            <p:ph idx="12" type="sldNum"/>
          </p:nvPr>
        </p:nvSpPr>
        <p:spPr>
          <a:xfrm>
            <a:off x="4038600" y="6172200"/>
            <a:ext cx="1066800" cy="304800"/>
          </a:xfrm>
          <a:prstGeom prst="rect">
            <a:avLst/>
          </a:prstGeom>
          <a:noFill/>
          <a:ln>
            <a:noFill/>
          </a:ln>
        </p:spPr>
        <p:txBody>
          <a:bodyPr anchorCtr="0" anchor="ctr" bIns="0" lIns="0" spcFirstLastPara="1" rIns="0" wrap="square" tIns="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7" name="Shape 97"/>
        <p:cNvGrpSpPr/>
        <p:nvPr/>
      </p:nvGrpSpPr>
      <p:grpSpPr>
        <a:xfrm>
          <a:off x="0" y="0"/>
          <a:ext cx="0" cy="0"/>
          <a:chOff x="0" y="0"/>
          <a:chExt cx="0" cy="0"/>
        </a:xfrm>
      </p:grpSpPr>
      <p:cxnSp>
        <p:nvCxnSpPr>
          <p:cNvPr id="98" name="Google Shape;98;p14"/>
          <p:cNvCxnSpPr/>
          <p:nvPr/>
        </p:nvCxnSpPr>
        <p:spPr>
          <a:xfrm rot="5400000">
            <a:off x="4267200" y="3429000"/>
            <a:ext cx="6858000" cy="1588"/>
          </a:xfrm>
          <a:prstGeom prst="straightConnector1">
            <a:avLst/>
          </a:prstGeom>
          <a:noFill/>
          <a:ln cap="flat" cmpd="sng" w="12700">
            <a:solidFill>
              <a:srgbClr val="F3CC5F"/>
            </a:solidFill>
            <a:prstDash val="solid"/>
            <a:round/>
            <a:headEnd len="sm" w="sm" type="none"/>
            <a:tailEnd len="sm" w="sm" type="none"/>
          </a:ln>
        </p:spPr>
      </p:cxnSp>
      <p:sp>
        <p:nvSpPr>
          <p:cNvPr id="99" name="Google Shape;99;p14"/>
          <p:cNvSpPr/>
          <p:nvPr/>
        </p:nvSpPr>
        <p:spPr>
          <a:xfrm>
            <a:off x="0" y="1"/>
            <a:ext cx="76962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00" name="Google Shape;100;p14"/>
          <p:cNvSpPr txBox="1"/>
          <p:nvPr>
            <p:ph idx="1" type="body"/>
          </p:nvPr>
        </p:nvSpPr>
        <p:spPr>
          <a:xfrm rot="5400000">
            <a:off x="1257300" y="114301"/>
            <a:ext cx="5029200" cy="66294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600"/>
              </a:spcBef>
              <a:spcAft>
                <a:spcPts val="0"/>
              </a:spcAft>
              <a:buSzPts val="1800"/>
              <a:buNone/>
              <a:defRPr/>
            </a:lvl1pPr>
            <a:lvl2pPr indent="-228600" lvl="1" marL="914400" algn="ctr">
              <a:lnSpc>
                <a:spcPct val="100000"/>
              </a:lnSpc>
              <a:spcBef>
                <a:spcPts val="1200"/>
              </a:spcBef>
              <a:spcAft>
                <a:spcPts val="0"/>
              </a:spcAft>
              <a:buSzPts val="1800"/>
              <a:buNone/>
              <a:defRPr/>
            </a:lvl2pPr>
            <a:lvl3pPr indent="-228600" lvl="2" marL="1371600" algn="ctr">
              <a:lnSpc>
                <a:spcPct val="100000"/>
              </a:lnSpc>
              <a:spcBef>
                <a:spcPts val="1200"/>
              </a:spcBef>
              <a:spcAft>
                <a:spcPts val="0"/>
              </a:spcAft>
              <a:buSzPts val="1800"/>
              <a:buNone/>
              <a:defRPr/>
            </a:lvl3pPr>
            <a:lvl4pPr indent="-228600" lvl="3" marL="1828800" algn="ctr">
              <a:lnSpc>
                <a:spcPct val="100000"/>
              </a:lnSpc>
              <a:spcBef>
                <a:spcPts val="1200"/>
              </a:spcBef>
              <a:spcAft>
                <a:spcPts val="0"/>
              </a:spcAft>
              <a:buSzPts val="1800"/>
              <a:buNone/>
              <a:defRPr/>
            </a:lvl4pPr>
            <a:lvl5pPr indent="-228600" lvl="4" marL="2286000" algn="ctr">
              <a:lnSpc>
                <a:spcPct val="100000"/>
              </a:lnSpc>
              <a:spcBef>
                <a:spcPts val="1200"/>
              </a:spcBef>
              <a:spcAft>
                <a:spcPts val="0"/>
              </a:spcAft>
              <a:buSzPts val="1800"/>
              <a:buNone/>
              <a:defRPr/>
            </a:lvl5pPr>
            <a:lvl6pPr indent="-228600" lvl="5" marL="2743200" algn="ctr">
              <a:lnSpc>
                <a:spcPct val="100000"/>
              </a:lnSpc>
              <a:spcBef>
                <a:spcPts val="1200"/>
              </a:spcBef>
              <a:spcAft>
                <a:spcPts val="0"/>
              </a:spcAft>
              <a:buClr>
                <a:schemeClr val="lt2"/>
              </a:buClr>
              <a:buSzPts val="1800"/>
              <a:buNone/>
              <a:defRPr/>
            </a:lvl6pPr>
            <a:lvl7pPr indent="-228600" lvl="6" marL="3200400" algn="ctr">
              <a:lnSpc>
                <a:spcPct val="100000"/>
              </a:lnSpc>
              <a:spcBef>
                <a:spcPts val="1200"/>
              </a:spcBef>
              <a:spcAft>
                <a:spcPts val="0"/>
              </a:spcAft>
              <a:buClr>
                <a:schemeClr val="lt1"/>
              </a:buClr>
              <a:buSzPts val="1800"/>
              <a:buNone/>
              <a:defRPr/>
            </a:lvl7pPr>
            <a:lvl8pPr indent="-228600" lvl="7" marL="3657600" algn="ctr">
              <a:lnSpc>
                <a:spcPct val="100000"/>
              </a:lnSpc>
              <a:spcBef>
                <a:spcPts val="1200"/>
              </a:spcBef>
              <a:spcAft>
                <a:spcPts val="0"/>
              </a:spcAft>
              <a:buClr>
                <a:schemeClr val="lt2"/>
              </a:buClr>
              <a:buSzPts val="1800"/>
              <a:buNone/>
              <a:defRPr/>
            </a:lvl8pPr>
            <a:lvl9pPr indent="-228600" lvl="8" marL="4114800" algn="ctr">
              <a:lnSpc>
                <a:spcPct val="100000"/>
              </a:lnSpc>
              <a:spcBef>
                <a:spcPts val="1200"/>
              </a:spcBef>
              <a:spcAft>
                <a:spcPts val="0"/>
              </a:spcAft>
              <a:buClr>
                <a:schemeClr val="lt1"/>
              </a:buClr>
              <a:buSzPts val="1800"/>
              <a:buNone/>
              <a:defRPr/>
            </a:lvl9pPr>
          </a:lstStyle>
          <a:p/>
        </p:txBody>
      </p:sp>
      <p:sp>
        <p:nvSpPr>
          <p:cNvPr id="101" name="Google Shape;101;p14"/>
          <p:cNvSpPr txBox="1"/>
          <p:nvPr>
            <p:ph idx="10" type="dt"/>
          </p:nvPr>
        </p:nvSpPr>
        <p:spPr>
          <a:xfrm>
            <a:off x="2981325" y="273180"/>
            <a:ext cx="3181350" cy="292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4"/>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4"/>
          <p:cNvSpPr txBox="1"/>
          <p:nvPr>
            <p:ph idx="12" type="sldNum"/>
          </p:nvPr>
        </p:nvSpPr>
        <p:spPr>
          <a:xfrm>
            <a:off x="4038600" y="6172200"/>
            <a:ext cx="1066800" cy="304800"/>
          </a:xfrm>
          <a:prstGeom prst="rect">
            <a:avLst/>
          </a:prstGeom>
          <a:noFill/>
          <a:ln>
            <a:noFill/>
          </a:ln>
        </p:spPr>
        <p:txBody>
          <a:bodyPr anchorCtr="0" anchor="ctr" bIns="0" lIns="0" spcFirstLastPara="1" rIns="0" wrap="square" tIns="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04" name="Google Shape;104;p14"/>
          <p:cNvSpPr txBox="1"/>
          <p:nvPr>
            <p:ph type="title"/>
          </p:nvPr>
        </p:nvSpPr>
        <p:spPr>
          <a:xfrm rot="5400000">
            <a:off x="5187890" y="2965511"/>
            <a:ext cx="5029200" cy="92698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lvl1pPr lvl="0" algn="ctr">
              <a:spcBef>
                <a:spcPts val="40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105" name="Shape 105"/>
        <p:cNvGrpSpPr/>
        <p:nvPr/>
      </p:nvGrpSpPr>
      <p:grpSpPr>
        <a:xfrm>
          <a:off x="0" y="0"/>
          <a:ext cx="0" cy="0"/>
          <a:chOff x="0" y="0"/>
          <a:chExt cx="0" cy="0"/>
        </a:xfrm>
      </p:grpSpPr>
      <p:sp>
        <p:nvSpPr>
          <p:cNvPr id="106" name="Google Shape;106;p15"/>
          <p:cNvSpPr txBox="1"/>
          <p:nvPr>
            <p:ph type="title"/>
          </p:nvPr>
        </p:nvSpPr>
        <p:spPr>
          <a:xfrm>
            <a:off x="457200" y="274638"/>
            <a:ext cx="8229600" cy="114300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lvl1pPr lvl="0" algn="ctr">
              <a:spcBef>
                <a:spcPts val="40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15"/>
          <p:cNvSpPr txBox="1"/>
          <p:nvPr>
            <p:ph idx="10" type="dt"/>
          </p:nvPr>
        </p:nvSpPr>
        <p:spPr>
          <a:xfrm>
            <a:off x="2981325" y="273180"/>
            <a:ext cx="3181350" cy="292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5"/>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5"/>
          <p:cNvSpPr txBox="1"/>
          <p:nvPr>
            <p:ph idx="12" type="sldNum"/>
          </p:nvPr>
        </p:nvSpPr>
        <p:spPr>
          <a:xfrm>
            <a:off x="4038600" y="6172200"/>
            <a:ext cx="1066800" cy="304800"/>
          </a:xfrm>
          <a:prstGeom prst="rect">
            <a:avLst/>
          </a:prstGeom>
          <a:noFill/>
          <a:ln>
            <a:noFill/>
          </a:ln>
        </p:spPr>
        <p:txBody>
          <a:bodyPr anchorCtr="0" anchor="ctr" bIns="0" lIns="0" spcFirstLastPara="1" rIns="0" wrap="square" tIns="0">
            <a:normAutofit/>
          </a:bodyPr>
          <a:lstStyle>
            <a:lvl1pPr indent="0" lvl="0" marL="0" marR="0" algn="r">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 name="Shape 23"/>
        <p:cNvGrpSpPr/>
        <p:nvPr/>
      </p:nvGrpSpPr>
      <p:grpSpPr>
        <a:xfrm>
          <a:off x="0" y="0"/>
          <a:ext cx="0" cy="0"/>
          <a:chOff x="0" y="0"/>
          <a:chExt cx="0" cy="0"/>
        </a:xfrm>
      </p:grpSpPr>
      <p:sp>
        <p:nvSpPr>
          <p:cNvPr id="24" name="Google Shape;24;p3"/>
          <p:cNvSpPr txBox="1"/>
          <p:nvPr>
            <p:ph idx="1" type="body"/>
          </p:nvPr>
        </p:nvSpPr>
        <p:spPr>
          <a:xfrm>
            <a:off x="457201" y="2819400"/>
            <a:ext cx="4023360" cy="3209544"/>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600"/>
              </a:spcBef>
              <a:spcAft>
                <a:spcPts val="0"/>
              </a:spcAft>
              <a:buSzPts val="1800"/>
              <a:buNone/>
              <a:defRPr/>
            </a:lvl1pPr>
            <a:lvl2pPr indent="-228600" lvl="1" marL="914400" algn="ctr">
              <a:lnSpc>
                <a:spcPct val="100000"/>
              </a:lnSpc>
              <a:spcBef>
                <a:spcPts val="1200"/>
              </a:spcBef>
              <a:spcAft>
                <a:spcPts val="0"/>
              </a:spcAft>
              <a:buSzPts val="1800"/>
              <a:buNone/>
              <a:defRPr/>
            </a:lvl2pPr>
            <a:lvl3pPr indent="-228600" lvl="2" marL="1371600" algn="ctr">
              <a:lnSpc>
                <a:spcPct val="100000"/>
              </a:lnSpc>
              <a:spcBef>
                <a:spcPts val="1200"/>
              </a:spcBef>
              <a:spcAft>
                <a:spcPts val="0"/>
              </a:spcAft>
              <a:buSzPts val="1800"/>
              <a:buNone/>
              <a:defRPr/>
            </a:lvl3pPr>
            <a:lvl4pPr indent="-228600" lvl="3" marL="1828800" algn="ctr">
              <a:lnSpc>
                <a:spcPct val="100000"/>
              </a:lnSpc>
              <a:spcBef>
                <a:spcPts val="1200"/>
              </a:spcBef>
              <a:spcAft>
                <a:spcPts val="0"/>
              </a:spcAft>
              <a:buSzPts val="1800"/>
              <a:buNone/>
              <a:defRPr/>
            </a:lvl4pPr>
            <a:lvl5pPr indent="-228600" lvl="4" marL="2286000" algn="ctr">
              <a:lnSpc>
                <a:spcPct val="100000"/>
              </a:lnSpc>
              <a:spcBef>
                <a:spcPts val="1200"/>
              </a:spcBef>
              <a:spcAft>
                <a:spcPts val="0"/>
              </a:spcAft>
              <a:buSzPts val="1800"/>
              <a:buNone/>
              <a:defRPr/>
            </a:lvl5pPr>
            <a:lvl6pPr indent="-228600" lvl="5" marL="2743200" algn="ctr">
              <a:lnSpc>
                <a:spcPct val="100000"/>
              </a:lnSpc>
              <a:spcBef>
                <a:spcPts val="1200"/>
              </a:spcBef>
              <a:spcAft>
                <a:spcPts val="0"/>
              </a:spcAft>
              <a:buClr>
                <a:schemeClr val="lt2"/>
              </a:buClr>
              <a:buSzPts val="1800"/>
              <a:buNone/>
              <a:defRPr/>
            </a:lvl6pPr>
            <a:lvl7pPr indent="-228600" lvl="6" marL="3200400" algn="ctr">
              <a:lnSpc>
                <a:spcPct val="100000"/>
              </a:lnSpc>
              <a:spcBef>
                <a:spcPts val="1200"/>
              </a:spcBef>
              <a:spcAft>
                <a:spcPts val="0"/>
              </a:spcAft>
              <a:buClr>
                <a:schemeClr val="lt1"/>
              </a:buClr>
              <a:buSzPts val="1800"/>
              <a:buNone/>
              <a:defRPr/>
            </a:lvl7pPr>
            <a:lvl8pPr indent="-228600" lvl="7" marL="3657600" algn="ctr">
              <a:lnSpc>
                <a:spcPct val="100000"/>
              </a:lnSpc>
              <a:spcBef>
                <a:spcPts val="1200"/>
              </a:spcBef>
              <a:spcAft>
                <a:spcPts val="0"/>
              </a:spcAft>
              <a:buClr>
                <a:schemeClr val="lt2"/>
              </a:buClr>
              <a:buSzPts val="1800"/>
              <a:buNone/>
              <a:defRPr/>
            </a:lvl8pPr>
            <a:lvl9pPr indent="-228600" lvl="8" marL="4114800" algn="ctr">
              <a:lnSpc>
                <a:spcPct val="100000"/>
              </a:lnSpc>
              <a:spcBef>
                <a:spcPts val="1200"/>
              </a:spcBef>
              <a:spcAft>
                <a:spcPts val="0"/>
              </a:spcAft>
              <a:buClr>
                <a:schemeClr val="lt1"/>
              </a:buClr>
              <a:buSzPts val="1800"/>
              <a:buNone/>
              <a:defRPr/>
            </a:lvl9pPr>
          </a:lstStyle>
          <a:p/>
        </p:txBody>
      </p:sp>
      <p:sp>
        <p:nvSpPr>
          <p:cNvPr id="25" name="Google Shape;25;p3"/>
          <p:cNvSpPr txBox="1"/>
          <p:nvPr>
            <p:ph idx="2" type="body"/>
          </p:nvPr>
        </p:nvSpPr>
        <p:spPr>
          <a:xfrm>
            <a:off x="4663440" y="2816352"/>
            <a:ext cx="4023360" cy="3209544"/>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600"/>
              </a:spcBef>
              <a:spcAft>
                <a:spcPts val="0"/>
              </a:spcAft>
              <a:buSzPts val="1800"/>
              <a:buNone/>
              <a:defRPr/>
            </a:lvl1pPr>
            <a:lvl2pPr indent="-228600" lvl="1" marL="914400" algn="ctr">
              <a:lnSpc>
                <a:spcPct val="100000"/>
              </a:lnSpc>
              <a:spcBef>
                <a:spcPts val="1200"/>
              </a:spcBef>
              <a:spcAft>
                <a:spcPts val="0"/>
              </a:spcAft>
              <a:buSzPts val="1800"/>
              <a:buNone/>
              <a:defRPr/>
            </a:lvl2pPr>
            <a:lvl3pPr indent="-228600" lvl="2" marL="1371600" algn="ctr">
              <a:lnSpc>
                <a:spcPct val="100000"/>
              </a:lnSpc>
              <a:spcBef>
                <a:spcPts val="1200"/>
              </a:spcBef>
              <a:spcAft>
                <a:spcPts val="0"/>
              </a:spcAft>
              <a:buSzPts val="1800"/>
              <a:buNone/>
              <a:defRPr/>
            </a:lvl3pPr>
            <a:lvl4pPr indent="-228600" lvl="3" marL="1828800" algn="ctr">
              <a:lnSpc>
                <a:spcPct val="100000"/>
              </a:lnSpc>
              <a:spcBef>
                <a:spcPts val="1200"/>
              </a:spcBef>
              <a:spcAft>
                <a:spcPts val="0"/>
              </a:spcAft>
              <a:buSzPts val="1800"/>
              <a:buNone/>
              <a:defRPr/>
            </a:lvl4pPr>
            <a:lvl5pPr indent="-228600" lvl="4" marL="2286000" algn="ctr">
              <a:lnSpc>
                <a:spcPct val="100000"/>
              </a:lnSpc>
              <a:spcBef>
                <a:spcPts val="1200"/>
              </a:spcBef>
              <a:spcAft>
                <a:spcPts val="0"/>
              </a:spcAft>
              <a:buSzPts val="1800"/>
              <a:buNone/>
              <a:defRPr/>
            </a:lvl5pPr>
            <a:lvl6pPr indent="-228600" lvl="5" marL="2743200" algn="ctr">
              <a:lnSpc>
                <a:spcPct val="100000"/>
              </a:lnSpc>
              <a:spcBef>
                <a:spcPts val="1200"/>
              </a:spcBef>
              <a:spcAft>
                <a:spcPts val="0"/>
              </a:spcAft>
              <a:buClr>
                <a:schemeClr val="lt2"/>
              </a:buClr>
              <a:buSzPts val="1800"/>
              <a:buNone/>
              <a:defRPr/>
            </a:lvl6pPr>
            <a:lvl7pPr indent="-228600" lvl="6" marL="3200400" algn="ctr">
              <a:lnSpc>
                <a:spcPct val="100000"/>
              </a:lnSpc>
              <a:spcBef>
                <a:spcPts val="1200"/>
              </a:spcBef>
              <a:spcAft>
                <a:spcPts val="0"/>
              </a:spcAft>
              <a:buClr>
                <a:schemeClr val="lt1"/>
              </a:buClr>
              <a:buSzPts val="1800"/>
              <a:buNone/>
              <a:defRPr/>
            </a:lvl7pPr>
            <a:lvl8pPr indent="-228600" lvl="7" marL="3657600" algn="ctr">
              <a:lnSpc>
                <a:spcPct val="100000"/>
              </a:lnSpc>
              <a:spcBef>
                <a:spcPts val="1200"/>
              </a:spcBef>
              <a:spcAft>
                <a:spcPts val="0"/>
              </a:spcAft>
              <a:buClr>
                <a:schemeClr val="lt2"/>
              </a:buClr>
              <a:buSzPts val="1800"/>
              <a:buNone/>
              <a:defRPr/>
            </a:lvl8pPr>
            <a:lvl9pPr indent="-228600" lvl="8" marL="4114800" algn="ctr">
              <a:lnSpc>
                <a:spcPct val="100000"/>
              </a:lnSpc>
              <a:spcBef>
                <a:spcPts val="1200"/>
              </a:spcBef>
              <a:spcAft>
                <a:spcPts val="0"/>
              </a:spcAft>
              <a:buClr>
                <a:schemeClr val="lt1"/>
              </a:buClr>
              <a:buSzPts val="1800"/>
              <a:buNone/>
              <a:defRPr/>
            </a:lvl9pPr>
          </a:lstStyle>
          <a:p/>
        </p:txBody>
      </p:sp>
      <p:sp>
        <p:nvSpPr>
          <p:cNvPr id="26" name="Google Shape;26;p3"/>
          <p:cNvSpPr txBox="1"/>
          <p:nvPr>
            <p:ph idx="3" type="body"/>
          </p:nvPr>
        </p:nvSpPr>
        <p:spPr>
          <a:xfrm>
            <a:off x="457200" y="2020824"/>
            <a:ext cx="4023360" cy="704088"/>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400"/>
              </a:spcBef>
              <a:spcAft>
                <a:spcPts val="0"/>
              </a:spcAft>
              <a:buSzPts val="1800"/>
              <a:buFont typeface="Garamond"/>
              <a:buNone/>
              <a:defRPr b="1" sz="1800" cap="none">
                <a:solidFill>
                  <a:schemeClr val="lt1"/>
                </a:solidFill>
                <a:latin typeface="Garamond"/>
                <a:ea typeface="Garamond"/>
                <a:cs typeface="Garamond"/>
                <a:sym typeface="Garamond"/>
              </a:defRPr>
            </a:lvl1pPr>
            <a:lvl2pPr indent="-228600" lvl="1" marL="914400" algn="ctr">
              <a:lnSpc>
                <a:spcPct val="100000"/>
              </a:lnSpc>
              <a:spcBef>
                <a:spcPts val="1200"/>
              </a:spcBef>
              <a:spcAft>
                <a:spcPts val="0"/>
              </a:spcAft>
              <a:buSzPts val="1200"/>
              <a:buFont typeface="Garamond"/>
              <a:buNone/>
              <a:defRPr sz="1200"/>
            </a:lvl2pPr>
            <a:lvl3pPr indent="-228600" lvl="2" marL="1371600" algn="ctr">
              <a:lnSpc>
                <a:spcPct val="100000"/>
              </a:lnSpc>
              <a:spcBef>
                <a:spcPts val="1200"/>
              </a:spcBef>
              <a:spcAft>
                <a:spcPts val="0"/>
              </a:spcAft>
              <a:buSzPts val="1000"/>
              <a:buFont typeface="Garamond"/>
              <a:buNone/>
              <a:defRPr sz="1000"/>
            </a:lvl3pPr>
            <a:lvl4pPr indent="-228600" lvl="3" marL="1828800" algn="ctr">
              <a:lnSpc>
                <a:spcPct val="100000"/>
              </a:lnSpc>
              <a:spcBef>
                <a:spcPts val="1200"/>
              </a:spcBef>
              <a:spcAft>
                <a:spcPts val="0"/>
              </a:spcAft>
              <a:buSzPts val="900"/>
              <a:buFont typeface="Garamond"/>
              <a:buNone/>
              <a:defRPr sz="900"/>
            </a:lvl4pPr>
            <a:lvl5pPr indent="-228600" lvl="4" marL="2286000" algn="ctr">
              <a:lnSpc>
                <a:spcPct val="100000"/>
              </a:lnSpc>
              <a:spcBef>
                <a:spcPts val="1200"/>
              </a:spcBef>
              <a:spcAft>
                <a:spcPts val="0"/>
              </a:spcAft>
              <a:buSzPts val="900"/>
              <a:buFont typeface="Garamond"/>
              <a:buNone/>
              <a:defRPr sz="900"/>
            </a:lvl5pPr>
            <a:lvl6pPr indent="-228600" lvl="5" marL="2743200" algn="ctr">
              <a:lnSpc>
                <a:spcPct val="100000"/>
              </a:lnSpc>
              <a:spcBef>
                <a:spcPts val="1200"/>
              </a:spcBef>
              <a:spcAft>
                <a:spcPts val="0"/>
              </a:spcAft>
              <a:buClr>
                <a:schemeClr val="lt2"/>
              </a:buClr>
              <a:buSzPts val="900"/>
              <a:buNone/>
              <a:defRPr sz="900"/>
            </a:lvl6pPr>
            <a:lvl7pPr indent="-228600" lvl="6" marL="3200400" algn="ctr">
              <a:lnSpc>
                <a:spcPct val="100000"/>
              </a:lnSpc>
              <a:spcBef>
                <a:spcPts val="1200"/>
              </a:spcBef>
              <a:spcAft>
                <a:spcPts val="0"/>
              </a:spcAft>
              <a:buClr>
                <a:schemeClr val="lt1"/>
              </a:buClr>
              <a:buSzPts val="900"/>
              <a:buNone/>
              <a:defRPr sz="900"/>
            </a:lvl7pPr>
            <a:lvl8pPr indent="-228600" lvl="7" marL="3657600" algn="ctr">
              <a:lnSpc>
                <a:spcPct val="100000"/>
              </a:lnSpc>
              <a:spcBef>
                <a:spcPts val="1200"/>
              </a:spcBef>
              <a:spcAft>
                <a:spcPts val="0"/>
              </a:spcAft>
              <a:buClr>
                <a:schemeClr val="lt2"/>
              </a:buClr>
              <a:buSzPts val="900"/>
              <a:buNone/>
              <a:defRPr sz="900"/>
            </a:lvl8pPr>
            <a:lvl9pPr indent="-228600" lvl="8" marL="4114800" algn="ctr">
              <a:lnSpc>
                <a:spcPct val="100000"/>
              </a:lnSpc>
              <a:spcBef>
                <a:spcPts val="1200"/>
              </a:spcBef>
              <a:spcAft>
                <a:spcPts val="0"/>
              </a:spcAft>
              <a:buClr>
                <a:schemeClr val="lt1"/>
              </a:buClr>
              <a:buSzPts val="900"/>
              <a:buNone/>
              <a:defRPr sz="900"/>
            </a:lvl9pPr>
          </a:lstStyle>
          <a:p/>
        </p:txBody>
      </p:sp>
      <p:sp>
        <p:nvSpPr>
          <p:cNvPr id="27" name="Google Shape;27;p3"/>
          <p:cNvSpPr txBox="1"/>
          <p:nvPr>
            <p:ph idx="4" type="body"/>
          </p:nvPr>
        </p:nvSpPr>
        <p:spPr>
          <a:xfrm>
            <a:off x="4663440" y="2020824"/>
            <a:ext cx="4023360" cy="704088"/>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400"/>
              </a:spcBef>
              <a:spcAft>
                <a:spcPts val="0"/>
              </a:spcAft>
              <a:buSzPts val="1800"/>
              <a:buFont typeface="Garamond"/>
              <a:buNone/>
              <a:defRPr b="1" i="0" sz="1800" cap="none">
                <a:solidFill>
                  <a:schemeClr val="lt1"/>
                </a:solidFill>
                <a:latin typeface="Garamond"/>
                <a:ea typeface="Garamond"/>
                <a:cs typeface="Garamond"/>
                <a:sym typeface="Garamond"/>
              </a:defRPr>
            </a:lvl1pPr>
            <a:lvl2pPr indent="-228600" lvl="1" marL="914400" algn="ctr">
              <a:lnSpc>
                <a:spcPct val="100000"/>
              </a:lnSpc>
              <a:spcBef>
                <a:spcPts val="1200"/>
              </a:spcBef>
              <a:spcAft>
                <a:spcPts val="0"/>
              </a:spcAft>
              <a:buSzPts val="1200"/>
              <a:buFont typeface="Garamond"/>
              <a:buNone/>
              <a:defRPr sz="1200"/>
            </a:lvl2pPr>
            <a:lvl3pPr indent="-228600" lvl="2" marL="1371600" algn="ctr">
              <a:lnSpc>
                <a:spcPct val="100000"/>
              </a:lnSpc>
              <a:spcBef>
                <a:spcPts val="1200"/>
              </a:spcBef>
              <a:spcAft>
                <a:spcPts val="0"/>
              </a:spcAft>
              <a:buSzPts val="1000"/>
              <a:buFont typeface="Garamond"/>
              <a:buNone/>
              <a:defRPr sz="1000"/>
            </a:lvl3pPr>
            <a:lvl4pPr indent="-228600" lvl="3" marL="1828800" algn="ctr">
              <a:lnSpc>
                <a:spcPct val="100000"/>
              </a:lnSpc>
              <a:spcBef>
                <a:spcPts val="1200"/>
              </a:spcBef>
              <a:spcAft>
                <a:spcPts val="0"/>
              </a:spcAft>
              <a:buSzPts val="900"/>
              <a:buFont typeface="Garamond"/>
              <a:buNone/>
              <a:defRPr sz="900"/>
            </a:lvl4pPr>
            <a:lvl5pPr indent="-228600" lvl="4" marL="2286000" algn="ctr">
              <a:lnSpc>
                <a:spcPct val="100000"/>
              </a:lnSpc>
              <a:spcBef>
                <a:spcPts val="1200"/>
              </a:spcBef>
              <a:spcAft>
                <a:spcPts val="0"/>
              </a:spcAft>
              <a:buSzPts val="900"/>
              <a:buFont typeface="Garamond"/>
              <a:buNone/>
              <a:defRPr sz="900"/>
            </a:lvl5pPr>
            <a:lvl6pPr indent="-228600" lvl="5" marL="2743200" algn="ctr">
              <a:lnSpc>
                <a:spcPct val="100000"/>
              </a:lnSpc>
              <a:spcBef>
                <a:spcPts val="1200"/>
              </a:spcBef>
              <a:spcAft>
                <a:spcPts val="0"/>
              </a:spcAft>
              <a:buClr>
                <a:schemeClr val="lt2"/>
              </a:buClr>
              <a:buSzPts val="900"/>
              <a:buNone/>
              <a:defRPr sz="900"/>
            </a:lvl6pPr>
            <a:lvl7pPr indent="-228600" lvl="6" marL="3200400" algn="ctr">
              <a:lnSpc>
                <a:spcPct val="100000"/>
              </a:lnSpc>
              <a:spcBef>
                <a:spcPts val="1200"/>
              </a:spcBef>
              <a:spcAft>
                <a:spcPts val="0"/>
              </a:spcAft>
              <a:buClr>
                <a:schemeClr val="lt1"/>
              </a:buClr>
              <a:buSzPts val="900"/>
              <a:buNone/>
              <a:defRPr sz="900"/>
            </a:lvl7pPr>
            <a:lvl8pPr indent="-228600" lvl="7" marL="3657600" algn="ctr">
              <a:lnSpc>
                <a:spcPct val="100000"/>
              </a:lnSpc>
              <a:spcBef>
                <a:spcPts val="1200"/>
              </a:spcBef>
              <a:spcAft>
                <a:spcPts val="0"/>
              </a:spcAft>
              <a:buClr>
                <a:schemeClr val="lt2"/>
              </a:buClr>
              <a:buSzPts val="900"/>
              <a:buNone/>
              <a:defRPr sz="900"/>
            </a:lvl8pPr>
            <a:lvl9pPr indent="-228600" lvl="8" marL="4114800" algn="ctr">
              <a:lnSpc>
                <a:spcPct val="100000"/>
              </a:lnSpc>
              <a:spcBef>
                <a:spcPts val="1200"/>
              </a:spcBef>
              <a:spcAft>
                <a:spcPts val="0"/>
              </a:spcAft>
              <a:buClr>
                <a:schemeClr val="lt1"/>
              </a:buClr>
              <a:buSzPts val="900"/>
              <a:buNone/>
              <a:defRPr sz="900"/>
            </a:lvl9pPr>
          </a:lstStyle>
          <a:p/>
        </p:txBody>
      </p:sp>
      <p:sp>
        <p:nvSpPr>
          <p:cNvPr id="28" name="Google Shape;28;p3"/>
          <p:cNvSpPr txBox="1"/>
          <p:nvPr>
            <p:ph idx="10" type="dt"/>
          </p:nvPr>
        </p:nvSpPr>
        <p:spPr>
          <a:xfrm>
            <a:off x="2981325" y="273180"/>
            <a:ext cx="3181350" cy="292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p:nvPr>
            <p:ph idx="12" type="sldNum"/>
          </p:nvPr>
        </p:nvSpPr>
        <p:spPr>
          <a:xfrm>
            <a:off x="4038600" y="6172200"/>
            <a:ext cx="1066800" cy="304800"/>
          </a:xfrm>
          <a:prstGeom prst="rect">
            <a:avLst/>
          </a:prstGeom>
          <a:noFill/>
          <a:ln>
            <a:noFill/>
          </a:ln>
        </p:spPr>
        <p:txBody>
          <a:bodyPr anchorCtr="0" anchor="ctr" bIns="0" lIns="0" spcFirstLastPara="1" rIns="0" wrap="square" tIns="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0" name="Google Shape;30;p3"/>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lvl1pPr lvl="0" algn="ctr">
              <a:spcBef>
                <a:spcPts val="40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2" name="Shape 32"/>
        <p:cNvGrpSpPr/>
        <p:nvPr/>
      </p:nvGrpSpPr>
      <p:grpSpPr>
        <a:xfrm>
          <a:off x="0" y="0"/>
          <a:ext cx="0" cy="0"/>
          <a:chOff x="0" y="0"/>
          <a:chExt cx="0" cy="0"/>
        </a:xfrm>
      </p:grpSpPr>
      <p:sp>
        <p:nvSpPr>
          <p:cNvPr id="33" name="Google Shape;33;p4"/>
          <p:cNvSpPr txBox="1"/>
          <p:nvPr>
            <p:ph type="title"/>
          </p:nvPr>
        </p:nvSpPr>
        <p:spPr>
          <a:xfrm>
            <a:off x="457200" y="274638"/>
            <a:ext cx="8229600" cy="114300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lvl1pPr lvl="0" algn="ctr">
              <a:spcBef>
                <a:spcPts val="40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600"/>
              </a:spcBef>
              <a:spcAft>
                <a:spcPts val="0"/>
              </a:spcAft>
              <a:buSzPts val="1800"/>
              <a:buNone/>
              <a:defRPr/>
            </a:lvl1pPr>
            <a:lvl2pPr indent="-228600" lvl="1" marL="914400" algn="ctr">
              <a:lnSpc>
                <a:spcPct val="100000"/>
              </a:lnSpc>
              <a:spcBef>
                <a:spcPts val="1200"/>
              </a:spcBef>
              <a:spcAft>
                <a:spcPts val="0"/>
              </a:spcAft>
              <a:buSzPts val="1800"/>
              <a:buNone/>
              <a:defRPr/>
            </a:lvl2pPr>
            <a:lvl3pPr indent="-228600" lvl="2" marL="1371600" algn="ctr">
              <a:lnSpc>
                <a:spcPct val="100000"/>
              </a:lnSpc>
              <a:spcBef>
                <a:spcPts val="1200"/>
              </a:spcBef>
              <a:spcAft>
                <a:spcPts val="0"/>
              </a:spcAft>
              <a:buSzPts val="1800"/>
              <a:buNone/>
              <a:defRPr/>
            </a:lvl3pPr>
            <a:lvl4pPr indent="-228600" lvl="3" marL="1828800" algn="ctr">
              <a:lnSpc>
                <a:spcPct val="100000"/>
              </a:lnSpc>
              <a:spcBef>
                <a:spcPts val="1200"/>
              </a:spcBef>
              <a:spcAft>
                <a:spcPts val="0"/>
              </a:spcAft>
              <a:buSzPts val="1800"/>
              <a:buNone/>
              <a:defRPr/>
            </a:lvl4pPr>
            <a:lvl5pPr indent="-228600" lvl="4" marL="2286000" algn="ctr">
              <a:lnSpc>
                <a:spcPct val="100000"/>
              </a:lnSpc>
              <a:spcBef>
                <a:spcPts val="1200"/>
              </a:spcBef>
              <a:spcAft>
                <a:spcPts val="0"/>
              </a:spcAft>
              <a:buSzPts val="1800"/>
              <a:buNone/>
              <a:defRPr/>
            </a:lvl5pPr>
            <a:lvl6pPr indent="-228600" lvl="5" marL="2743200" algn="ctr">
              <a:lnSpc>
                <a:spcPct val="100000"/>
              </a:lnSpc>
              <a:spcBef>
                <a:spcPts val="1200"/>
              </a:spcBef>
              <a:spcAft>
                <a:spcPts val="0"/>
              </a:spcAft>
              <a:buClr>
                <a:schemeClr val="lt2"/>
              </a:buClr>
              <a:buSzPts val="1800"/>
              <a:buNone/>
              <a:defRPr/>
            </a:lvl6pPr>
            <a:lvl7pPr indent="-228600" lvl="6" marL="3200400" algn="ctr">
              <a:lnSpc>
                <a:spcPct val="100000"/>
              </a:lnSpc>
              <a:spcBef>
                <a:spcPts val="1200"/>
              </a:spcBef>
              <a:spcAft>
                <a:spcPts val="0"/>
              </a:spcAft>
              <a:buClr>
                <a:schemeClr val="lt1"/>
              </a:buClr>
              <a:buSzPts val="1800"/>
              <a:buNone/>
              <a:defRPr/>
            </a:lvl7pPr>
            <a:lvl8pPr indent="-228600" lvl="7" marL="3657600" algn="ctr">
              <a:lnSpc>
                <a:spcPct val="100000"/>
              </a:lnSpc>
              <a:spcBef>
                <a:spcPts val="1200"/>
              </a:spcBef>
              <a:spcAft>
                <a:spcPts val="0"/>
              </a:spcAft>
              <a:buClr>
                <a:schemeClr val="lt2"/>
              </a:buClr>
              <a:buSzPts val="1800"/>
              <a:buNone/>
              <a:defRPr/>
            </a:lvl8pPr>
            <a:lvl9pPr indent="-228600" lvl="8" marL="4114800" algn="ctr">
              <a:lnSpc>
                <a:spcPct val="100000"/>
              </a:lnSpc>
              <a:spcBef>
                <a:spcPts val="1200"/>
              </a:spcBef>
              <a:spcAft>
                <a:spcPts val="0"/>
              </a:spcAft>
              <a:buClr>
                <a:schemeClr val="lt1"/>
              </a:buClr>
              <a:buSzPts val="1800"/>
              <a:buNone/>
              <a:defRPr/>
            </a:lvl9pPr>
          </a:lstStyle>
          <a:p/>
        </p:txBody>
      </p:sp>
      <p:sp>
        <p:nvSpPr>
          <p:cNvPr id="35" name="Google Shape;35;p4"/>
          <p:cNvSpPr txBox="1"/>
          <p:nvPr>
            <p:ph idx="10" type="dt"/>
          </p:nvPr>
        </p:nvSpPr>
        <p:spPr>
          <a:xfrm>
            <a:off x="2981325" y="273180"/>
            <a:ext cx="3181350" cy="292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
          <p:cNvSpPr txBox="1"/>
          <p:nvPr>
            <p:ph idx="11" type="ftr"/>
          </p:nvPr>
        </p:nvSpPr>
        <p:spPr>
          <a:xfrm>
            <a:off x="3124200" y="6400800"/>
            <a:ext cx="3694113" cy="4572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
          <p:cNvSpPr txBox="1"/>
          <p:nvPr>
            <p:ph idx="12" type="sldNum"/>
          </p:nvPr>
        </p:nvSpPr>
        <p:spPr>
          <a:xfrm>
            <a:off x="7239000" y="6415088"/>
            <a:ext cx="1905000" cy="314325"/>
          </a:xfrm>
          <a:prstGeom prst="rect">
            <a:avLst/>
          </a:prstGeom>
          <a:noFill/>
          <a:ln>
            <a:noFill/>
          </a:ln>
        </p:spPr>
        <p:txBody>
          <a:bodyPr anchorCtr="0" anchor="ctr" bIns="0" lIns="0" spcFirstLastPara="1" rIns="0" wrap="square" tIns="0">
            <a:normAutofit/>
          </a:bodyPr>
          <a:lstStyle>
            <a:lvl1pPr indent="0" lvl="0" marL="0" algn="ctr">
              <a:spcBef>
                <a:spcPts val="0"/>
              </a:spcBef>
              <a:buNone/>
              <a:defRPr b="1" sz="1200">
                <a:solidFill>
                  <a:schemeClr val="lt1"/>
                </a:solidFill>
                <a:latin typeface="Garamond"/>
                <a:ea typeface="Garamond"/>
                <a:cs typeface="Garamond"/>
                <a:sym typeface="Garamond"/>
              </a:defRPr>
            </a:lvl1pPr>
            <a:lvl2pPr indent="0" lvl="1" marL="0" algn="ctr">
              <a:spcBef>
                <a:spcPts val="0"/>
              </a:spcBef>
              <a:buNone/>
              <a:defRPr b="1" sz="1200">
                <a:solidFill>
                  <a:schemeClr val="lt1"/>
                </a:solidFill>
                <a:latin typeface="Garamond"/>
                <a:ea typeface="Garamond"/>
                <a:cs typeface="Garamond"/>
                <a:sym typeface="Garamond"/>
              </a:defRPr>
            </a:lvl2pPr>
            <a:lvl3pPr indent="0" lvl="2" marL="0" algn="ctr">
              <a:spcBef>
                <a:spcPts val="0"/>
              </a:spcBef>
              <a:buNone/>
              <a:defRPr b="1" sz="1200">
                <a:solidFill>
                  <a:schemeClr val="lt1"/>
                </a:solidFill>
                <a:latin typeface="Garamond"/>
                <a:ea typeface="Garamond"/>
                <a:cs typeface="Garamond"/>
                <a:sym typeface="Garamond"/>
              </a:defRPr>
            </a:lvl3pPr>
            <a:lvl4pPr indent="0" lvl="3" marL="0" algn="ctr">
              <a:spcBef>
                <a:spcPts val="0"/>
              </a:spcBef>
              <a:buNone/>
              <a:defRPr b="1" sz="1200">
                <a:solidFill>
                  <a:schemeClr val="lt1"/>
                </a:solidFill>
                <a:latin typeface="Garamond"/>
                <a:ea typeface="Garamond"/>
                <a:cs typeface="Garamond"/>
                <a:sym typeface="Garamond"/>
              </a:defRPr>
            </a:lvl4pPr>
            <a:lvl5pPr indent="0" lvl="4" marL="0" algn="ctr">
              <a:spcBef>
                <a:spcPts val="0"/>
              </a:spcBef>
              <a:buNone/>
              <a:defRPr b="1" sz="1200">
                <a:solidFill>
                  <a:schemeClr val="lt1"/>
                </a:solidFill>
                <a:latin typeface="Garamond"/>
                <a:ea typeface="Garamond"/>
                <a:cs typeface="Garamond"/>
                <a:sym typeface="Garamond"/>
              </a:defRPr>
            </a:lvl5pPr>
            <a:lvl6pPr indent="0" lvl="5" marL="0" algn="ctr">
              <a:spcBef>
                <a:spcPts val="0"/>
              </a:spcBef>
              <a:buNone/>
              <a:defRPr b="1" sz="1200">
                <a:solidFill>
                  <a:schemeClr val="lt1"/>
                </a:solidFill>
                <a:latin typeface="Garamond"/>
                <a:ea typeface="Garamond"/>
                <a:cs typeface="Garamond"/>
                <a:sym typeface="Garamond"/>
              </a:defRPr>
            </a:lvl6pPr>
            <a:lvl7pPr indent="0" lvl="6" marL="0" algn="ctr">
              <a:spcBef>
                <a:spcPts val="0"/>
              </a:spcBef>
              <a:buNone/>
              <a:defRPr b="1" sz="1200">
                <a:solidFill>
                  <a:schemeClr val="lt1"/>
                </a:solidFill>
                <a:latin typeface="Garamond"/>
                <a:ea typeface="Garamond"/>
                <a:cs typeface="Garamond"/>
                <a:sym typeface="Garamond"/>
              </a:defRPr>
            </a:lvl7pPr>
            <a:lvl8pPr indent="0" lvl="7" marL="0" algn="ctr">
              <a:spcBef>
                <a:spcPts val="0"/>
              </a:spcBef>
              <a:buNone/>
              <a:defRPr b="1" sz="1200">
                <a:solidFill>
                  <a:schemeClr val="lt1"/>
                </a:solidFill>
                <a:latin typeface="Garamond"/>
                <a:ea typeface="Garamond"/>
                <a:cs typeface="Garamond"/>
                <a:sym typeface="Garamond"/>
              </a:defRPr>
            </a:lvl8pPr>
            <a:lvl9pPr indent="0" lvl="8" marL="0" algn="ctr">
              <a:spcBef>
                <a:spcPts val="0"/>
              </a:spcBef>
              <a:buNone/>
              <a:defRPr b="1" sz="1200">
                <a:solidFill>
                  <a:schemeClr val="lt1"/>
                </a:solidFill>
                <a:latin typeface="Garamond"/>
                <a:ea typeface="Garamond"/>
                <a:cs typeface="Garamond"/>
                <a:sym typeface="Garamon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38" name="Shape 38"/>
        <p:cNvGrpSpPr/>
        <p:nvPr/>
      </p:nvGrpSpPr>
      <p:grpSpPr>
        <a:xfrm>
          <a:off x="0" y="0"/>
          <a:ext cx="0" cy="0"/>
          <a:chOff x="0" y="0"/>
          <a:chExt cx="0" cy="0"/>
        </a:xfrm>
      </p:grpSpPr>
      <p:sp>
        <p:nvSpPr>
          <p:cNvPr id="39" name="Google Shape;39;p5"/>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600"/>
              </a:spcBef>
              <a:spcAft>
                <a:spcPts val="0"/>
              </a:spcAft>
              <a:buSzPts val="1800"/>
              <a:buNone/>
              <a:defRPr/>
            </a:lvl1pPr>
            <a:lvl2pPr indent="-228600" lvl="1" marL="914400" algn="ctr">
              <a:lnSpc>
                <a:spcPct val="100000"/>
              </a:lnSpc>
              <a:spcBef>
                <a:spcPts val="1200"/>
              </a:spcBef>
              <a:spcAft>
                <a:spcPts val="0"/>
              </a:spcAft>
              <a:buSzPts val="1800"/>
              <a:buNone/>
              <a:defRPr/>
            </a:lvl2pPr>
            <a:lvl3pPr indent="-228600" lvl="2" marL="1371600" algn="ctr">
              <a:lnSpc>
                <a:spcPct val="100000"/>
              </a:lnSpc>
              <a:spcBef>
                <a:spcPts val="1200"/>
              </a:spcBef>
              <a:spcAft>
                <a:spcPts val="0"/>
              </a:spcAft>
              <a:buSzPts val="1800"/>
              <a:buNone/>
              <a:defRPr/>
            </a:lvl3pPr>
            <a:lvl4pPr indent="-228600" lvl="3" marL="1828800" algn="ctr">
              <a:lnSpc>
                <a:spcPct val="100000"/>
              </a:lnSpc>
              <a:spcBef>
                <a:spcPts val="1200"/>
              </a:spcBef>
              <a:spcAft>
                <a:spcPts val="0"/>
              </a:spcAft>
              <a:buSzPts val="1800"/>
              <a:buNone/>
              <a:defRPr/>
            </a:lvl4pPr>
            <a:lvl5pPr indent="-228600" lvl="4" marL="2286000" algn="ctr">
              <a:lnSpc>
                <a:spcPct val="100000"/>
              </a:lnSpc>
              <a:spcBef>
                <a:spcPts val="1200"/>
              </a:spcBef>
              <a:spcAft>
                <a:spcPts val="0"/>
              </a:spcAft>
              <a:buSzPts val="1800"/>
              <a:buNone/>
              <a:defRPr/>
            </a:lvl5pPr>
            <a:lvl6pPr indent="-228600" lvl="5" marL="2743200" algn="ctr">
              <a:lnSpc>
                <a:spcPct val="100000"/>
              </a:lnSpc>
              <a:spcBef>
                <a:spcPts val="1200"/>
              </a:spcBef>
              <a:spcAft>
                <a:spcPts val="0"/>
              </a:spcAft>
              <a:buClr>
                <a:schemeClr val="lt2"/>
              </a:buClr>
              <a:buSzPts val="1800"/>
              <a:buNone/>
              <a:defRPr/>
            </a:lvl6pPr>
            <a:lvl7pPr indent="-228600" lvl="6" marL="3200400" algn="ctr">
              <a:lnSpc>
                <a:spcPct val="100000"/>
              </a:lnSpc>
              <a:spcBef>
                <a:spcPts val="1200"/>
              </a:spcBef>
              <a:spcAft>
                <a:spcPts val="0"/>
              </a:spcAft>
              <a:buClr>
                <a:schemeClr val="lt1"/>
              </a:buClr>
              <a:buSzPts val="1800"/>
              <a:buNone/>
              <a:defRPr/>
            </a:lvl7pPr>
            <a:lvl8pPr indent="-228600" lvl="7" marL="3657600" algn="ctr">
              <a:lnSpc>
                <a:spcPct val="100000"/>
              </a:lnSpc>
              <a:spcBef>
                <a:spcPts val="1200"/>
              </a:spcBef>
              <a:spcAft>
                <a:spcPts val="0"/>
              </a:spcAft>
              <a:buClr>
                <a:schemeClr val="lt2"/>
              </a:buClr>
              <a:buSzPts val="1800"/>
              <a:buNone/>
              <a:defRPr/>
            </a:lvl8pPr>
            <a:lvl9pPr indent="-228600" lvl="8" marL="4114800" algn="ctr">
              <a:lnSpc>
                <a:spcPct val="100000"/>
              </a:lnSpc>
              <a:spcBef>
                <a:spcPts val="1200"/>
              </a:spcBef>
              <a:spcAft>
                <a:spcPts val="0"/>
              </a:spcAft>
              <a:buClr>
                <a:schemeClr val="lt1"/>
              </a:buClr>
              <a:buSzPts val="1800"/>
              <a:buNone/>
              <a:defRPr/>
            </a:lvl9pPr>
          </a:lstStyle>
          <a:p/>
        </p:txBody>
      </p:sp>
      <p:sp>
        <p:nvSpPr>
          <p:cNvPr id="40" name="Google Shape;40;p5"/>
          <p:cNvSpPr txBox="1"/>
          <p:nvPr>
            <p:ph idx="10" type="dt"/>
          </p:nvPr>
        </p:nvSpPr>
        <p:spPr>
          <a:xfrm>
            <a:off x="2981325" y="273180"/>
            <a:ext cx="3181350" cy="292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1" type="ftr"/>
          </p:nvPr>
        </p:nvSpPr>
        <p:spPr>
          <a:xfrm>
            <a:off x="3124200" y="6400800"/>
            <a:ext cx="3694113" cy="4572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
          <p:cNvSpPr txBox="1"/>
          <p:nvPr>
            <p:ph idx="12" type="sldNum"/>
          </p:nvPr>
        </p:nvSpPr>
        <p:spPr>
          <a:xfrm>
            <a:off x="7239000" y="6415088"/>
            <a:ext cx="1905000" cy="314325"/>
          </a:xfrm>
          <a:prstGeom prst="rect">
            <a:avLst/>
          </a:prstGeom>
          <a:noFill/>
          <a:ln>
            <a:noFill/>
          </a:ln>
        </p:spPr>
        <p:txBody>
          <a:bodyPr anchorCtr="0" anchor="ctr" bIns="0" lIns="0" spcFirstLastPara="1" rIns="0" wrap="square" tIns="0">
            <a:normAutofit/>
          </a:bodyPr>
          <a:lstStyle>
            <a:lvl1pPr indent="0" lvl="0" marL="0" algn="ctr">
              <a:spcBef>
                <a:spcPts val="0"/>
              </a:spcBef>
              <a:buNone/>
              <a:defRPr b="1" sz="1200">
                <a:solidFill>
                  <a:schemeClr val="lt1"/>
                </a:solidFill>
                <a:latin typeface="Garamond"/>
                <a:ea typeface="Garamond"/>
                <a:cs typeface="Garamond"/>
                <a:sym typeface="Garamond"/>
              </a:defRPr>
            </a:lvl1pPr>
            <a:lvl2pPr indent="0" lvl="1" marL="0" algn="ctr">
              <a:spcBef>
                <a:spcPts val="0"/>
              </a:spcBef>
              <a:buNone/>
              <a:defRPr b="1" sz="1200">
                <a:solidFill>
                  <a:schemeClr val="lt1"/>
                </a:solidFill>
                <a:latin typeface="Garamond"/>
                <a:ea typeface="Garamond"/>
                <a:cs typeface="Garamond"/>
                <a:sym typeface="Garamond"/>
              </a:defRPr>
            </a:lvl2pPr>
            <a:lvl3pPr indent="0" lvl="2" marL="0" algn="ctr">
              <a:spcBef>
                <a:spcPts val="0"/>
              </a:spcBef>
              <a:buNone/>
              <a:defRPr b="1" sz="1200">
                <a:solidFill>
                  <a:schemeClr val="lt1"/>
                </a:solidFill>
                <a:latin typeface="Garamond"/>
                <a:ea typeface="Garamond"/>
                <a:cs typeface="Garamond"/>
                <a:sym typeface="Garamond"/>
              </a:defRPr>
            </a:lvl3pPr>
            <a:lvl4pPr indent="0" lvl="3" marL="0" algn="ctr">
              <a:spcBef>
                <a:spcPts val="0"/>
              </a:spcBef>
              <a:buNone/>
              <a:defRPr b="1" sz="1200">
                <a:solidFill>
                  <a:schemeClr val="lt1"/>
                </a:solidFill>
                <a:latin typeface="Garamond"/>
                <a:ea typeface="Garamond"/>
                <a:cs typeface="Garamond"/>
                <a:sym typeface="Garamond"/>
              </a:defRPr>
            </a:lvl4pPr>
            <a:lvl5pPr indent="0" lvl="4" marL="0" algn="ctr">
              <a:spcBef>
                <a:spcPts val="0"/>
              </a:spcBef>
              <a:buNone/>
              <a:defRPr b="1" sz="1200">
                <a:solidFill>
                  <a:schemeClr val="lt1"/>
                </a:solidFill>
                <a:latin typeface="Garamond"/>
                <a:ea typeface="Garamond"/>
                <a:cs typeface="Garamond"/>
                <a:sym typeface="Garamond"/>
              </a:defRPr>
            </a:lvl5pPr>
            <a:lvl6pPr indent="0" lvl="5" marL="0" algn="ctr">
              <a:spcBef>
                <a:spcPts val="0"/>
              </a:spcBef>
              <a:buNone/>
              <a:defRPr b="1" sz="1200">
                <a:solidFill>
                  <a:schemeClr val="lt1"/>
                </a:solidFill>
                <a:latin typeface="Garamond"/>
                <a:ea typeface="Garamond"/>
                <a:cs typeface="Garamond"/>
                <a:sym typeface="Garamond"/>
              </a:defRPr>
            </a:lvl6pPr>
            <a:lvl7pPr indent="0" lvl="6" marL="0" algn="ctr">
              <a:spcBef>
                <a:spcPts val="0"/>
              </a:spcBef>
              <a:buNone/>
              <a:defRPr b="1" sz="1200">
                <a:solidFill>
                  <a:schemeClr val="lt1"/>
                </a:solidFill>
                <a:latin typeface="Garamond"/>
                <a:ea typeface="Garamond"/>
                <a:cs typeface="Garamond"/>
                <a:sym typeface="Garamond"/>
              </a:defRPr>
            </a:lvl7pPr>
            <a:lvl8pPr indent="0" lvl="7" marL="0" algn="ctr">
              <a:spcBef>
                <a:spcPts val="0"/>
              </a:spcBef>
              <a:buNone/>
              <a:defRPr b="1" sz="1200">
                <a:solidFill>
                  <a:schemeClr val="lt1"/>
                </a:solidFill>
                <a:latin typeface="Garamond"/>
                <a:ea typeface="Garamond"/>
                <a:cs typeface="Garamond"/>
                <a:sym typeface="Garamond"/>
              </a:defRPr>
            </a:lvl8pPr>
            <a:lvl9pPr indent="0" lvl="8" marL="0" algn="ctr">
              <a:spcBef>
                <a:spcPts val="0"/>
              </a:spcBef>
              <a:buNone/>
              <a:defRPr b="1" sz="1200">
                <a:solidFill>
                  <a:schemeClr val="lt1"/>
                </a:solidFill>
                <a:latin typeface="Garamond"/>
                <a:ea typeface="Garamond"/>
                <a:cs typeface="Garamond"/>
                <a:sym typeface="Garamon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43" name="Shape 43"/>
        <p:cNvGrpSpPr/>
        <p:nvPr/>
      </p:nvGrpSpPr>
      <p:grpSpPr>
        <a:xfrm>
          <a:off x="0" y="0"/>
          <a:ext cx="0" cy="0"/>
          <a:chOff x="0" y="0"/>
          <a:chExt cx="0" cy="0"/>
        </a:xfrm>
      </p:grpSpPr>
      <p:sp>
        <p:nvSpPr>
          <p:cNvPr id="44" name="Google Shape;44;p6"/>
          <p:cNvSpPr txBox="1"/>
          <p:nvPr>
            <p:ph idx="10" type="dt"/>
          </p:nvPr>
        </p:nvSpPr>
        <p:spPr>
          <a:xfrm>
            <a:off x="2981325" y="273180"/>
            <a:ext cx="3181350" cy="292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2" type="sldNum"/>
          </p:nvPr>
        </p:nvSpPr>
        <p:spPr>
          <a:xfrm>
            <a:off x="4038600" y="6172200"/>
            <a:ext cx="1066800" cy="304800"/>
          </a:xfrm>
          <a:prstGeom prst="rect">
            <a:avLst/>
          </a:prstGeom>
          <a:noFill/>
          <a:ln>
            <a:noFill/>
          </a:ln>
        </p:spPr>
        <p:txBody>
          <a:bodyPr anchorCtr="0" anchor="ctr" bIns="0" lIns="0" spcFirstLastPara="1" rIns="0" wrap="square" tIns="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46" name="Google Shape;46;p6"/>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7"/>
          <p:cNvSpPr txBox="1"/>
          <p:nvPr>
            <p:ph idx="1" type="body"/>
          </p:nvPr>
        </p:nvSpPr>
        <p:spPr>
          <a:xfrm>
            <a:off x="457201" y="2020824"/>
            <a:ext cx="4023360" cy="4005072"/>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600"/>
              </a:spcBef>
              <a:spcAft>
                <a:spcPts val="0"/>
              </a:spcAft>
              <a:buSzPts val="1800"/>
              <a:buNone/>
              <a:defRPr/>
            </a:lvl1pPr>
            <a:lvl2pPr indent="-228600" lvl="1" marL="914400" algn="ctr">
              <a:lnSpc>
                <a:spcPct val="100000"/>
              </a:lnSpc>
              <a:spcBef>
                <a:spcPts val="1200"/>
              </a:spcBef>
              <a:spcAft>
                <a:spcPts val="0"/>
              </a:spcAft>
              <a:buSzPts val="1800"/>
              <a:buNone/>
              <a:defRPr/>
            </a:lvl2pPr>
            <a:lvl3pPr indent="-228600" lvl="2" marL="1371600" algn="ctr">
              <a:lnSpc>
                <a:spcPct val="100000"/>
              </a:lnSpc>
              <a:spcBef>
                <a:spcPts val="1200"/>
              </a:spcBef>
              <a:spcAft>
                <a:spcPts val="0"/>
              </a:spcAft>
              <a:buSzPts val="1800"/>
              <a:buNone/>
              <a:defRPr/>
            </a:lvl3pPr>
            <a:lvl4pPr indent="-228600" lvl="3" marL="1828800" algn="ctr">
              <a:lnSpc>
                <a:spcPct val="100000"/>
              </a:lnSpc>
              <a:spcBef>
                <a:spcPts val="1200"/>
              </a:spcBef>
              <a:spcAft>
                <a:spcPts val="0"/>
              </a:spcAft>
              <a:buSzPts val="1800"/>
              <a:buNone/>
              <a:defRPr/>
            </a:lvl4pPr>
            <a:lvl5pPr indent="-228600" lvl="4" marL="2286000" algn="ctr">
              <a:lnSpc>
                <a:spcPct val="100000"/>
              </a:lnSpc>
              <a:spcBef>
                <a:spcPts val="1200"/>
              </a:spcBef>
              <a:spcAft>
                <a:spcPts val="0"/>
              </a:spcAft>
              <a:buSzPts val="1800"/>
              <a:buNone/>
              <a:defRPr/>
            </a:lvl5pPr>
            <a:lvl6pPr indent="-228600" lvl="5" marL="2743200" algn="ctr">
              <a:lnSpc>
                <a:spcPct val="100000"/>
              </a:lnSpc>
              <a:spcBef>
                <a:spcPts val="1200"/>
              </a:spcBef>
              <a:spcAft>
                <a:spcPts val="0"/>
              </a:spcAft>
              <a:buClr>
                <a:schemeClr val="lt2"/>
              </a:buClr>
              <a:buSzPts val="1800"/>
              <a:buNone/>
              <a:defRPr/>
            </a:lvl6pPr>
            <a:lvl7pPr indent="-228600" lvl="6" marL="3200400" algn="ctr">
              <a:lnSpc>
                <a:spcPct val="100000"/>
              </a:lnSpc>
              <a:spcBef>
                <a:spcPts val="1200"/>
              </a:spcBef>
              <a:spcAft>
                <a:spcPts val="0"/>
              </a:spcAft>
              <a:buClr>
                <a:schemeClr val="lt1"/>
              </a:buClr>
              <a:buSzPts val="1800"/>
              <a:buNone/>
              <a:defRPr/>
            </a:lvl7pPr>
            <a:lvl8pPr indent="-228600" lvl="7" marL="3657600" algn="ctr">
              <a:lnSpc>
                <a:spcPct val="100000"/>
              </a:lnSpc>
              <a:spcBef>
                <a:spcPts val="1200"/>
              </a:spcBef>
              <a:spcAft>
                <a:spcPts val="0"/>
              </a:spcAft>
              <a:buClr>
                <a:schemeClr val="lt2"/>
              </a:buClr>
              <a:buSzPts val="1800"/>
              <a:buNone/>
              <a:defRPr/>
            </a:lvl8pPr>
            <a:lvl9pPr indent="-228600" lvl="8" marL="4114800" algn="ctr">
              <a:lnSpc>
                <a:spcPct val="100000"/>
              </a:lnSpc>
              <a:spcBef>
                <a:spcPts val="1200"/>
              </a:spcBef>
              <a:spcAft>
                <a:spcPts val="0"/>
              </a:spcAft>
              <a:buClr>
                <a:schemeClr val="lt1"/>
              </a:buClr>
              <a:buSzPts val="1800"/>
              <a:buNone/>
              <a:defRPr/>
            </a:lvl9pPr>
          </a:lstStyle>
          <a:p/>
        </p:txBody>
      </p:sp>
      <p:sp>
        <p:nvSpPr>
          <p:cNvPr id="49" name="Google Shape;49;p7"/>
          <p:cNvSpPr txBox="1"/>
          <p:nvPr>
            <p:ph idx="2" type="body"/>
          </p:nvPr>
        </p:nvSpPr>
        <p:spPr>
          <a:xfrm>
            <a:off x="4663440" y="2020824"/>
            <a:ext cx="4023360" cy="4005072"/>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600"/>
              </a:spcBef>
              <a:spcAft>
                <a:spcPts val="0"/>
              </a:spcAft>
              <a:buSzPts val="1800"/>
              <a:buNone/>
              <a:defRPr/>
            </a:lvl1pPr>
            <a:lvl2pPr indent="-228600" lvl="1" marL="914400" algn="ctr">
              <a:lnSpc>
                <a:spcPct val="100000"/>
              </a:lnSpc>
              <a:spcBef>
                <a:spcPts val="1200"/>
              </a:spcBef>
              <a:spcAft>
                <a:spcPts val="0"/>
              </a:spcAft>
              <a:buSzPts val="1800"/>
              <a:buNone/>
              <a:defRPr/>
            </a:lvl2pPr>
            <a:lvl3pPr indent="-228600" lvl="2" marL="1371600" algn="ctr">
              <a:lnSpc>
                <a:spcPct val="100000"/>
              </a:lnSpc>
              <a:spcBef>
                <a:spcPts val="1200"/>
              </a:spcBef>
              <a:spcAft>
                <a:spcPts val="0"/>
              </a:spcAft>
              <a:buSzPts val="1800"/>
              <a:buNone/>
              <a:defRPr/>
            </a:lvl3pPr>
            <a:lvl4pPr indent="-228600" lvl="3" marL="1828800" algn="ctr">
              <a:lnSpc>
                <a:spcPct val="100000"/>
              </a:lnSpc>
              <a:spcBef>
                <a:spcPts val="1200"/>
              </a:spcBef>
              <a:spcAft>
                <a:spcPts val="0"/>
              </a:spcAft>
              <a:buSzPts val="1800"/>
              <a:buNone/>
              <a:defRPr/>
            </a:lvl4pPr>
            <a:lvl5pPr indent="-228600" lvl="4" marL="2286000" algn="ctr">
              <a:lnSpc>
                <a:spcPct val="100000"/>
              </a:lnSpc>
              <a:spcBef>
                <a:spcPts val="1200"/>
              </a:spcBef>
              <a:spcAft>
                <a:spcPts val="0"/>
              </a:spcAft>
              <a:buSzPts val="1800"/>
              <a:buNone/>
              <a:defRPr/>
            </a:lvl5pPr>
            <a:lvl6pPr indent="-228600" lvl="5" marL="2743200" algn="ctr">
              <a:lnSpc>
                <a:spcPct val="100000"/>
              </a:lnSpc>
              <a:spcBef>
                <a:spcPts val="1200"/>
              </a:spcBef>
              <a:spcAft>
                <a:spcPts val="0"/>
              </a:spcAft>
              <a:buClr>
                <a:schemeClr val="lt2"/>
              </a:buClr>
              <a:buSzPts val="1800"/>
              <a:buNone/>
              <a:defRPr/>
            </a:lvl6pPr>
            <a:lvl7pPr indent="-228600" lvl="6" marL="3200400" algn="ctr">
              <a:lnSpc>
                <a:spcPct val="100000"/>
              </a:lnSpc>
              <a:spcBef>
                <a:spcPts val="1200"/>
              </a:spcBef>
              <a:spcAft>
                <a:spcPts val="0"/>
              </a:spcAft>
              <a:buClr>
                <a:schemeClr val="lt1"/>
              </a:buClr>
              <a:buSzPts val="1800"/>
              <a:buNone/>
              <a:defRPr/>
            </a:lvl7pPr>
            <a:lvl8pPr indent="-228600" lvl="7" marL="3657600" algn="ctr">
              <a:lnSpc>
                <a:spcPct val="100000"/>
              </a:lnSpc>
              <a:spcBef>
                <a:spcPts val="1200"/>
              </a:spcBef>
              <a:spcAft>
                <a:spcPts val="0"/>
              </a:spcAft>
              <a:buClr>
                <a:schemeClr val="lt2"/>
              </a:buClr>
              <a:buSzPts val="1800"/>
              <a:buNone/>
              <a:defRPr/>
            </a:lvl8pPr>
            <a:lvl9pPr indent="-228600" lvl="8" marL="4114800" algn="ctr">
              <a:lnSpc>
                <a:spcPct val="100000"/>
              </a:lnSpc>
              <a:spcBef>
                <a:spcPts val="1200"/>
              </a:spcBef>
              <a:spcAft>
                <a:spcPts val="0"/>
              </a:spcAft>
              <a:buClr>
                <a:schemeClr val="lt1"/>
              </a:buClr>
              <a:buSzPts val="1800"/>
              <a:buNone/>
              <a:defRPr/>
            </a:lvl9pPr>
          </a:lstStyle>
          <a:p/>
        </p:txBody>
      </p:sp>
      <p:sp>
        <p:nvSpPr>
          <p:cNvPr id="50" name="Google Shape;50;p7"/>
          <p:cNvSpPr txBox="1"/>
          <p:nvPr>
            <p:ph idx="10" type="dt"/>
          </p:nvPr>
        </p:nvSpPr>
        <p:spPr>
          <a:xfrm>
            <a:off x="2981325" y="273180"/>
            <a:ext cx="3181350" cy="292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2" type="sldNum"/>
          </p:nvPr>
        </p:nvSpPr>
        <p:spPr>
          <a:xfrm>
            <a:off x="4038600" y="6172200"/>
            <a:ext cx="1066800" cy="304800"/>
          </a:xfrm>
          <a:prstGeom prst="rect">
            <a:avLst/>
          </a:prstGeom>
          <a:noFill/>
          <a:ln>
            <a:noFill/>
          </a:ln>
        </p:spPr>
        <p:txBody>
          <a:bodyPr anchorCtr="0" anchor="ctr" bIns="0" lIns="0" spcFirstLastPara="1" rIns="0" wrap="square" tIns="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52" name="Google Shape;52;p7"/>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lvl1pPr lvl="0" algn="ctr">
              <a:spcBef>
                <a:spcPts val="40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8"/>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lvl1pPr lvl="0" algn="ctr">
              <a:spcBef>
                <a:spcPts val="40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8"/>
          <p:cNvSpPr txBox="1"/>
          <p:nvPr>
            <p:ph idx="10" type="dt"/>
          </p:nvPr>
        </p:nvSpPr>
        <p:spPr>
          <a:xfrm>
            <a:off x="2981325" y="273180"/>
            <a:ext cx="3181350" cy="292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4038600" y="6172200"/>
            <a:ext cx="1066800" cy="304800"/>
          </a:xfrm>
          <a:prstGeom prst="rect">
            <a:avLst/>
          </a:prstGeom>
          <a:noFill/>
          <a:ln>
            <a:noFill/>
          </a:ln>
        </p:spPr>
        <p:txBody>
          <a:bodyPr anchorCtr="0" anchor="ctr" bIns="0" lIns="0" spcFirstLastPara="1" rIns="0" wrap="square" tIns="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58" name="Google Shape;58;p8"/>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9"/>
          <p:cNvSpPr txBox="1"/>
          <p:nvPr>
            <p:ph idx="1" type="body"/>
          </p:nvPr>
        </p:nvSpPr>
        <p:spPr>
          <a:xfrm>
            <a:off x="1485900" y="1914525"/>
            <a:ext cx="6172200" cy="3510915"/>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600"/>
              </a:spcBef>
              <a:spcAft>
                <a:spcPts val="0"/>
              </a:spcAft>
              <a:buSzPts val="1800"/>
              <a:buNone/>
              <a:defRPr/>
            </a:lvl1pPr>
            <a:lvl2pPr indent="-228600" lvl="1" marL="914400" algn="ctr">
              <a:lnSpc>
                <a:spcPct val="100000"/>
              </a:lnSpc>
              <a:spcBef>
                <a:spcPts val="1200"/>
              </a:spcBef>
              <a:spcAft>
                <a:spcPts val="0"/>
              </a:spcAft>
              <a:buSzPts val="1800"/>
              <a:buNone/>
              <a:defRPr/>
            </a:lvl2pPr>
            <a:lvl3pPr indent="-228600" lvl="2" marL="1371600" algn="ctr">
              <a:lnSpc>
                <a:spcPct val="100000"/>
              </a:lnSpc>
              <a:spcBef>
                <a:spcPts val="1200"/>
              </a:spcBef>
              <a:spcAft>
                <a:spcPts val="0"/>
              </a:spcAft>
              <a:buSzPts val="1800"/>
              <a:buNone/>
              <a:defRPr/>
            </a:lvl3pPr>
            <a:lvl4pPr indent="-228600" lvl="3" marL="1828800" algn="ctr">
              <a:lnSpc>
                <a:spcPct val="100000"/>
              </a:lnSpc>
              <a:spcBef>
                <a:spcPts val="1200"/>
              </a:spcBef>
              <a:spcAft>
                <a:spcPts val="0"/>
              </a:spcAft>
              <a:buSzPts val="1800"/>
              <a:buNone/>
              <a:defRPr/>
            </a:lvl4pPr>
            <a:lvl5pPr indent="-228600" lvl="4" marL="2286000" algn="ctr">
              <a:lnSpc>
                <a:spcPct val="100000"/>
              </a:lnSpc>
              <a:spcBef>
                <a:spcPts val="1200"/>
              </a:spcBef>
              <a:spcAft>
                <a:spcPts val="0"/>
              </a:spcAft>
              <a:buSzPts val="1800"/>
              <a:buNone/>
              <a:defRPr/>
            </a:lvl5pPr>
            <a:lvl6pPr indent="-228600" lvl="5" marL="2743200" algn="ctr">
              <a:lnSpc>
                <a:spcPct val="100000"/>
              </a:lnSpc>
              <a:spcBef>
                <a:spcPts val="1200"/>
              </a:spcBef>
              <a:spcAft>
                <a:spcPts val="0"/>
              </a:spcAft>
              <a:buClr>
                <a:schemeClr val="lt2"/>
              </a:buClr>
              <a:buSzPts val="1800"/>
              <a:buNone/>
              <a:defRPr/>
            </a:lvl6pPr>
            <a:lvl7pPr indent="-228600" lvl="6" marL="3200400" algn="ctr">
              <a:lnSpc>
                <a:spcPct val="100000"/>
              </a:lnSpc>
              <a:spcBef>
                <a:spcPts val="1200"/>
              </a:spcBef>
              <a:spcAft>
                <a:spcPts val="0"/>
              </a:spcAft>
              <a:buClr>
                <a:schemeClr val="lt1"/>
              </a:buClr>
              <a:buSzPts val="1800"/>
              <a:buNone/>
              <a:defRPr/>
            </a:lvl7pPr>
            <a:lvl8pPr indent="-228600" lvl="7" marL="3657600" algn="ctr">
              <a:lnSpc>
                <a:spcPct val="100000"/>
              </a:lnSpc>
              <a:spcBef>
                <a:spcPts val="1200"/>
              </a:spcBef>
              <a:spcAft>
                <a:spcPts val="0"/>
              </a:spcAft>
              <a:buClr>
                <a:schemeClr val="lt2"/>
              </a:buClr>
              <a:buSzPts val="1800"/>
              <a:buNone/>
              <a:defRPr/>
            </a:lvl8pPr>
            <a:lvl9pPr indent="-228600" lvl="8" marL="4114800" algn="ctr">
              <a:lnSpc>
                <a:spcPct val="100000"/>
              </a:lnSpc>
              <a:spcBef>
                <a:spcPts val="1200"/>
              </a:spcBef>
              <a:spcAft>
                <a:spcPts val="0"/>
              </a:spcAft>
              <a:buClr>
                <a:schemeClr val="lt1"/>
              </a:buClr>
              <a:buSzPts val="1800"/>
              <a:buNone/>
              <a:defRPr/>
            </a:lvl9pPr>
          </a:lstStyle>
          <a:p/>
        </p:txBody>
      </p:sp>
      <p:sp>
        <p:nvSpPr>
          <p:cNvPr id="61" name="Google Shape;61;p9"/>
          <p:cNvSpPr txBox="1"/>
          <p:nvPr>
            <p:ph idx="2" type="body"/>
          </p:nvPr>
        </p:nvSpPr>
        <p:spPr>
          <a:xfrm>
            <a:off x="1737360" y="5513832"/>
            <a:ext cx="5669280" cy="548640"/>
          </a:xfrm>
          <a:prstGeom prst="rect">
            <a:avLst/>
          </a:prstGeom>
          <a:noFill/>
          <a:ln>
            <a:noFill/>
          </a:ln>
        </p:spPr>
        <p:txBody>
          <a:bodyPr anchorCtr="0" anchor="ctr" bIns="45700" lIns="91425" spcFirstLastPara="1" rIns="91425" wrap="square" tIns="0">
            <a:normAutofit/>
          </a:bodyPr>
          <a:lstStyle>
            <a:lvl1pPr indent="-228600" lvl="0" marL="457200" algn="ctr">
              <a:lnSpc>
                <a:spcPct val="100000"/>
              </a:lnSpc>
              <a:spcBef>
                <a:spcPts val="0"/>
              </a:spcBef>
              <a:spcAft>
                <a:spcPts val="0"/>
              </a:spcAft>
              <a:buClr>
                <a:schemeClr val="accent1"/>
              </a:buClr>
              <a:buSzPts val="1400"/>
              <a:buFont typeface="Arial"/>
              <a:buNone/>
              <a:defRPr b="0" i="0" sz="1400" cap="none">
                <a:solidFill>
                  <a:schemeClr val="lt1"/>
                </a:solidFill>
                <a:latin typeface="Garamond"/>
                <a:ea typeface="Garamond"/>
                <a:cs typeface="Garamond"/>
                <a:sym typeface="Garamond"/>
              </a:defRPr>
            </a:lvl1pPr>
            <a:lvl2pPr indent="-228600" lvl="1" marL="914400" algn="ctr">
              <a:lnSpc>
                <a:spcPct val="100000"/>
              </a:lnSpc>
              <a:spcBef>
                <a:spcPts val="1200"/>
              </a:spcBef>
              <a:spcAft>
                <a:spcPts val="0"/>
              </a:spcAft>
              <a:buSzPts val="1200"/>
              <a:buFont typeface="Garamond"/>
              <a:buNone/>
              <a:defRPr sz="1200"/>
            </a:lvl2pPr>
            <a:lvl3pPr indent="-228600" lvl="2" marL="1371600" algn="ctr">
              <a:lnSpc>
                <a:spcPct val="100000"/>
              </a:lnSpc>
              <a:spcBef>
                <a:spcPts val="1200"/>
              </a:spcBef>
              <a:spcAft>
                <a:spcPts val="0"/>
              </a:spcAft>
              <a:buSzPts val="1000"/>
              <a:buFont typeface="Garamond"/>
              <a:buNone/>
              <a:defRPr sz="1000"/>
            </a:lvl3pPr>
            <a:lvl4pPr indent="-228600" lvl="3" marL="1828800" algn="ctr">
              <a:lnSpc>
                <a:spcPct val="100000"/>
              </a:lnSpc>
              <a:spcBef>
                <a:spcPts val="1200"/>
              </a:spcBef>
              <a:spcAft>
                <a:spcPts val="0"/>
              </a:spcAft>
              <a:buSzPts val="900"/>
              <a:buFont typeface="Garamond"/>
              <a:buNone/>
              <a:defRPr sz="900"/>
            </a:lvl4pPr>
            <a:lvl5pPr indent="-228600" lvl="4" marL="2286000" algn="ctr">
              <a:lnSpc>
                <a:spcPct val="100000"/>
              </a:lnSpc>
              <a:spcBef>
                <a:spcPts val="1200"/>
              </a:spcBef>
              <a:spcAft>
                <a:spcPts val="0"/>
              </a:spcAft>
              <a:buSzPts val="900"/>
              <a:buFont typeface="Garamond"/>
              <a:buNone/>
              <a:defRPr sz="900"/>
            </a:lvl5pPr>
            <a:lvl6pPr indent="-228600" lvl="5" marL="2743200" algn="ctr">
              <a:lnSpc>
                <a:spcPct val="100000"/>
              </a:lnSpc>
              <a:spcBef>
                <a:spcPts val="1200"/>
              </a:spcBef>
              <a:spcAft>
                <a:spcPts val="0"/>
              </a:spcAft>
              <a:buClr>
                <a:schemeClr val="lt2"/>
              </a:buClr>
              <a:buSzPts val="900"/>
              <a:buNone/>
              <a:defRPr sz="900"/>
            </a:lvl6pPr>
            <a:lvl7pPr indent="-228600" lvl="6" marL="3200400" algn="ctr">
              <a:lnSpc>
                <a:spcPct val="100000"/>
              </a:lnSpc>
              <a:spcBef>
                <a:spcPts val="1200"/>
              </a:spcBef>
              <a:spcAft>
                <a:spcPts val="0"/>
              </a:spcAft>
              <a:buClr>
                <a:schemeClr val="lt1"/>
              </a:buClr>
              <a:buSzPts val="900"/>
              <a:buNone/>
              <a:defRPr sz="900"/>
            </a:lvl7pPr>
            <a:lvl8pPr indent="-228600" lvl="7" marL="3657600" algn="ctr">
              <a:lnSpc>
                <a:spcPct val="100000"/>
              </a:lnSpc>
              <a:spcBef>
                <a:spcPts val="1200"/>
              </a:spcBef>
              <a:spcAft>
                <a:spcPts val="0"/>
              </a:spcAft>
              <a:buClr>
                <a:schemeClr val="lt2"/>
              </a:buClr>
              <a:buSzPts val="900"/>
              <a:buNone/>
              <a:defRPr sz="900"/>
            </a:lvl8pPr>
            <a:lvl9pPr indent="-228600" lvl="8" marL="4114800" algn="ctr">
              <a:lnSpc>
                <a:spcPct val="100000"/>
              </a:lnSpc>
              <a:spcBef>
                <a:spcPts val="1200"/>
              </a:spcBef>
              <a:spcAft>
                <a:spcPts val="0"/>
              </a:spcAft>
              <a:buClr>
                <a:schemeClr val="lt1"/>
              </a:buClr>
              <a:buSzPts val="900"/>
              <a:buNone/>
              <a:defRPr sz="900"/>
            </a:lvl9pPr>
          </a:lstStyle>
          <a:p/>
        </p:txBody>
      </p:sp>
      <p:sp>
        <p:nvSpPr>
          <p:cNvPr id="62" name="Google Shape;62;p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lvl1pPr lvl="0" algn="ctr">
              <a:spcBef>
                <a:spcPts val="40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9"/>
          <p:cNvSpPr txBox="1"/>
          <p:nvPr>
            <p:ph idx="10" type="dt"/>
          </p:nvPr>
        </p:nvSpPr>
        <p:spPr>
          <a:xfrm>
            <a:off x="2981325" y="273180"/>
            <a:ext cx="3181350" cy="292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4038600" y="6172200"/>
            <a:ext cx="1066800" cy="304800"/>
          </a:xfrm>
          <a:prstGeom prst="rect">
            <a:avLst/>
          </a:prstGeom>
          <a:noFill/>
          <a:ln>
            <a:noFill/>
          </a:ln>
        </p:spPr>
        <p:txBody>
          <a:bodyPr anchorCtr="0" anchor="ctr" bIns="0" lIns="0" spcFirstLastPara="1" rIns="0" wrap="square" tIns="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65" name="Google Shape;65;p9"/>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66" name="Shape 66"/>
        <p:cNvGrpSpPr/>
        <p:nvPr/>
      </p:nvGrpSpPr>
      <p:grpSpPr>
        <a:xfrm>
          <a:off x="0" y="0"/>
          <a:ext cx="0" cy="0"/>
          <a:chOff x="0" y="0"/>
          <a:chExt cx="0" cy="0"/>
        </a:xfrm>
      </p:grpSpPr>
      <p:sp>
        <p:nvSpPr>
          <p:cNvPr id="67" name="Google Shape;67;p10"/>
          <p:cNvSpPr/>
          <p:nvPr/>
        </p:nvSpPr>
        <p:spPr>
          <a:xfrm>
            <a:off x="0" y="0"/>
            <a:ext cx="9144000" cy="2933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cxnSp>
        <p:nvCxnSpPr>
          <p:cNvPr id="68" name="Google Shape;68;p10"/>
          <p:cNvCxnSpPr/>
          <p:nvPr/>
        </p:nvCxnSpPr>
        <p:spPr>
          <a:xfrm>
            <a:off x="0" y="2925286"/>
            <a:ext cx="9144000" cy="1588"/>
          </a:xfrm>
          <a:prstGeom prst="straightConnector1">
            <a:avLst/>
          </a:prstGeom>
          <a:noFill/>
          <a:ln cap="flat" cmpd="sng" w="12700">
            <a:solidFill>
              <a:schemeClr val="accent1"/>
            </a:solidFill>
            <a:prstDash val="solid"/>
            <a:round/>
            <a:headEnd len="sm" w="sm" type="none"/>
            <a:tailEnd len="sm" w="sm" type="none"/>
          </a:ln>
        </p:spPr>
      </p:cxnSp>
      <p:sp>
        <p:nvSpPr>
          <p:cNvPr id="69" name="Google Shape;69;p10"/>
          <p:cNvSpPr/>
          <p:nvPr/>
        </p:nvSpPr>
        <p:spPr>
          <a:xfrm>
            <a:off x="2514600" y="2362200"/>
            <a:ext cx="4114800" cy="112776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t/>
            </a:r>
            <a:endParaRPr b="1" sz="1800" cap="none">
              <a:solidFill>
                <a:schemeClr val="dk1"/>
              </a:solidFill>
              <a:latin typeface="Garamond"/>
              <a:ea typeface="Garamond"/>
              <a:cs typeface="Garamond"/>
              <a:sym typeface="Garamond"/>
            </a:endParaRPr>
          </a:p>
        </p:txBody>
      </p:sp>
      <p:sp>
        <p:nvSpPr>
          <p:cNvPr id="70" name="Google Shape;70;p10"/>
          <p:cNvSpPr txBox="1"/>
          <p:nvPr>
            <p:ph idx="1" type="subTitle"/>
          </p:nvPr>
        </p:nvSpPr>
        <p:spPr>
          <a:xfrm>
            <a:off x="2565400" y="3045460"/>
            <a:ext cx="4013200" cy="428625"/>
          </a:xfrm>
          <a:prstGeom prst="rect">
            <a:avLst/>
          </a:prstGeom>
          <a:noFill/>
          <a:ln>
            <a:noFill/>
          </a:ln>
        </p:spPr>
        <p:txBody>
          <a:bodyPr anchorCtr="0" anchor="t" bIns="45700" lIns="91425" spcFirstLastPara="1" rIns="91425" wrap="square" tIns="0">
            <a:noAutofit/>
          </a:bodyPr>
          <a:lstStyle>
            <a:lvl1pPr lvl="0" algn="ctr">
              <a:lnSpc>
                <a:spcPct val="100000"/>
              </a:lnSpc>
              <a:spcBef>
                <a:spcPts val="600"/>
              </a:spcBef>
              <a:spcAft>
                <a:spcPts val="0"/>
              </a:spcAft>
              <a:buSzPts val="1600"/>
              <a:buFont typeface="Garamond"/>
              <a:buNone/>
              <a:defRPr b="0" i="0" sz="1600" cap="none">
                <a:solidFill>
                  <a:srgbClr val="3F3F3F"/>
                </a:solidFill>
              </a:defRPr>
            </a:lvl1pPr>
            <a:lvl2pPr lvl="1" algn="ctr">
              <a:lnSpc>
                <a:spcPct val="100000"/>
              </a:lnSpc>
              <a:spcBef>
                <a:spcPts val="1200"/>
              </a:spcBef>
              <a:spcAft>
                <a:spcPts val="0"/>
              </a:spcAft>
              <a:buSzPts val="1800"/>
              <a:buFont typeface="Garamond"/>
              <a:buNone/>
              <a:defRPr>
                <a:solidFill>
                  <a:schemeClr val="lt1"/>
                </a:solidFill>
              </a:defRPr>
            </a:lvl2pPr>
            <a:lvl3pPr lvl="2" algn="ctr">
              <a:lnSpc>
                <a:spcPct val="100000"/>
              </a:lnSpc>
              <a:spcBef>
                <a:spcPts val="1200"/>
              </a:spcBef>
              <a:spcAft>
                <a:spcPts val="0"/>
              </a:spcAft>
              <a:buSzPts val="1600"/>
              <a:buFont typeface="Garamond"/>
              <a:buNone/>
              <a:defRPr>
                <a:solidFill>
                  <a:schemeClr val="lt1"/>
                </a:solidFill>
              </a:defRPr>
            </a:lvl3pPr>
            <a:lvl4pPr lvl="3" algn="ctr">
              <a:lnSpc>
                <a:spcPct val="100000"/>
              </a:lnSpc>
              <a:spcBef>
                <a:spcPts val="1200"/>
              </a:spcBef>
              <a:spcAft>
                <a:spcPts val="0"/>
              </a:spcAft>
              <a:buSzPts val="1400"/>
              <a:buFont typeface="Garamond"/>
              <a:buNone/>
              <a:defRPr>
                <a:solidFill>
                  <a:schemeClr val="lt1"/>
                </a:solidFill>
              </a:defRPr>
            </a:lvl4pPr>
            <a:lvl5pPr lvl="4" algn="ctr">
              <a:lnSpc>
                <a:spcPct val="100000"/>
              </a:lnSpc>
              <a:spcBef>
                <a:spcPts val="1200"/>
              </a:spcBef>
              <a:spcAft>
                <a:spcPts val="0"/>
              </a:spcAft>
              <a:buSzPts val="1400"/>
              <a:buFont typeface="Garamond"/>
              <a:buNone/>
              <a:defRPr>
                <a:solidFill>
                  <a:schemeClr val="lt1"/>
                </a:solidFill>
              </a:defRPr>
            </a:lvl5pPr>
            <a:lvl6pPr lvl="5" algn="ctr">
              <a:lnSpc>
                <a:spcPct val="100000"/>
              </a:lnSpc>
              <a:spcBef>
                <a:spcPts val="1200"/>
              </a:spcBef>
              <a:spcAft>
                <a:spcPts val="0"/>
              </a:spcAft>
              <a:buClr>
                <a:schemeClr val="lt1"/>
              </a:buClr>
              <a:buSzPts val="1400"/>
              <a:buNone/>
              <a:defRPr>
                <a:solidFill>
                  <a:schemeClr val="lt1"/>
                </a:solidFill>
              </a:defRPr>
            </a:lvl6pPr>
            <a:lvl7pPr lvl="6" algn="ctr">
              <a:lnSpc>
                <a:spcPct val="100000"/>
              </a:lnSpc>
              <a:spcBef>
                <a:spcPts val="1200"/>
              </a:spcBef>
              <a:spcAft>
                <a:spcPts val="0"/>
              </a:spcAft>
              <a:buClr>
                <a:schemeClr val="lt1"/>
              </a:buClr>
              <a:buSzPts val="1400"/>
              <a:buNone/>
              <a:defRPr>
                <a:solidFill>
                  <a:schemeClr val="lt1"/>
                </a:solidFill>
              </a:defRPr>
            </a:lvl7pPr>
            <a:lvl8pPr lvl="7" algn="ctr">
              <a:lnSpc>
                <a:spcPct val="100000"/>
              </a:lnSpc>
              <a:spcBef>
                <a:spcPts val="1200"/>
              </a:spcBef>
              <a:spcAft>
                <a:spcPts val="0"/>
              </a:spcAft>
              <a:buClr>
                <a:schemeClr val="lt1"/>
              </a:buClr>
              <a:buSzPts val="1400"/>
              <a:buNone/>
              <a:defRPr>
                <a:solidFill>
                  <a:schemeClr val="lt1"/>
                </a:solidFill>
              </a:defRPr>
            </a:lvl8pPr>
            <a:lvl9pPr lvl="8" algn="ctr">
              <a:lnSpc>
                <a:spcPct val="100000"/>
              </a:lnSpc>
              <a:spcBef>
                <a:spcPts val="1200"/>
              </a:spcBef>
              <a:spcAft>
                <a:spcPts val="0"/>
              </a:spcAft>
              <a:buClr>
                <a:schemeClr val="lt1"/>
              </a:buClr>
              <a:buSzPts val="1400"/>
              <a:buNone/>
              <a:defRPr>
                <a:solidFill>
                  <a:schemeClr val="lt1"/>
                </a:solidFill>
              </a:defRPr>
            </a:lvl9pPr>
          </a:lstStyle>
          <a:p/>
        </p:txBody>
      </p:sp>
      <p:sp>
        <p:nvSpPr>
          <p:cNvPr id="71" name="Google Shape;71;p10"/>
          <p:cNvSpPr txBox="1"/>
          <p:nvPr>
            <p:ph type="title"/>
          </p:nvPr>
        </p:nvSpPr>
        <p:spPr>
          <a:xfrm>
            <a:off x="2565400" y="2397760"/>
            <a:ext cx="4013200" cy="599440"/>
          </a:xfrm>
          <a:prstGeom prst="rect">
            <a:avLst/>
          </a:prstGeom>
          <a:noFill/>
          <a:ln>
            <a:noFill/>
          </a:ln>
        </p:spPr>
        <p:txBody>
          <a:bodyPr anchorCtr="0" anchor="b" bIns="0" lIns="91425" spcFirstLastPara="1" rIns="91425" wrap="square" tIns="45700">
            <a:normAutofit/>
          </a:bodyPr>
          <a:lstStyle>
            <a:lvl1pPr lvl="0" algn="ctr">
              <a:spcBef>
                <a:spcPts val="400"/>
              </a:spcBef>
              <a:spcAft>
                <a:spcPts val="0"/>
              </a:spcAft>
              <a:buClr>
                <a:srgbClr val="3F3F3F"/>
              </a:buClr>
              <a:buSzPts val="1800"/>
              <a:buFont typeface="Garamond"/>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0"/>
          <p:cNvSpPr txBox="1"/>
          <p:nvPr>
            <p:ph idx="10" type="dt"/>
          </p:nvPr>
        </p:nvSpPr>
        <p:spPr>
          <a:xfrm>
            <a:off x="2981325" y="273180"/>
            <a:ext cx="3181350" cy="292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p:nvPr>
            <p:ph idx="12" type="sldNum"/>
          </p:nvPr>
        </p:nvSpPr>
        <p:spPr>
          <a:xfrm>
            <a:off x="4038600" y="6172200"/>
            <a:ext cx="1066800" cy="304800"/>
          </a:xfrm>
          <a:prstGeom prst="rect">
            <a:avLst/>
          </a:prstGeom>
          <a:noFill/>
          <a:ln>
            <a:noFill/>
          </a:ln>
        </p:spPr>
        <p:txBody>
          <a:bodyPr anchorCtr="0" anchor="ctr" bIns="0" lIns="0" spcFirstLastPara="1" rIns="0" wrap="square" tIns="0">
            <a:norm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74" name="Google Shape;74;p10"/>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p:nvPr/>
        </p:nvSpPr>
        <p:spPr>
          <a:xfrm>
            <a:off x="0" y="1335973"/>
            <a:ext cx="9144000" cy="552202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sp>
        <p:nvSpPr>
          <p:cNvPr id="11" name="Google Shape;11;p1"/>
          <p:cNvSpPr txBox="1"/>
          <p:nvPr>
            <p:ph idx="1" type="body"/>
          </p:nvPr>
        </p:nvSpPr>
        <p:spPr>
          <a:xfrm>
            <a:off x="457200" y="2019301"/>
            <a:ext cx="8229600" cy="411734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00000"/>
              </a:lnSpc>
              <a:spcBef>
                <a:spcPts val="600"/>
              </a:spcBef>
              <a:spcAft>
                <a:spcPts val="0"/>
              </a:spcAft>
              <a:buClr>
                <a:schemeClr val="accent1"/>
              </a:buClr>
              <a:buSzPts val="2000"/>
              <a:buFont typeface="Garamond"/>
              <a:buNone/>
              <a:defRPr b="0" i="0" sz="2000" u="none" cap="none" strike="noStrike">
                <a:solidFill>
                  <a:schemeClr val="lt1"/>
                </a:solidFill>
                <a:latin typeface="Garamond"/>
                <a:ea typeface="Garamond"/>
                <a:cs typeface="Garamond"/>
                <a:sym typeface="Garamond"/>
              </a:defRPr>
            </a:lvl1pPr>
            <a:lvl2pPr indent="-228600" lvl="1" marL="914400" marR="0" rtl="0" algn="ctr">
              <a:lnSpc>
                <a:spcPct val="100000"/>
              </a:lnSpc>
              <a:spcBef>
                <a:spcPts val="1200"/>
              </a:spcBef>
              <a:spcAft>
                <a:spcPts val="0"/>
              </a:spcAft>
              <a:buClr>
                <a:schemeClr val="accent1"/>
              </a:buClr>
              <a:buSzPts val="1800"/>
              <a:buFont typeface="Garamond"/>
              <a:buNone/>
              <a:defRPr b="0" i="0" sz="1800" u="none" cap="none" strike="noStrike">
                <a:solidFill>
                  <a:schemeClr val="lt2"/>
                </a:solidFill>
                <a:latin typeface="Garamond"/>
                <a:ea typeface="Garamond"/>
                <a:cs typeface="Garamond"/>
                <a:sym typeface="Garamond"/>
              </a:defRPr>
            </a:lvl2pPr>
            <a:lvl3pPr indent="-228600" lvl="2" marL="1371600" marR="0" rtl="0" algn="ctr">
              <a:lnSpc>
                <a:spcPct val="100000"/>
              </a:lnSpc>
              <a:spcBef>
                <a:spcPts val="1200"/>
              </a:spcBef>
              <a:spcAft>
                <a:spcPts val="0"/>
              </a:spcAft>
              <a:buClr>
                <a:schemeClr val="accent1"/>
              </a:buClr>
              <a:buSzPts val="1600"/>
              <a:buFont typeface="Garamond"/>
              <a:buNone/>
              <a:defRPr b="0" i="0" sz="1600" u="none" cap="none" strike="noStrike">
                <a:solidFill>
                  <a:schemeClr val="lt1"/>
                </a:solidFill>
                <a:latin typeface="Garamond"/>
                <a:ea typeface="Garamond"/>
                <a:cs typeface="Garamond"/>
                <a:sym typeface="Garamond"/>
              </a:defRPr>
            </a:lvl3pPr>
            <a:lvl4pPr indent="-228600" lvl="3" marL="1828800" marR="0" rtl="0" algn="ctr">
              <a:lnSpc>
                <a:spcPct val="100000"/>
              </a:lnSpc>
              <a:spcBef>
                <a:spcPts val="1200"/>
              </a:spcBef>
              <a:spcAft>
                <a:spcPts val="0"/>
              </a:spcAft>
              <a:buClr>
                <a:schemeClr val="accent1"/>
              </a:buClr>
              <a:buSzPts val="1400"/>
              <a:buFont typeface="Garamond"/>
              <a:buNone/>
              <a:defRPr b="0" i="0" sz="1400" u="none" cap="none" strike="noStrike">
                <a:solidFill>
                  <a:schemeClr val="lt2"/>
                </a:solidFill>
                <a:latin typeface="Garamond"/>
                <a:ea typeface="Garamond"/>
                <a:cs typeface="Garamond"/>
                <a:sym typeface="Garamond"/>
              </a:defRPr>
            </a:lvl4pPr>
            <a:lvl5pPr indent="-228600" lvl="4" marL="2286000" marR="0" rtl="0" algn="ctr">
              <a:lnSpc>
                <a:spcPct val="100000"/>
              </a:lnSpc>
              <a:spcBef>
                <a:spcPts val="1200"/>
              </a:spcBef>
              <a:spcAft>
                <a:spcPts val="0"/>
              </a:spcAft>
              <a:buClr>
                <a:schemeClr val="accent1"/>
              </a:buClr>
              <a:buSzPts val="1400"/>
              <a:buFont typeface="Garamond"/>
              <a:buNone/>
              <a:defRPr b="0" i="0" sz="1400" u="none" cap="none" strike="noStrike">
                <a:solidFill>
                  <a:schemeClr val="lt1"/>
                </a:solidFill>
                <a:latin typeface="Garamond"/>
                <a:ea typeface="Garamond"/>
                <a:cs typeface="Garamond"/>
                <a:sym typeface="Garamond"/>
              </a:defRPr>
            </a:lvl5pPr>
            <a:lvl6pPr indent="-228600" lvl="5" marL="2743200" marR="0" rtl="0" algn="ctr">
              <a:lnSpc>
                <a:spcPct val="100000"/>
              </a:lnSpc>
              <a:spcBef>
                <a:spcPts val="1200"/>
              </a:spcBef>
              <a:spcAft>
                <a:spcPts val="0"/>
              </a:spcAft>
              <a:buClr>
                <a:schemeClr val="lt2"/>
              </a:buClr>
              <a:buSzPts val="1400"/>
              <a:buFont typeface="Arial"/>
              <a:buNone/>
              <a:defRPr b="0" i="0" sz="1400" u="none" cap="none" strike="noStrike">
                <a:solidFill>
                  <a:schemeClr val="lt2"/>
                </a:solidFill>
                <a:latin typeface="Garamond"/>
                <a:ea typeface="Garamond"/>
                <a:cs typeface="Garamond"/>
                <a:sym typeface="Garamond"/>
              </a:defRPr>
            </a:lvl6pPr>
            <a:lvl7pPr indent="-228600" lvl="6" marL="3200400" marR="0" rtl="0" algn="ctr">
              <a:lnSpc>
                <a:spcPct val="100000"/>
              </a:lnSpc>
              <a:spcBef>
                <a:spcPts val="1200"/>
              </a:spcBef>
              <a:spcAft>
                <a:spcPts val="0"/>
              </a:spcAft>
              <a:buClr>
                <a:schemeClr val="lt1"/>
              </a:buClr>
              <a:buSzPts val="1400"/>
              <a:buFont typeface="Arial"/>
              <a:buNone/>
              <a:defRPr b="0" i="0" sz="1400" u="none" cap="none" strike="noStrike">
                <a:solidFill>
                  <a:schemeClr val="lt1"/>
                </a:solidFill>
                <a:latin typeface="Garamond"/>
                <a:ea typeface="Garamond"/>
                <a:cs typeface="Garamond"/>
                <a:sym typeface="Garamond"/>
              </a:defRPr>
            </a:lvl7pPr>
            <a:lvl8pPr indent="-228600" lvl="7" marL="3657600" marR="0" rtl="0" algn="ctr">
              <a:lnSpc>
                <a:spcPct val="100000"/>
              </a:lnSpc>
              <a:spcBef>
                <a:spcPts val="1200"/>
              </a:spcBef>
              <a:spcAft>
                <a:spcPts val="0"/>
              </a:spcAft>
              <a:buClr>
                <a:schemeClr val="lt2"/>
              </a:buClr>
              <a:buSzPts val="1400"/>
              <a:buFont typeface="Arial"/>
              <a:buNone/>
              <a:defRPr b="0" i="0" sz="1400" u="none" cap="none" strike="noStrike">
                <a:solidFill>
                  <a:schemeClr val="lt2"/>
                </a:solidFill>
                <a:latin typeface="Garamond"/>
                <a:ea typeface="Garamond"/>
                <a:cs typeface="Garamond"/>
                <a:sym typeface="Garamond"/>
              </a:defRPr>
            </a:lvl8pPr>
            <a:lvl9pPr indent="-228600" lvl="8" marL="4114800" marR="0" rtl="0" algn="ctr">
              <a:lnSpc>
                <a:spcPct val="100000"/>
              </a:lnSpc>
              <a:spcBef>
                <a:spcPts val="1200"/>
              </a:spcBef>
              <a:spcAft>
                <a:spcPts val="0"/>
              </a:spcAft>
              <a:buClr>
                <a:schemeClr val="lt1"/>
              </a:buClr>
              <a:buSzPts val="1400"/>
              <a:buFont typeface="Arial"/>
              <a:buNone/>
              <a:defRPr b="0" i="0" sz="1400" u="none" cap="none" strike="noStrike">
                <a:solidFill>
                  <a:schemeClr val="lt1"/>
                </a:solidFill>
                <a:latin typeface="Garamond"/>
                <a:ea typeface="Garamond"/>
                <a:cs typeface="Garamond"/>
                <a:sym typeface="Garamond"/>
              </a:defRPr>
            </a:lvl9pPr>
          </a:lstStyle>
          <a:p/>
        </p:txBody>
      </p:sp>
      <p:sp>
        <p:nvSpPr>
          <p:cNvPr id="12" name="Google Shape;12;p1"/>
          <p:cNvSpPr txBox="1"/>
          <p:nvPr>
            <p:ph idx="10" type="dt"/>
          </p:nvPr>
        </p:nvSpPr>
        <p:spPr>
          <a:xfrm>
            <a:off x="2981325" y="273180"/>
            <a:ext cx="3181350" cy="292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13" name="Google Shape;13;p1"/>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SzPts val="1400"/>
              <a:buNone/>
              <a:defRPr b="0" i="0" sz="1100" u="none" cap="none" strike="noStrike">
                <a:solidFill>
                  <a:schemeClr val="lt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14" name="Google Shape;14;p1"/>
          <p:cNvSpPr txBox="1"/>
          <p:nvPr>
            <p:ph idx="12" type="sldNum"/>
          </p:nvPr>
        </p:nvSpPr>
        <p:spPr>
          <a:xfrm>
            <a:off x="4038600" y="6172200"/>
            <a:ext cx="1066800" cy="304800"/>
          </a:xfrm>
          <a:prstGeom prst="rect">
            <a:avLst/>
          </a:prstGeom>
          <a:noFill/>
          <a:ln>
            <a:noFill/>
          </a:ln>
        </p:spPr>
        <p:txBody>
          <a:bodyPr anchorCtr="0" anchor="ctr" bIns="0" lIns="0" spcFirstLastPara="1" rIns="0" wrap="square" tIns="0">
            <a:normAutofit/>
          </a:bodyPr>
          <a:lstStyle>
            <a:lvl1pPr indent="0" lvl="0" marL="0" marR="0" rtl="0" algn="ctr">
              <a:spcBef>
                <a:spcPts val="0"/>
              </a:spcBef>
              <a:buNone/>
              <a:defRPr b="1" i="0" sz="1200" u="none" cap="none" strike="noStrike">
                <a:solidFill>
                  <a:schemeClr val="lt1"/>
                </a:solidFill>
                <a:latin typeface="Garamond"/>
                <a:ea typeface="Garamond"/>
                <a:cs typeface="Garamond"/>
                <a:sym typeface="Garamond"/>
              </a:defRPr>
            </a:lvl1pPr>
            <a:lvl2pPr indent="0" lvl="1" marL="0" marR="0" rtl="0" algn="ctr">
              <a:spcBef>
                <a:spcPts val="0"/>
              </a:spcBef>
              <a:buNone/>
              <a:defRPr b="1" i="0" sz="1200" u="none" cap="none" strike="noStrike">
                <a:solidFill>
                  <a:schemeClr val="lt1"/>
                </a:solidFill>
                <a:latin typeface="Garamond"/>
                <a:ea typeface="Garamond"/>
                <a:cs typeface="Garamond"/>
                <a:sym typeface="Garamond"/>
              </a:defRPr>
            </a:lvl2pPr>
            <a:lvl3pPr indent="0" lvl="2" marL="0" marR="0" rtl="0" algn="ctr">
              <a:spcBef>
                <a:spcPts val="0"/>
              </a:spcBef>
              <a:buNone/>
              <a:defRPr b="1" i="0" sz="1200" u="none" cap="none" strike="noStrike">
                <a:solidFill>
                  <a:schemeClr val="lt1"/>
                </a:solidFill>
                <a:latin typeface="Garamond"/>
                <a:ea typeface="Garamond"/>
                <a:cs typeface="Garamond"/>
                <a:sym typeface="Garamond"/>
              </a:defRPr>
            </a:lvl3pPr>
            <a:lvl4pPr indent="0" lvl="3" marL="0" marR="0" rtl="0" algn="ctr">
              <a:spcBef>
                <a:spcPts val="0"/>
              </a:spcBef>
              <a:buNone/>
              <a:defRPr b="1" i="0" sz="1200" u="none" cap="none" strike="noStrike">
                <a:solidFill>
                  <a:schemeClr val="lt1"/>
                </a:solidFill>
                <a:latin typeface="Garamond"/>
                <a:ea typeface="Garamond"/>
                <a:cs typeface="Garamond"/>
                <a:sym typeface="Garamond"/>
              </a:defRPr>
            </a:lvl4pPr>
            <a:lvl5pPr indent="0" lvl="4" marL="0" marR="0" rtl="0" algn="ctr">
              <a:spcBef>
                <a:spcPts val="0"/>
              </a:spcBef>
              <a:buNone/>
              <a:defRPr b="1" i="0" sz="1200" u="none" cap="none" strike="noStrike">
                <a:solidFill>
                  <a:schemeClr val="lt1"/>
                </a:solidFill>
                <a:latin typeface="Garamond"/>
                <a:ea typeface="Garamond"/>
                <a:cs typeface="Garamond"/>
                <a:sym typeface="Garamond"/>
              </a:defRPr>
            </a:lvl5pPr>
            <a:lvl6pPr indent="0" lvl="5" marL="0" marR="0" rtl="0" algn="ctr">
              <a:spcBef>
                <a:spcPts val="0"/>
              </a:spcBef>
              <a:buNone/>
              <a:defRPr b="1" i="0" sz="1200" u="none" cap="none" strike="noStrike">
                <a:solidFill>
                  <a:schemeClr val="lt1"/>
                </a:solidFill>
                <a:latin typeface="Garamond"/>
                <a:ea typeface="Garamond"/>
                <a:cs typeface="Garamond"/>
                <a:sym typeface="Garamond"/>
              </a:defRPr>
            </a:lvl6pPr>
            <a:lvl7pPr indent="0" lvl="6" marL="0" marR="0" rtl="0" algn="ctr">
              <a:spcBef>
                <a:spcPts val="0"/>
              </a:spcBef>
              <a:buNone/>
              <a:defRPr b="1" i="0" sz="1200" u="none" cap="none" strike="noStrike">
                <a:solidFill>
                  <a:schemeClr val="lt1"/>
                </a:solidFill>
                <a:latin typeface="Garamond"/>
                <a:ea typeface="Garamond"/>
                <a:cs typeface="Garamond"/>
                <a:sym typeface="Garamond"/>
              </a:defRPr>
            </a:lvl7pPr>
            <a:lvl8pPr indent="0" lvl="7" marL="0" marR="0" rtl="0" algn="ctr">
              <a:spcBef>
                <a:spcPts val="0"/>
              </a:spcBef>
              <a:buNone/>
              <a:defRPr b="1" i="0" sz="1200" u="none" cap="none" strike="noStrike">
                <a:solidFill>
                  <a:schemeClr val="lt1"/>
                </a:solidFill>
                <a:latin typeface="Garamond"/>
                <a:ea typeface="Garamond"/>
                <a:cs typeface="Garamond"/>
                <a:sym typeface="Garamond"/>
              </a:defRPr>
            </a:lvl8pPr>
            <a:lvl9pPr indent="0" lvl="8" marL="0" marR="0" rtl="0" algn="ctr">
              <a:spcBef>
                <a:spcPts val="0"/>
              </a:spcBef>
              <a:buNone/>
              <a:defRPr b="1" i="0" sz="1200" u="none" cap="none" strike="noStrike">
                <a:solidFill>
                  <a:schemeClr val="lt1"/>
                </a:solidFill>
                <a:latin typeface="Garamond"/>
                <a:ea typeface="Garamond"/>
                <a:cs typeface="Garamond"/>
                <a:sym typeface="Garamond"/>
              </a:defRPr>
            </a:lvl9pPr>
          </a:lstStyle>
          <a:p>
            <a:pPr indent="0" lvl="0" marL="0" rtl="0" algn="ctr">
              <a:spcBef>
                <a:spcPts val="0"/>
              </a:spcBef>
              <a:spcAft>
                <a:spcPts val="0"/>
              </a:spcAft>
              <a:buNone/>
            </a:pPr>
            <a:fld id="{00000000-1234-1234-1234-123412341234}" type="slidenum">
              <a:rPr lang="en-US"/>
              <a:t>‹#›</a:t>
            </a:fld>
            <a:endParaRPr/>
          </a:p>
        </p:txBody>
      </p:sp>
      <p:cxnSp>
        <p:nvCxnSpPr>
          <p:cNvPr id="15" name="Google Shape;15;p1"/>
          <p:cNvCxnSpPr/>
          <p:nvPr/>
        </p:nvCxnSpPr>
        <p:spPr>
          <a:xfrm>
            <a:off x="0" y="1331436"/>
            <a:ext cx="9144000" cy="1588"/>
          </a:xfrm>
          <a:prstGeom prst="straightConnector1">
            <a:avLst/>
          </a:prstGeom>
          <a:noFill/>
          <a:ln cap="flat" cmpd="sng" w="12700">
            <a:solidFill>
              <a:srgbClr val="F3CC5F"/>
            </a:solidFill>
            <a:prstDash val="solid"/>
            <a:round/>
            <a:headEnd len="sm" w="sm" type="none"/>
            <a:tailEnd len="sm" w="sm" type="none"/>
          </a:ln>
        </p:spPr>
      </p:cxnSp>
      <p:sp>
        <p:nvSpPr>
          <p:cNvPr id="16" name="Google Shape;16;p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lvl1pPr lvl="0" marR="0" rtl="0" algn="ctr">
              <a:spcBef>
                <a:spcPts val="400"/>
              </a:spcBef>
              <a:spcAft>
                <a:spcPts val="0"/>
              </a:spcAft>
              <a:buClr>
                <a:srgbClr val="3F3F3F"/>
              </a:buClr>
              <a:buSzPts val="1800"/>
              <a:buFont typeface="Garamond"/>
              <a:buNone/>
              <a:defRPr b="1" i="0" sz="1800" u="none" cap="none" strike="noStrike">
                <a:solidFill>
                  <a:srgbClr val="3F3F3F"/>
                </a:solidFill>
                <a:latin typeface="Garamond"/>
                <a:ea typeface="Garamond"/>
                <a:cs typeface="Garamond"/>
                <a:sym typeface="Garamon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37.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3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37.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37.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3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 Id="rId3" Type="http://schemas.openxmlformats.org/officeDocument/2006/relationships/image" Target="../media/image42.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 Id="rId3" Type="http://schemas.openxmlformats.org/officeDocument/2006/relationships/image" Target="../media/image46.jp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8.xml"/><Relationship Id="rId3" Type="http://schemas.openxmlformats.org/officeDocument/2006/relationships/image" Target="../media/image4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7.xml"/><Relationship Id="rId3" Type="http://schemas.openxmlformats.org/officeDocument/2006/relationships/image" Target="../media/image44.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 Id="rId3" Type="http://schemas.openxmlformats.org/officeDocument/2006/relationships/image" Target="../media/image48.jp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2.xml"/><Relationship Id="rId3" Type="http://schemas.openxmlformats.org/officeDocument/2006/relationships/image" Target="../media/image49.jp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7.jp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1.jp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7.xml"/><Relationship Id="rId3" Type="http://schemas.openxmlformats.org/officeDocument/2006/relationships/image" Target="../media/image45.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0" Type="http://schemas.openxmlformats.org/officeDocument/2006/relationships/image" Target="../media/image61.png"/><Relationship Id="rId1" Type="http://schemas.openxmlformats.org/officeDocument/2006/relationships/slideLayout" Target="../slideLayouts/slideLayout1.xml"/><Relationship Id="rId2" Type="http://schemas.openxmlformats.org/officeDocument/2006/relationships/notesSlide" Target="../notesSlides/notesSlide259.xml"/><Relationship Id="rId3"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55.png"/><Relationship Id="rId5" Type="http://schemas.openxmlformats.org/officeDocument/2006/relationships/image" Target="../media/image63.png"/><Relationship Id="rId6" Type="http://schemas.openxmlformats.org/officeDocument/2006/relationships/image" Target="../media/image51.png"/><Relationship Id="rId7" Type="http://schemas.openxmlformats.org/officeDocument/2006/relationships/image" Target="../media/image70.png"/><Relationship Id="rId8" Type="http://schemas.openxmlformats.org/officeDocument/2006/relationships/image" Target="../media/image6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2.xml"/><Relationship Id="rId3" Type="http://schemas.openxmlformats.org/officeDocument/2006/relationships/image" Target="../media/image47.jp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4.xml"/><Relationship Id="rId3" Type="http://schemas.openxmlformats.org/officeDocument/2006/relationships/image" Target="../media/image52.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8.xml"/><Relationship Id="rId3" Type="http://schemas.openxmlformats.org/officeDocument/2006/relationships/image" Target="../media/image53.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3.jp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5.xml"/><Relationship Id="rId3" Type="http://schemas.openxmlformats.org/officeDocument/2006/relationships/image" Target="../media/image54.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8.xml"/><Relationship Id="rId3" Type="http://schemas.openxmlformats.org/officeDocument/2006/relationships/image" Target="../media/image50.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6.xml"/><Relationship Id="rId3" Type="http://schemas.openxmlformats.org/officeDocument/2006/relationships/image" Target="../media/image57.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7.xml"/><Relationship Id="rId3" Type="http://schemas.openxmlformats.org/officeDocument/2006/relationships/image" Target="../media/image56.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1" Type="http://schemas.openxmlformats.org/officeDocument/2006/relationships/image" Target="../media/image76.png"/><Relationship Id="rId10" Type="http://schemas.openxmlformats.org/officeDocument/2006/relationships/image" Target="../media/image82.png"/><Relationship Id="rId12" Type="http://schemas.openxmlformats.org/officeDocument/2006/relationships/image" Target="../media/image101.png"/><Relationship Id="rId1" Type="http://schemas.openxmlformats.org/officeDocument/2006/relationships/slideLayout" Target="../slideLayouts/slideLayout5.xml"/><Relationship Id="rId2" Type="http://schemas.openxmlformats.org/officeDocument/2006/relationships/notesSlide" Target="../notesSlides/notesSlide289.xml"/><Relationship Id="rId3" Type="http://schemas.openxmlformats.org/officeDocument/2006/relationships/image" Target="../media/image58.png"/><Relationship Id="rId4" Type="http://schemas.openxmlformats.org/officeDocument/2006/relationships/image" Target="../media/image62.png"/><Relationship Id="rId9" Type="http://schemas.openxmlformats.org/officeDocument/2006/relationships/image" Target="../media/image72.png"/><Relationship Id="rId5" Type="http://schemas.openxmlformats.org/officeDocument/2006/relationships/image" Target="../media/image66.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6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9.jp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0.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2.xml"/><Relationship Id="rId3" Type="http://schemas.openxmlformats.org/officeDocument/2006/relationships/image" Target="../media/image71.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4.jp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4.xml"/><Relationship Id="rId3" Type="http://schemas.openxmlformats.org/officeDocument/2006/relationships/image" Target="../media/image73.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7.xml"/><Relationship Id="rId3" Type="http://schemas.openxmlformats.org/officeDocument/2006/relationships/image" Target="../media/image67.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2.xml"/><Relationship Id="rId3" Type="http://schemas.openxmlformats.org/officeDocument/2006/relationships/image" Target="../media/image86.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3.xml"/><Relationship Id="rId3" Type="http://schemas.openxmlformats.org/officeDocument/2006/relationships/image" Target="../media/image78.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4.xml"/><Relationship Id="rId3" Type="http://schemas.openxmlformats.org/officeDocument/2006/relationships/image" Target="../media/image75.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5.xml"/><Relationship Id="rId3" Type="http://schemas.openxmlformats.org/officeDocument/2006/relationships/image" Target="../media/image81.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6.xml"/><Relationship Id="rId3" Type="http://schemas.openxmlformats.org/officeDocument/2006/relationships/image" Target="../media/image74.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7.xml"/><Relationship Id="rId3" Type="http://schemas.openxmlformats.org/officeDocument/2006/relationships/image" Target="../media/image79.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7.xml"/><Relationship Id="rId3" Type="http://schemas.openxmlformats.org/officeDocument/2006/relationships/image" Target="../media/image77.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8.xml"/><Relationship Id="rId3" Type="http://schemas.openxmlformats.org/officeDocument/2006/relationships/image" Target="../media/image95.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9.xml"/><Relationship Id="rId3" Type="http://schemas.openxmlformats.org/officeDocument/2006/relationships/image" Target="../media/image8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0.xml"/><Relationship Id="rId3" Type="http://schemas.openxmlformats.org/officeDocument/2006/relationships/image" Target="../media/image84.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1.xml"/><Relationship Id="rId3" Type="http://schemas.openxmlformats.org/officeDocument/2006/relationships/hyperlink" Target="https://www.javatpoint.com/java-arraylist" TargetMode="External"/><Relationship Id="rId4" Type="http://schemas.openxmlformats.org/officeDocument/2006/relationships/hyperlink" Target="https://www.javatpoint.com/java-linkedlist" TargetMode="External"/><Relationship Id="rId5" Type="http://schemas.openxmlformats.org/officeDocument/2006/relationships/hyperlink" Target="https://www.javatpoint.com/java-priorityqueue" TargetMode="Externa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3.xml"/><Relationship Id="rId3" Type="http://schemas.openxmlformats.org/officeDocument/2006/relationships/image" Target="../media/image83.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4.xml"/><Relationship Id="rId3" Type="http://schemas.openxmlformats.org/officeDocument/2006/relationships/image" Target="../media/image90.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5.xml"/><Relationship Id="rId3" Type="http://schemas.openxmlformats.org/officeDocument/2006/relationships/image" Target="../media/image89.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6.xml"/><Relationship Id="rId3" Type="http://schemas.openxmlformats.org/officeDocument/2006/relationships/image" Target="../media/image93.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0.xml"/><Relationship Id="rId3" Type="http://schemas.openxmlformats.org/officeDocument/2006/relationships/hyperlink" Target="https://www.javatpoint.com/array-in-java" TargetMode="External"/><Relationship Id="rId4" Type="http://schemas.openxmlformats.org/officeDocument/2006/relationships/hyperlink" Target="https://www.javatpoint.com/java-list" TargetMode="Externa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1.xml"/><Relationship Id="rId3" Type="http://schemas.openxmlformats.org/officeDocument/2006/relationships/hyperlink" Target="https://www.javatpoint.com/synchronization-in-java" TargetMode="Externa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2.xml"/><Relationship Id="rId3" Type="http://schemas.openxmlformats.org/officeDocument/2006/relationships/hyperlink" Target="https://www.javatpoint.com/collections-in-java" TargetMode="External"/><Relationship Id="rId4" Type="http://schemas.openxmlformats.org/officeDocument/2006/relationships/image" Target="../media/image96.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3.xml"/><Relationship Id="rId3" Type="http://schemas.openxmlformats.org/officeDocument/2006/relationships/image" Target="../media/image87.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4.xml"/><Relationship Id="rId3" Type="http://schemas.openxmlformats.org/officeDocument/2006/relationships/image" Target="../media/image85.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5.xml"/><Relationship Id="rId3" Type="http://schemas.openxmlformats.org/officeDocument/2006/relationships/image" Target="../media/image88.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0.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1.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2.xml"/><Relationship Id="rId3" Type="http://schemas.openxmlformats.org/officeDocument/2006/relationships/image" Target="../media/image94.png"/></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3.xml"/><Relationship Id="rId3" Type="http://schemas.openxmlformats.org/officeDocument/2006/relationships/image" Target="../media/image91.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4.xml"/><Relationship Id="rId3" Type="http://schemas.openxmlformats.org/officeDocument/2006/relationships/image" Target="../media/image98.png"/></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8.xml"/><Relationship Id="rId3" Type="http://schemas.openxmlformats.org/officeDocument/2006/relationships/image" Target="../media/image92.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0.xml"/><Relationship Id="rId3" Type="http://schemas.openxmlformats.org/officeDocument/2006/relationships/image" Target="../media/image100.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1.xml"/><Relationship Id="rId3" Type="http://schemas.openxmlformats.org/officeDocument/2006/relationships/image" Target="../media/image97.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2.xml"/><Relationship Id="rId3" Type="http://schemas.openxmlformats.org/officeDocument/2006/relationships/image" Target="../media/image103.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4.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5.xml"/><Relationship Id="rId3" Type="http://schemas.openxmlformats.org/officeDocument/2006/relationships/image" Target="../media/image102.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6.xml"/><Relationship Id="rId3" Type="http://schemas.openxmlformats.org/officeDocument/2006/relationships/image" Target="../media/image107.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0.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1.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2.xml"/><Relationship Id="rId3" Type="http://schemas.openxmlformats.org/officeDocument/2006/relationships/image" Target="../media/image104.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3.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4.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5.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6.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7.xml"/><Relationship Id="rId3" Type="http://schemas.openxmlformats.org/officeDocument/2006/relationships/image" Target="../media/image99.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8.xml"/><Relationship Id="rId3" Type="http://schemas.openxmlformats.org/officeDocument/2006/relationships/image" Target="../media/image106.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0.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1.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3.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4.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5.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6.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8.xml"/><Relationship Id="rId3" Type="http://schemas.openxmlformats.org/officeDocument/2006/relationships/image" Target="../media/image111.png"/><Relationship Id="rId4" Type="http://schemas.openxmlformats.org/officeDocument/2006/relationships/image" Target="../media/image112.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0.xml"/><Relationship Id="rId3" Type="http://schemas.openxmlformats.org/officeDocument/2006/relationships/image" Target="../media/image108.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3.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4.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5.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6.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8.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12.jpg"/><Relationship Id="rId5" Type="http://schemas.openxmlformats.org/officeDocument/2006/relationships/image" Target="../media/image5.jpg"/><Relationship Id="rId6" Type="http://schemas.openxmlformats.org/officeDocument/2006/relationships/image" Target="../media/image6.png"/><Relationship Id="rId7" Type="http://schemas.openxmlformats.org/officeDocument/2006/relationships/image" Target="../media/image16.jpg"/><Relationship Id="rId8"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0.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3.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4.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6.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8.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0.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3.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4.xml"/><Relationship Id="rId3" Type="http://schemas.openxmlformats.org/officeDocument/2006/relationships/image" Target="../media/image110.png"/><Relationship Id="rId4" Type="http://schemas.openxmlformats.org/officeDocument/2006/relationships/image" Target="../media/image109.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5.xml"/><Relationship Id="rId3" Type="http://schemas.openxmlformats.org/officeDocument/2006/relationships/image" Target="../media/image105.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6.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8.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0.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3.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4.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5.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6.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2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26.png"/><Relationship Id="rId4" Type="http://schemas.openxmlformats.org/officeDocument/2006/relationships/image" Target="../media/image24.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22.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2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28.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25.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3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32.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3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33.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4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3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39.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3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41.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6"/>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#1: Introduction</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rPr lang="en-US"/>
              <a:t>by</a:t>
            </a:r>
            <a:endParaRPr/>
          </a:p>
          <a:p>
            <a:pPr indent="0" lvl="0" marL="0" rtl="0" algn="ctr">
              <a:lnSpc>
                <a:spcPct val="100000"/>
              </a:lnSpc>
              <a:spcBef>
                <a:spcPts val="600"/>
              </a:spcBef>
              <a:spcAft>
                <a:spcPts val="0"/>
              </a:spcAft>
              <a:buSzPts val="2800"/>
              <a:buFont typeface="Garamond"/>
              <a:buNone/>
            </a:pPr>
            <a:r>
              <a:rPr lang="en-US" sz="2800"/>
              <a:t>Mrs. Akhila Pragada</a:t>
            </a:r>
            <a:endParaRPr sz="2800"/>
          </a:p>
          <a:p>
            <a:pPr indent="0" lvl="0" marL="0" rtl="0" algn="ctr">
              <a:lnSpc>
                <a:spcPct val="100000"/>
              </a:lnSpc>
              <a:spcBef>
                <a:spcPts val="600"/>
              </a:spcBef>
              <a:spcAft>
                <a:spcPts val="0"/>
              </a:spcAft>
              <a:buSzPts val="2800"/>
              <a:buFont typeface="Garamond"/>
              <a:buNone/>
            </a:pPr>
            <a:r>
              <a:t/>
            </a:r>
            <a:endParaRPr sz="2800"/>
          </a:p>
        </p:txBody>
      </p:sp>
      <p:sp>
        <p:nvSpPr>
          <p:cNvPr id="116" name="Google Shape;116;p16"/>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5"/>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INSTALLATION</a:t>
            </a:r>
            <a:endParaRPr/>
          </a:p>
        </p:txBody>
      </p:sp>
      <p:pic>
        <p:nvPicPr>
          <p:cNvPr id="194" name="Google Shape;194;p25"/>
          <p:cNvPicPr preferRelativeResize="0"/>
          <p:nvPr>
            <p:ph idx="1" type="body"/>
          </p:nvPr>
        </p:nvPicPr>
        <p:blipFill rotWithShape="1">
          <a:blip r:embed="rId3">
            <a:alphaModFix/>
          </a:blip>
          <a:srcRect b="0" l="0" r="0" t="0"/>
          <a:stretch/>
        </p:blipFill>
        <p:spPr>
          <a:xfrm>
            <a:off x="457200" y="2724422"/>
            <a:ext cx="8229600" cy="26680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15"/>
          <p:cNvSpPr txBox="1"/>
          <p:nvPr>
            <p:ph idx="1" type="body"/>
          </p:nvPr>
        </p:nvSpPr>
        <p:spPr>
          <a:xfrm>
            <a:off x="500034" y="1928802"/>
            <a:ext cx="4043362" cy="407517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Font typeface="Garamond"/>
              <a:buNone/>
            </a:pPr>
            <a:r>
              <a:rPr lang="en-US" sz="1800"/>
              <a:t>class Example</a:t>
            </a:r>
            <a:endParaRPr/>
          </a:p>
          <a:p>
            <a:pPr indent="0" lvl="0" marL="0" rtl="0" algn="l">
              <a:lnSpc>
                <a:spcPct val="100000"/>
              </a:lnSpc>
              <a:spcBef>
                <a:spcPts val="600"/>
              </a:spcBef>
              <a:spcAft>
                <a:spcPts val="0"/>
              </a:spcAft>
              <a:buSzPts val="1800"/>
              <a:buFont typeface="Garamond"/>
              <a:buNone/>
            </a:pPr>
            <a:r>
              <a:rPr lang="en-US" sz="1800"/>
              <a:t>{</a:t>
            </a:r>
            <a:endParaRPr/>
          </a:p>
          <a:p>
            <a:pPr indent="0" lvl="0" marL="0" rtl="0" algn="l">
              <a:lnSpc>
                <a:spcPct val="100000"/>
              </a:lnSpc>
              <a:spcBef>
                <a:spcPts val="600"/>
              </a:spcBef>
              <a:spcAft>
                <a:spcPts val="0"/>
              </a:spcAft>
              <a:buSzPts val="1800"/>
              <a:buFont typeface="Garamond"/>
              <a:buNone/>
            </a:pPr>
            <a:r>
              <a:rPr lang="en-US" sz="1800"/>
              <a:t>   int a,b,c;</a:t>
            </a:r>
            <a:endParaRPr/>
          </a:p>
          <a:p>
            <a:pPr indent="0" lvl="0" marL="0" rtl="0" algn="l">
              <a:lnSpc>
                <a:spcPct val="100000"/>
              </a:lnSpc>
              <a:spcBef>
                <a:spcPts val="600"/>
              </a:spcBef>
              <a:spcAft>
                <a:spcPts val="0"/>
              </a:spcAft>
              <a:buSzPts val="1800"/>
              <a:buFont typeface="Garamond"/>
              <a:buNone/>
            </a:pPr>
            <a:r>
              <a:rPr lang="en-US" sz="1800"/>
              <a:t>   void getData(int x, int y)</a:t>
            </a:r>
            <a:endParaRPr/>
          </a:p>
          <a:p>
            <a:pPr indent="0" lvl="0" marL="0" rtl="0" algn="l">
              <a:lnSpc>
                <a:spcPct val="100000"/>
              </a:lnSpc>
              <a:spcBef>
                <a:spcPts val="600"/>
              </a:spcBef>
              <a:spcAft>
                <a:spcPts val="0"/>
              </a:spcAft>
              <a:buSzPts val="1800"/>
              <a:buFont typeface="Garamond"/>
              <a:buNone/>
            </a:pPr>
            <a:r>
              <a:rPr lang="en-US" sz="1800"/>
              <a:t>   {</a:t>
            </a:r>
            <a:endParaRPr/>
          </a:p>
          <a:p>
            <a:pPr indent="0" lvl="0" marL="0" rtl="0" algn="l">
              <a:lnSpc>
                <a:spcPct val="100000"/>
              </a:lnSpc>
              <a:spcBef>
                <a:spcPts val="600"/>
              </a:spcBef>
              <a:spcAft>
                <a:spcPts val="0"/>
              </a:spcAft>
              <a:buSzPts val="1800"/>
              <a:buFont typeface="Garamond"/>
              <a:buNone/>
            </a:pPr>
            <a:r>
              <a:rPr lang="en-US" sz="1800"/>
              <a:t>      a=x;</a:t>
            </a:r>
            <a:endParaRPr/>
          </a:p>
          <a:p>
            <a:pPr indent="0" lvl="0" marL="0" rtl="0" algn="l">
              <a:lnSpc>
                <a:spcPct val="100000"/>
              </a:lnSpc>
              <a:spcBef>
                <a:spcPts val="600"/>
              </a:spcBef>
              <a:spcAft>
                <a:spcPts val="0"/>
              </a:spcAft>
              <a:buSzPts val="1800"/>
              <a:buFont typeface="Garamond"/>
              <a:buNone/>
            </a:pPr>
            <a:r>
              <a:rPr lang="en-US" sz="1800"/>
              <a:t>      b=y;</a:t>
            </a:r>
            <a:endParaRPr/>
          </a:p>
          <a:p>
            <a:pPr indent="0" lvl="0" marL="0" rtl="0" algn="l">
              <a:lnSpc>
                <a:spcPct val="100000"/>
              </a:lnSpc>
              <a:spcBef>
                <a:spcPts val="600"/>
              </a:spcBef>
              <a:spcAft>
                <a:spcPts val="0"/>
              </a:spcAft>
              <a:buSzPts val="1800"/>
              <a:buFont typeface="Garamond"/>
              <a:buNone/>
            </a:pPr>
            <a:r>
              <a:rPr lang="en-US" sz="1800"/>
              <a:t>   }</a:t>
            </a:r>
            <a:endParaRPr/>
          </a:p>
          <a:p>
            <a:pPr indent="0" lvl="0" marL="0" rtl="0" algn="l">
              <a:lnSpc>
                <a:spcPct val="100000"/>
              </a:lnSpc>
              <a:spcBef>
                <a:spcPts val="600"/>
              </a:spcBef>
              <a:spcAft>
                <a:spcPts val="0"/>
              </a:spcAft>
              <a:buSzPts val="1800"/>
              <a:buFont typeface="Garamond"/>
              <a:buNone/>
            </a:pPr>
            <a:r>
              <a:rPr lang="en-US" sz="1800"/>
              <a:t>   void add( )</a:t>
            </a:r>
            <a:endParaRPr/>
          </a:p>
          <a:p>
            <a:pPr indent="0" lvl="0" marL="0" rtl="0" algn="l">
              <a:lnSpc>
                <a:spcPct val="100000"/>
              </a:lnSpc>
              <a:spcBef>
                <a:spcPts val="600"/>
              </a:spcBef>
              <a:spcAft>
                <a:spcPts val="0"/>
              </a:spcAft>
              <a:buSzPts val="1800"/>
              <a:buFont typeface="Garamond"/>
              <a:buNone/>
            </a:pPr>
            <a:r>
              <a:rPr lang="en-US" sz="1800"/>
              <a:t>   {</a:t>
            </a:r>
            <a:endParaRPr/>
          </a:p>
          <a:p>
            <a:pPr indent="0" lvl="0" marL="0" rtl="0" algn="l">
              <a:lnSpc>
                <a:spcPct val="100000"/>
              </a:lnSpc>
              <a:spcBef>
                <a:spcPts val="600"/>
              </a:spcBef>
              <a:spcAft>
                <a:spcPts val="0"/>
              </a:spcAft>
              <a:buSzPts val="1800"/>
              <a:buFont typeface="Garamond"/>
              <a:buNone/>
            </a:pPr>
            <a:r>
              <a:rPr lang="en-US" sz="1800"/>
              <a:t>      c=a+b;</a:t>
            </a:r>
            <a:endParaRPr/>
          </a:p>
          <a:p>
            <a:pPr indent="0" lvl="0" marL="0" rtl="0" algn="l">
              <a:lnSpc>
                <a:spcPct val="100000"/>
              </a:lnSpc>
              <a:spcBef>
                <a:spcPts val="600"/>
              </a:spcBef>
              <a:spcAft>
                <a:spcPts val="0"/>
              </a:spcAft>
              <a:buSzPts val="1800"/>
              <a:buFont typeface="Garamond"/>
              <a:buNone/>
            </a:pPr>
            <a:r>
              <a:rPr lang="en-US" sz="1800"/>
              <a:t>      System.out.print(“Sum is  :”+c);</a:t>
            </a:r>
            <a:endParaRPr/>
          </a:p>
          <a:p>
            <a:pPr indent="0" lvl="0" marL="0" rtl="0" algn="l">
              <a:lnSpc>
                <a:spcPct val="100000"/>
              </a:lnSpc>
              <a:spcBef>
                <a:spcPts val="600"/>
              </a:spcBef>
              <a:spcAft>
                <a:spcPts val="0"/>
              </a:spcAft>
              <a:buSzPts val="1800"/>
              <a:buFont typeface="Garamond"/>
              <a:buNone/>
            </a:pPr>
            <a:r>
              <a:rPr lang="en-US" sz="1800"/>
              <a:t>   }</a:t>
            </a:r>
            <a:endParaRPr/>
          </a:p>
          <a:p>
            <a:pPr indent="0" lvl="0" marL="0" rtl="0" algn="l">
              <a:lnSpc>
                <a:spcPct val="100000"/>
              </a:lnSpc>
              <a:spcBef>
                <a:spcPts val="600"/>
              </a:spcBef>
              <a:spcAft>
                <a:spcPts val="0"/>
              </a:spcAft>
              <a:buSzPts val="1800"/>
              <a:buFont typeface="Garamond"/>
              <a:buNone/>
            </a:pPr>
            <a:r>
              <a:rPr lang="en-US" sz="1800"/>
              <a:t>}</a:t>
            </a:r>
            <a:endParaRPr/>
          </a:p>
          <a:p>
            <a:pPr indent="0" lvl="0" marL="0" rtl="0" algn="l">
              <a:lnSpc>
                <a:spcPct val="100000"/>
              </a:lnSpc>
              <a:spcBef>
                <a:spcPts val="600"/>
              </a:spcBef>
              <a:spcAft>
                <a:spcPts val="0"/>
              </a:spcAft>
              <a:buSzPts val="1800"/>
              <a:buFont typeface="Garamond"/>
              <a:buNone/>
            </a:pPr>
            <a:r>
              <a:t/>
            </a:r>
            <a:endParaRPr sz="1800"/>
          </a:p>
        </p:txBody>
      </p:sp>
      <p:sp>
        <p:nvSpPr>
          <p:cNvPr id="1089" name="Google Shape;1089;p115"/>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PROGRAM WITH MULTIPLE CLASSES</a:t>
            </a:r>
            <a:endParaRPr/>
          </a:p>
        </p:txBody>
      </p:sp>
      <p:sp>
        <p:nvSpPr>
          <p:cNvPr id="1090" name="Google Shape;1090;p115"/>
          <p:cNvSpPr txBox="1"/>
          <p:nvPr/>
        </p:nvSpPr>
        <p:spPr>
          <a:xfrm>
            <a:off x="4429124" y="1928802"/>
            <a:ext cx="4214842" cy="4075176"/>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accent1"/>
              </a:buClr>
              <a:buSzPts val="2000"/>
              <a:buFont typeface="Garamond"/>
              <a:buNone/>
            </a:pPr>
            <a:r>
              <a:rPr b="0" i="0" lang="en-US" sz="2000" u="none" cap="none" strike="noStrike">
                <a:solidFill>
                  <a:schemeClr val="lt1"/>
                </a:solidFill>
                <a:latin typeface="Garamond"/>
                <a:ea typeface="Garamond"/>
                <a:cs typeface="Garamond"/>
                <a:sym typeface="Garamond"/>
              </a:rPr>
              <a:t>class Addition</a:t>
            </a:r>
            <a:endParaRPr/>
          </a:p>
          <a:p>
            <a:pPr indent="0" lvl="0" marL="0" marR="0" rtl="0" algn="l">
              <a:lnSpc>
                <a:spcPct val="100000"/>
              </a:lnSpc>
              <a:spcBef>
                <a:spcPts val="600"/>
              </a:spcBef>
              <a:spcAft>
                <a:spcPts val="0"/>
              </a:spcAft>
              <a:buClr>
                <a:schemeClr val="accent1"/>
              </a:buClr>
              <a:buSzPts val="2000"/>
              <a:buFont typeface="Garamond"/>
              <a:buNone/>
            </a:pPr>
            <a:r>
              <a:rPr b="0" i="0" lang="en-US" sz="2000" u="none" cap="none" strike="noStrike">
                <a:solidFill>
                  <a:schemeClr val="lt1"/>
                </a:solidFill>
                <a:latin typeface="Garamond"/>
                <a:ea typeface="Garamond"/>
                <a:cs typeface="Garamond"/>
                <a:sym typeface="Garamond"/>
              </a:rPr>
              <a:t>{</a:t>
            </a:r>
            <a:endParaRPr/>
          </a:p>
          <a:p>
            <a:pPr indent="0" lvl="0" marL="0" marR="0" rtl="0" algn="l">
              <a:lnSpc>
                <a:spcPct val="100000"/>
              </a:lnSpc>
              <a:spcBef>
                <a:spcPts val="600"/>
              </a:spcBef>
              <a:spcAft>
                <a:spcPts val="0"/>
              </a:spcAft>
              <a:buClr>
                <a:schemeClr val="accent1"/>
              </a:buClr>
              <a:buSzPts val="2000"/>
              <a:buFont typeface="Garamond"/>
              <a:buNone/>
            </a:pPr>
            <a:r>
              <a:rPr b="0" i="0" lang="en-US" sz="2000" u="none" cap="none" strike="noStrike">
                <a:solidFill>
                  <a:schemeClr val="lt1"/>
                </a:solidFill>
                <a:latin typeface="Garamond"/>
                <a:ea typeface="Garamond"/>
                <a:cs typeface="Garamond"/>
                <a:sym typeface="Garamond"/>
              </a:rPr>
              <a:t>   public static void main(String args[])</a:t>
            </a:r>
            <a:endParaRPr/>
          </a:p>
          <a:p>
            <a:pPr indent="0" lvl="0" marL="0" marR="0" rtl="0" algn="l">
              <a:lnSpc>
                <a:spcPct val="100000"/>
              </a:lnSpc>
              <a:spcBef>
                <a:spcPts val="600"/>
              </a:spcBef>
              <a:spcAft>
                <a:spcPts val="0"/>
              </a:spcAft>
              <a:buClr>
                <a:schemeClr val="accent1"/>
              </a:buClr>
              <a:buSzPts val="2000"/>
              <a:buFont typeface="Garamond"/>
              <a:buNone/>
            </a:pPr>
            <a:r>
              <a:rPr lang="en-US" sz="2000">
                <a:solidFill>
                  <a:schemeClr val="lt1"/>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ts val="2000"/>
              <a:buFont typeface="Garamond"/>
              <a:buNone/>
            </a:pPr>
            <a:r>
              <a:rPr b="0" i="0" lang="en-US" sz="2000" u="none" cap="none" strike="noStrike">
                <a:solidFill>
                  <a:schemeClr val="lt1"/>
                </a:solidFill>
                <a:latin typeface="Garamond"/>
                <a:ea typeface="Garamond"/>
                <a:cs typeface="Garamond"/>
                <a:sym typeface="Garamond"/>
              </a:rPr>
              <a:t>      Example obj1=new Example();</a:t>
            </a:r>
            <a:endParaRPr/>
          </a:p>
          <a:p>
            <a:pPr indent="0" lvl="0" marL="0" marR="0" rtl="0" algn="l">
              <a:lnSpc>
                <a:spcPct val="100000"/>
              </a:lnSpc>
              <a:spcBef>
                <a:spcPts val="600"/>
              </a:spcBef>
              <a:spcAft>
                <a:spcPts val="0"/>
              </a:spcAft>
              <a:buClr>
                <a:schemeClr val="accent1"/>
              </a:buClr>
              <a:buSzPts val="2000"/>
              <a:buFont typeface="Garamond"/>
              <a:buNone/>
            </a:pPr>
            <a:r>
              <a:rPr lang="en-US" sz="2000">
                <a:solidFill>
                  <a:schemeClr val="lt1"/>
                </a:solidFill>
                <a:latin typeface="Garamond"/>
                <a:ea typeface="Garamond"/>
                <a:cs typeface="Garamond"/>
                <a:sym typeface="Garamond"/>
              </a:rPr>
              <a:t>      obj1.getData(25,25);</a:t>
            </a:r>
            <a:endParaRPr/>
          </a:p>
          <a:p>
            <a:pPr indent="0" lvl="0" marL="0" marR="0" rtl="0" algn="l">
              <a:lnSpc>
                <a:spcPct val="100000"/>
              </a:lnSpc>
              <a:spcBef>
                <a:spcPts val="600"/>
              </a:spcBef>
              <a:spcAft>
                <a:spcPts val="0"/>
              </a:spcAft>
              <a:buClr>
                <a:schemeClr val="accent1"/>
              </a:buClr>
              <a:buSzPts val="2000"/>
              <a:buFont typeface="Garamond"/>
              <a:buNone/>
            </a:pPr>
            <a:r>
              <a:rPr b="0" i="0" lang="en-US" sz="2000" u="none" cap="none" strike="noStrike">
                <a:solidFill>
                  <a:schemeClr val="lt1"/>
                </a:solidFill>
                <a:latin typeface="Garamond"/>
                <a:ea typeface="Garamond"/>
                <a:cs typeface="Garamond"/>
                <a:sym typeface="Garamond"/>
              </a:rPr>
              <a:t>      obj1.add();</a:t>
            </a:r>
            <a:endParaRPr/>
          </a:p>
          <a:p>
            <a:pPr indent="0" lvl="0" marL="0" marR="0" rtl="0" algn="l">
              <a:lnSpc>
                <a:spcPct val="100000"/>
              </a:lnSpc>
              <a:spcBef>
                <a:spcPts val="600"/>
              </a:spcBef>
              <a:spcAft>
                <a:spcPts val="0"/>
              </a:spcAft>
              <a:buClr>
                <a:schemeClr val="accent1"/>
              </a:buClr>
              <a:buSzPts val="2000"/>
              <a:buFont typeface="Garamond"/>
              <a:buNone/>
            </a:pPr>
            <a:r>
              <a:rPr lang="en-US" sz="2000">
                <a:solidFill>
                  <a:schemeClr val="lt1"/>
                </a:solidFill>
                <a:latin typeface="Garamond"/>
                <a:ea typeface="Garamond"/>
                <a:cs typeface="Garamond"/>
                <a:sym typeface="Garamond"/>
              </a:rPr>
              <a:t>    }</a:t>
            </a:r>
            <a:endParaRPr b="0" i="0" sz="2000" u="none" cap="none" strike="noStrike">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ts val="2000"/>
              <a:buFont typeface="Garamond"/>
              <a:buNone/>
            </a:pPr>
            <a:r>
              <a:rPr b="0" i="0" lang="en-US" sz="2000" u="none" cap="none" strike="noStrike">
                <a:solidFill>
                  <a:schemeClr val="lt1"/>
                </a:solidFill>
                <a:latin typeface="Garamond"/>
                <a:ea typeface="Garamond"/>
                <a:cs typeface="Garamond"/>
                <a:sym typeface="Garamond"/>
              </a:rPr>
              <a:t>}</a:t>
            </a:r>
            <a:endParaRPr/>
          </a:p>
          <a:p>
            <a:pPr indent="0" lvl="0" marL="0" marR="0" rtl="0" algn="l">
              <a:lnSpc>
                <a:spcPct val="100000"/>
              </a:lnSpc>
              <a:spcBef>
                <a:spcPts val="600"/>
              </a:spcBef>
              <a:spcAft>
                <a:spcPts val="0"/>
              </a:spcAft>
              <a:buClr>
                <a:schemeClr val="accent1"/>
              </a:buClr>
              <a:buSzPts val="2000"/>
              <a:buFont typeface="Garamond"/>
              <a:buNone/>
            </a:pPr>
            <a:r>
              <a:t/>
            </a:r>
            <a:endParaRPr b="0" i="0" sz="2000" u="none" cap="none" strike="noStrike">
              <a:solidFill>
                <a:schemeClr val="lt1"/>
              </a:solidFill>
              <a:latin typeface="Garamond"/>
              <a:ea typeface="Garamond"/>
              <a:cs typeface="Garamond"/>
              <a:sym typeface="Garamond"/>
            </a:endParaRPr>
          </a:p>
        </p:txBody>
      </p:sp>
      <p:sp>
        <p:nvSpPr>
          <p:cNvPr id="1091" name="Google Shape;1091;p115"/>
          <p:cNvSpPr txBox="1"/>
          <p:nvPr/>
        </p:nvSpPr>
        <p:spPr>
          <a:xfrm>
            <a:off x="7143768" y="5214950"/>
            <a:ext cx="1282723" cy="646331"/>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Output: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Sum is :50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0" st="0"/>
                                            </p:txEl>
                                          </p:spTgt>
                                        </p:tgtEl>
                                        <p:attrNameLst>
                                          <p:attrName>style.visibility</p:attrName>
                                        </p:attrNameLst>
                                      </p:cBhvr>
                                      <p:to>
                                        <p:strVal val="visible"/>
                                      </p:to>
                                    </p:set>
                                    <p:animEffect filter="fade" transition="in">
                                      <p:cBhvr>
                                        <p:cTn dur="2000"/>
                                        <p:tgtEl>
                                          <p:spTgt spid="10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1" st="1"/>
                                            </p:txEl>
                                          </p:spTgt>
                                        </p:tgtEl>
                                        <p:attrNameLst>
                                          <p:attrName>style.visibility</p:attrName>
                                        </p:attrNameLst>
                                      </p:cBhvr>
                                      <p:to>
                                        <p:strVal val="visible"/>
                                      </p:to>
                                    </p:set>
                                    <p:animEffect filter="fade" transition="in">
                                      <p:cBhvr>
                                        <p:cTn dur="2000"/>
                                        <p:tgtEl>
                                          <p:spTgt spid="10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2" st="2"/>
                                            </p:txEl>
                                          </p:spTgt>
                                        </p:tgtEl>
                                        <p:attrNameLst>
                                          <p:attrName>style.visibility</p:attrName>
                                        </p:attrNameLst>
                                      </p:cBhvr>
                                      <p:to>
                                        <p:strVal val="visible"/>
                                      </p:to>
                                    </p:set>
                                    <p:animEffect filter="fade" transition="in">
                                      <p:cBhvr>
                                        <p:cTn dur="2000"/>
                                        <p:tgtEl>
                                          <p:spTgt spid="10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3" st="3"/>
                                            </p:txEl>
                                          </p:spTgt>
                                        </p:tgtEl>
                                        <p:attrNameLst>
                                          <p:attrName>style.visibility</p:attrName>
                                        </p:attrNameLst>
                                      </p:cBhvr>
                                      <p:to>
                                        <p:strVal val="visible"/>
                                      </p:to>
                                    </p:set>
                                    <p:animEffect filter="fade" transition="in">
                                      <p:cBhvr>
                                        <p:cTn dur="2000"/>
                                        <p:tgtEl>
                                          <p:spTgt spid="10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4" st="4"/>
                                            </p:txEl>
                                          </p:spTgt>
                                        </p:tgtEl>
                                        <p:attrNameLst>
                                          <p:attrName>style.visibility</p:attrName>
                                        </p:attrNameLst>
                                      </p:cBhvr>
                                      <p:to>
                                        <p:strVal val="visible"/>
                                      </p:to>
                                    </p:set>
                                    <p:animEffect filter="fade" transition="in">
                                      <p:cBhvr>
                                        <p:cTn dur="2000"/>
                                        <p:tgtEl>
                                          <p:spTgt spid="108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5" st="5"/>
                                            </p:txEl>
                                          </p:spTgt>
                                        </p:tgtEl>
                                        <p:attrNameLst>
                                          <p:attrName>style.visibility</p:attrName>
                                        </p:attrNameLst>
                                      </p:cBhvr>
                                      <p:to>
                                        <p:strVal val="visible"/>
                                      </p:to>
                                    </p:set>
                                    <p:animEffect filter="fade" transition="in">
                                      <p:cBhvr>
                                        <p:cTn dur="2000"/>
                                        <p:tgtEl>
                                          <p:spTgt spid="108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6" st="6"/>
                                            </p:txEl>
                                          </p:spTgt>
                                        </p:tgtEl>
                                        <p:attrNameLst>
                                          <p:attrName>style.visibility</p:attrName>
                                        </p:attrNameLst>
                                      </p:cBhvr>
                                      <p:to>
                                        <p:strVal val="visible"/>
                                      </p:to>
                                    </p:set>
                                    <p:animEffect filter="fade" transition="in">
                                      <p:cBhvr>
                                        <p:cTn dur="2000"/>
                                        <p:tgtEl>
                                          <p:spTgt spid="108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7" st="7"/>
                                            </p:txEl>
                                          </p:spTgt>
                                        </p:tgtEl>
                                        <p:attrNameLst>
                                          <p:attrName>style.visibility</p:attrName>
                                        </p:attrNameLst>
                                      </p:cBhvr>
                                      <p:to>
                                        <p:strVal val="visible"/>
                                      </p:to>
                                    </p:set>
                                    <p:animEffect filter="fade" transition="in">
                                      <p:cBhvr>
                                        <p:cTn dur="2000"/>
                                        <p:tgtEl>
                                          <p:spTgt spid="108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8" st="8"/>
                                            </p:txEl>
                                          </p:spTgt>
                                        </p:tgtEl>
                                        <p:attrNameLst>
                                          <p:attrName>style.visibility</p:attrName>
                                        </p:attrNameLst>
                                      </p:cBhvr>
                                      <p:to>
                                        <p:strVal val="visible"/>
                                      </p:to>
                                    </p:set>
                                    <p:animEffect filter="fade" transition="in">
                                      <p:cBhvr>
                                        <p:cTn dur="2000"/>
                                        <p:tgtEl>
                                          <p:spTgt spid="108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9" st="9"/>
                                            </p:txEl>
                                          </p:spTgt>
                                        </p:tgtEl>
                                        <p:attrNameLst>
                                          <p:attrName>style.visibility</p:attrName>
                                        </p:attrNameLst>
                                      </p:cBhvr>
                                      <p:to>
                                        <p:strVal val="visible"/>
                                      </p:to>
                                    </p:set>
                                    <p:animEffect filter="fade" transition="in">
                                      <p:cBhvr>
                                        <p:cTn dur="2000"/>
                                        <p:tgtEl>
                                          <p:spTgt spid="108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10" st="10"/>
                                            </p:txEl>
                                          </p:spTgt>
                                        </p:tgtEl>
                                        <p:attrNameLst>
                                          <p:attrName>style.visibility</p:attrName>
                                        </p:attrNameLst>
                                      </p:cBhvr>
                                      <p:to>
                                        <p:strVal val="visible"/>
                                      </p:to>
                                    </p:set>
                                    <p:animEffect filter="fade" transition="in">
                                      <p:cBhvr>
                                        <p:cTn dur="2000"/>
                                        <p:tgtEl>
                                          <p:spTgt spid="108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11" st="11"/>
                                            </p:txEl>
                                          </p:spTgt>
                                        </p:tgtEl>
                                        <p:attrNameLst>
                                          <p:attrName>style.visibility</p:attrName>
                                        </p:attrNameLst>
                                      </p:cBhvr>
                                      <p:to>
                                        <p:strVal val="visible"/>
                                      </p:to>
                                    </p:set>
                                    <p:animEffect filter="fade" transition="in">
                                      <p:cBhvr>
                                        <p:cTn dur="2000"/>
                                        <p:tgtEl>
                                          <p:spTgt spid="108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12" st="12"/>
                                            </p:txEl>
                                          </p:spTgt>
                                        </p:tgtEl>
                                        <p:attrNameLst>
                                          <p:attrName>style.visibility</p:attrName>
                                        </p:attrNameLst>
                                      </p:cBhvr>
                                      <p:to>
                                        <p:strVal val="visible"/>
                                      </p:to>
                                    </p:set>
                                    <p:animEffect filter="fade" transition="in">
                                      <p:cBhvr>
                                        <p:cTn dur="2000"/>
                                        <p:tgtEl>
                                          <p:spTgt spid="1088">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13" st="13"/>
                                            </p:txEl>
                                          </p:spTgt>
                                        </p:tgtEl>
                                        <p:attrNameLst>
                                          <p:attrName>style.visibility</p:attrName>
                                        </p:attrNameLst>
                                      </p:cBhvr>
                                      <p:to>
                                        <p:strVal val="visible"/>
                                      </p:to>
                                    </p:set>
                                    <p:animEffect filter="fade" transition="in">
                                      <p:cBhvr>
                                        <p:cTn dur="2000"/>
                                        <p:tgtEl>
                                          <p:spTgt spid="1088">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xEl>
                                              <p:pRg end="14" st="14"/>
                                            </p:txEl>
                                          </p:spTgt>
                                        </p:tgtEl>
                                        <p:attrNameLst>
                                          <p:attrName>style.visibility</p:attrName>
                                        </p:attrNameLst>
                                      </p:cBhvr>
                                      <p:to>
                                        <p:strVal val="visible"/>
                                      </p:to>
                                    </p:set>
                                    <p:animEffect filter="fade" transition="in">
                                      <p:cBhvr>
                                        <p:cTn dur="2000"/>
                                        <p:tgtEl>
                                          <p:spTgt spid="1088">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0" st="0"/>
                                            </p:txEl>
                                          </p:spTgt>
                                        </p:tgtEl>
                                        <p:attrNameLst>
                                          <p:attrName>style.visibility</p:attrName>
                                        </p:attrNameLst>
                                      </p:cBhvr>
                                      <p:to>
                                        <p:strVal val="visible"/>
                                      </p:to>
                                    </p:set>
                                    <p:animEffect filter="fade" transition="in">
                                      <p:cBhvr>
                                        <p:cTn dur="2000"/>
                                        <p:tgtEl>
                                          <p:spTgt spid="10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1" st="1"/>
                                            </p:txEl>
                                          </p:spTgt>
                                        </p:tgtEl>
                                        <p:attrNameLst>
                                          <p:attrName>style.visibility</p:attrName>
                                        </p:attrNameLst>
                                      </p:cBhvr>
                                      <p:to>
                                        <p:strVal val="visible"/>
                                      </p:to>
                                    </p:set>
                                    <p:animEffect filter="fade" transition="in">
                                      <p:cBhvr>
                                        <p:cTn dur="2000"/>
                                        <p:tgtEl>
                                          <p:spTgt spid="10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2" st="2"/>
                                            </p:txEl>
                                          </p:spTgt>
                                        </p:tgtEl>
                                        <p:attrNameLst>
                                          <p:attrName>style.visibility</p:attrName>
                                        </p:attrNameLst>
                                      </p:cBhvr>
                                      <p:to>
                                        <p:strVal val="visible"/>
                                      </p:to>
                                    </p:set>
                                    <p:animEffect filter="fade" transition="in">
                                      <p:cBhvr>
                                        <p:cTn dur="2000"/>
                                        <p:tgtEl>
                                          <p:spTgt spid="10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3" st="3"/>
                                            </p:txEl>
                                          </p:spTgt>
                                        </p:tgtEl>
                                        <p:attrNameLst>
                                          <p:attrName>style.visibility</p:attrName>
                                        </p:attrNameLst>
                                      </p:cBhvr>
                                      <p:to>
                                        <p:strVal val="visible"/>
                                      </p:to>
                                    </p:set>
                                    <p:animEffect filter="fade" transition="in">
                                      <p:cBhvr>
                                        <p:cTn dur="2000"/>
                                        <p:tgtEl>
                                          <p:spTgt spid="10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4" st="4"/>
                                            </p:txEl>
                                          </p:spTgt>
                                        </p:tgtEl>
                                        <p:attrNameLst>
                                          <p:attrName>style.visibility</p:attrName>
                                        </p:attrNameLst>
                                      </p:cBhvr>
                                      <p:to>
                                        <p:strVal val="visible"/>
                                      </p:to>
                                    </p:set>
                                    <p:animEffect filter="fade" transition="in">
                                      <p:cBhvr>
                                        <p:cTn dur="2000"/>
                                        <p:tgtEl>
                                          <p:spTgt spid="10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5" st="5"/>
                                            </p:txEl>
                                          </p:spTgt>
                                        </p:tgtEl>
                                        <p:attrNameLst>
                                          <p:attrName>style.visibility</p:attrName>
                                        </p:attrNameLst>
                                      </p:cBhvr>
                                      <p:to>
                                        <p:strVal val="visible"/>
                                      </p:to>
                                    </p:set>
                                    <p:animEffect filter="fade" transition="in">
                                      <p:cBhvr>
                                        <p:cTn dur="2000"/>
                                        <p:tgtEl>
                                          <p:spTgt spid="109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6" st="6"/>
                                            </p:txEl>
                                          </p:spTgt>
                                        </p:tgtEl>
                                        <p:attrNameLst>
                                          <p:attrName>style.visibility</p:attrName>
                                        </p:attrNameLst>
                                      </p:cBhvr>
                                      <p:to>
                                        <p:strVal val="visible"/>
                                      </p:to>
                                    </p:set>
                                    <p:animEffect filter="fade" transition="in">
                                      <p:cBhvr>
                                        <p:cTn dur="2000"/>
                                        <p:tgtEl>
                                          <p:spTgt spid="109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7" st="7"/>
                                            </p:txEl>
                                          </p:spTgt>
                                        </p:tgtEl>
                                        <p:attrNameLst>
                                          <p:attrName>style.visibility</p:attrName>
                                        </p:attrNameLst>
                                      </p:cBhvr>
                                      <p:to>
                                        <p:strVal val="visible"/>
                                      </p:to>
                                    </p:set>
                                    <p:animEffect filter="fade" transition="in">
                                      <p:cBhvr>
                                        <p:cTn dur="2000"/>
                                        <p:tgtEl>
                                          <p:spTgt spid="109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8" st="8"/>
                                            </p:txEl>
                                          </p:spTgt>
                                        </p:tgtEl>
                                        <p:attrNameLst>
                                          <p:attrName>style.visibility</p:attrName>
                                        </p:attrNameLst>
                                      </p:cBhvr>
                                      <p:to>
                                        <p:strVal val="visible"/>
                                      </p:to>
                                    </p:set>
                                    <p:animEffect filter="fade" transition="in">
                                      <p:cBhvr>
                                        <p:cTn dur="2000"/>
                                        <p:tgtEl>
                                          <p:spTgt spid="109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9" st="9"/>
                                            </p:txEl>
                                          </p:spTgt>
                                        </p:tgtEl>
                                        <p:attrNameLst>
                                          <p:attrName>style.visibility</p:attrName>
                                        </p:attrNameLst>
                                      </p:cBhvr>
                                      <p:to>
                                        <p:strVal val="visible"/>
                                      </p:to>
                                    </p:set>
                                    <p:animEffect filter="fade" transition="in">
                                      <p:cBhvr>
                                        <p:cTn dur="2000"/>
                                        <p:tgtEl>
                                          <p:spTgt spid="109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91"/>
                                        </p:tgtEl>
                                        <p:attrNameLst>
                                          <p:attrName>style.visibility</p:attrName>
                                        </p:attrNameLst>
                                      </p:cBhvr>
                                      <p:to>
                                        <p:strVal val="visible"/>
                                      </p:to>
                                    </p:set>
                                    <p:anim calcmode="lin" valueType="num">
                                      <p:cBhvr additive="base">
                                        <p:cTn dur="500"/>
                                        <p:tgtEl>
                                          <p:spTgt spid="109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16"/>
          <p:cNvSpPr txBox="1"/>
          <p:nvPr>
            <p:ph idx="1" type="body"/>
          </p:nvPr>
        </p:nvSpPr>
        <p:spPr>
          <a:xfrm>
            <a:off x="500034" y="1928802"/>
            <a:ext cx="4043362" cy="407517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Font typeface="Garamond"/>
              <a:buNone/>
            </a:pPr>
            <a:r>
              <a:rPr lang="en-US" sz="1800"/>
              <a:t>class Example</a:t>
            </a:r>
            <a:endParaRPr/>
          </a:p>
          <a:p>
            <a:pPr indent="0" lvl="0" marL="0" rtl="0" algn="l">
              <a:lnSpc>
                <a:spcPct val="100000"/>
              </a:lnSpc>
              <a:spcBef>
                <a:spcPts val="600"/>
              </a:spcBef>
              <a:spcAft>
                <a:spcPts val="0"/>
              </a:spcAft>
              <a:buSzPts val="1800"/>
              <a:buFont typeface="Garamond"/>
              <a:buNone/>
            </a:pPr>
            <a:r>
              <a:rPr lang="en-US" sz="1800"/>
              <a:t>{</a:t>
            </a:r>
            <a:endParaRPr/>
          </a:p>
          <a:p>
            <a:pPr indent="0" lvl="0" marL="0" rtl="0" algn="l">
              <a:lnSpc>
                <a:spcPct val="100000"/>
              </a:lnSpc>
              <a:spcBef>
                <a:spcPts val="600"/>
              </a:spcBef>
              <a:spcAft>
                <a:spcPts val="0"/>
              </a:spcAft>
              <a:buSzPts val="1800"/>
              <a:buFont typeface="Garamond"/>
              <a:buNone/>
            </a:pPr>
            <a:r>
              <a:rPr lang="en-US" sz="1800"/>
              <a:t>   int a,b,c;</a:t>
            </a:r>
            <a:endParaRPr/>
          </a:p>
          <a:p>
            <a:pPr indent="0" lvl="0" marL="0" rtl="0" algn="l">
              <a:lnSpc>
                <a:spcPct val="100000"/>
              </a:lnSpc>
              <a:spcBef>
                <a:spcPts val="600"/>
              </a:spcBef>
              <a:spcAft>
                <a:spcPts val="0"/>
              </a:spcAft>
              <a:buSzPts val="1800"/>
              <a:buFont typeface="Garamond"/>
              <a:buNone/>
            </a:pPr>
            <a:r>
              <a:rPr lang="en-US" sz="1800"/>
              <a:t>   void getData(int x, int y)</a:t>
            </a:r>
            <a:endParaRPr/>
          </a:p>
          <a:p>
            <a:pPr indent="0" lvl="0" marL="0" rtl="0" algn="l">
              <a:lnSpc>
                <a:spcPct val="100000"/>
              </a:lnSpc>
              <a:spcBef>
                <a:spcPts val="600"/>
              </a:spcBef>
              <a:spcAft>
                <a:spcPts val="0"/>
              </a:spcAft>
              <a:buSzPts val="1800"/>
              <a:buFont typeface="Garamond"/>
              <a:buNone/>
            </a:pPr>
            <a:r>
              <a:rPr lang="en-US" sz="1800"/>
              <a:t>   {</a:t>
            </a:r>
            <a:endParaRPr/>
          </a:p>
          <a:p>
            <a:pPr indent="0" lvl="0" marL="0" rtl="0" algn="l">
              <a:lnSpc>
                <a:spcPct val="100000"/>
              </a:lnSpc>
              <a:spcBef>
                <a:spcPts val="600"/>
              </a:spcBef>
              <a:spcAft>
                <a:spcPts val="0"/>
              </a:spcAft>
              <a:buSzPts val="1800"/>
              <a:buFont typeface="Garamond"/>
              <a:buNone/>
            </a:pPr>
            <a:r>
              <a:rPr lang="en-US" sz="1800"/>
              <a:t>      a=x;</a:t>
            </a:r>
            <a:endParaRPr/>
          </a:p>
          <a:p>
            <a:pPr indent="0" lvl="0" marL="0" rtl="0" algn="l">
              <a:lnSpc>
                <a:spcPct val="100000"/>
              </a:lnSpc>
              <a:spcBef>
                <a:spcPts val="600"/>
              </a:spcBef>
              <a:spcAft>
                <a:spcPts val="0"/>
              </a:spcAft>
              <a:buSzPts val="1800"/>
              <a:buFont typeface="Garamond"/>
              <a:buNone/>
            </a:pPr>
            <a:r>
              <a:rPr lang="en-US" sz="1800"/>
              <a:t>      b=y;</a:t>
            </a:r>
            <a:endParaRPr/>
          </a:p>
          <a:p>
            <a:pPr indent="0" lvl="0" marL="0" rtl="0" algn="l">
              <a:lnSpc>
                <a:spcPct val="100000"/>
              </a:lnSpc>
              <a:spcBef>
                <a:spcPts val="600"/>
              </a:spcBef>
              <a:spcAft>
                <a:spcPts val="0"/>
              </a:spcAft>
              <a:buSzPts val="1800"/>
              <a:buFont typeface="Garamond"/>
              <a:buNone/>
            </a:pPr>
            <a:r>
              <a:rPr lang="en-US" sz="1800"/>
              <a:t>   }</a:t>
            </a:r>
            <a:endParaRPr/>
          </a:p>
          <a:p>
            <a:pPr indent="0" lvl="0" marL="0" rtl="0" algn="l">
              <a:lnSpc>
                <a:spcPct val="100000"/>
              </a:lnSpc>
              <a:spcBef>
                <a:spcPts val="600"/>
              </a:spcBef>
              <a:spcAft>
                <a:spcPts val="0"/>
              </a:spcAft>
              <a:buSzPts val="1800"/>
              <a:buFont typeface="Garamond"/>
              <a:buNone/>
            </a:pPr>
            <a:r>
              <a:rPr lang="en-US" sz="1800"/>
              <a:t>   void add( )</a:t>
            </a:r>
            <a:endParaRPr/>
          </a:p>
          <a:p>
            <a:pPr indent="0" lvl="0" marL="0" rtl="0" algn="l">
              <a:lnSpc>
                <a:spcPct val="100000"/>
              </a:lnSpc>
              <a:spcBef>
                <a:spcPts val="600"/>
              </a:spcBef>
              <a:spcAft>
                <a:spcPts val="0"/>
              </a:spcAft>
              <a:buSzPts val="1800"/>
              <a:buFont typeface="Garamond"/>
              <a:buNone/>
            </a:pPr>
            <a:r>
              <a:rPr lang="en-US" sz="1800"/>
              <a:t>   {</a:t>
            </a:r>
            <a:endParaRPr/>
          </a:p>
          <a:p>
            <a:pPr indent="0" lvl="0" marL="0" rtl="0" algn="l">
              <a:lnSpc>
                <a:spcPct val="100000"/>
              </a:lnSpc>
              <a:spcBef>
                <a:spcPts val="600"/>
              </a:spcBef>
              <a:spcAft>
                <a:spcPts val="0"/>
              </a:spcAft>
              <a:buSzPts val="1800"/>
              <a:buFont typeface="Garamond"/>
              <a:buNone/>
            </a:pPr>
            <a:r>
              <a:rPr lang="en-US" sz="1800"/>
              <a:t>      c=a+b;</a:t>
            </a:r>
            <a:endParaRPr/>
          </a:p>
          <a:p>
            <a:pPr indent="0" lvl="0" marL="0" rtl="0" algn="l">
              <a:lnSpc>
                <a:spcPct val="100000"/>
              </a:lnSpc>
              <a:spcBef>
                <a:spcPts val="600"/>
              </a:spcBef>
              <a:spcAft>
                <a:spcPts val="0"/>
              </a:spcAft>
              <a:buSzPts val="1800"/>
              <a:buFont typeface="Garamond"/>
              <a:buNone/>
            </a:pPr>
            <a:r>
              <a:rPr lang="en-US" sz="1800"/>
              <a:t>      System.out.println(“Sum is  :”+c);</a:t>
            </a:r>
            <a:endParaRPr/>
          </a:p>
          <a:p>
            <a:pPr indent="0" lvl="0" marL="0" rtl="0" algn="l">
              <a:lnSpc>
                <a:spcPct val="100000"/>
              </a:lnSpc>
              <a:spcBef>
                <a:spcPts val="600"/>
              </a:spcBef>
              <a:spcAft>
                <a:spcPts val="0"/>
              </a:spcAft>
              <a:buSzPts val="1800"/>
              <a:buFont typeface="Garamond"/>
              <a:buNone/>
            </a:pPr>
            <a:r>
              <a:rPr lang="en-US" sz="1800"/>
              <a:t>   }</a:t>
            </a:r>
            <a:endParaRPr/>
          </a:p>
          <a:p>
            <a:pPr indent="0" lvl="0" marL="0" rtl="0" algn="l">
              <a:lnSpc>
                <a:spcPct val="100000"/>
              </a:lnSpc>
              <a:spcBef>
                <a:spcPts val="600"/>
              </a:spcBef>
              <a:spcAft>
                <a:spcPts val="0"/>
              </a:spcAft>
              <a:buSzPts val="1800"/>
              <a:buFont typeface="Garamond"/>
              <a:buNone/>
            </a:pPr>
            <a:r>
              <a:rPr lang="en-US" sz="1800"/>
              <a:t>}</a:t>
            </a:r>
            <a:endParaRPr/>
          </a:p>
          <a:p>
            <a:pPr indent="0" lvl="0" marL="0" rtl="0" algn="l">
              <a:lnSpc>
                <a:spcPct val="100000"/>
              </a:lnSpc>
              <a:spcBef>
                <a:spcPts val="600"/>
              </a:spcBef>
              <a:spcAft>
                <a:spcPts val="0"/>
              </a:spcAft>
              <a:buSzPts val="1800"/>
              <a:buFont typeface="Garamond"/>
              <a:buNone/>
            </a:pPr>
            <a:r>
              <a:t/>
            </a:r>
            <a:endParaRPr sz="1800"/>
          </a:p>
        </p:txBody>
      </p:sp>
      <p:sp>
        <p:nvSpPr>
          <p:cNvPr id="1097" name="Google Shape;1097;p116"/>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PROGRAM WITH MULTIPLE CLASSES</a:t>
            </a:r>
            <a:endParaRPr/>
          </a:p>
        </p:txBody>
      </p:sp>
      <p:sp>
        <p:nvSpPr>
          <p:cNvPr id="1098" name="Google Shape;1098;p116"/>
          <p:cNvSpPr txBox="1"/>
          <p:nvPr/>
        </p:nvSpPr>
        <p:spPr>
          <a:xfrm>
            <a:off x="4429124" y="1928802"/>
            <a:ext cx="4214842" cy="4075176"/>
          </a:xfrm>
          <a:prstGeom prst="rect">
            <a:avLst/>
          </a:prstGeom>
          <a:noFill/>
          <a:ln>
            <a:noFill/>
          </a:ln>
        </p:spPr>
        <p:txBody>
          <a:bodyPr anchorCtr="0" anchor="t" bIns="45700" lIns="91425" spcFirstLastPara="1" rIns="91425" wrap="square" tIns="45700">
            <a:normAutofit fontScale="85000" lnSpcReduction="20000"/>
          </a:bodyPr>
          <a:lstStyle/>
          <a:p>
            <a:pPr indent="0" lvl="0" marL="0" marR="0" rtl="0" algn="l">
              <a:lnSpc>
                <a:spcPct val="100000"/>
              </a:lnSpc>
              <a:spcBef>
                <a:spcPts val="0"/>
              </a:spcBef>
              <a:spcAft>
                <a:spcPts val="0"/>
              </a:spcAft>
              <a:buClr>
                <a:schemeClr val="accent1"/>
              </a:buClr>
              <a:buSzPct val="100000"/>
              <a:buFont typeface="Garamond"/>
              <a:buNone/>
            </a:pPr>
            <a:r>
              <a:rPr b="0" i="0" lang="en-US" sz="2000" u="none" cap="none" strike="noStrike">
                <a:solidFill>
                  <a:schemeClr val="lt1"/>
                </a:solidFill>
                <a:latin typeface="Garamond"/>
                <a:ea typeface="Garamond"/>
                <a:cs typeface="Garamond"/>
                <a:sym typeface="Garamond"/>
              </a:rPr>
              <a:t>Private class Addition</a:t>
            </a:r>
            <a:endParaRPr/>
          </a:p>
          <a:p>
            <a:pPr indent="0" lvl="0" marL="0" marR="0" rtl="0" algn="l">
              <a:lnSpc>
                <a:spcPct val="100000"/>
              </a:lnSpc>
              <a:spcBef>
                <a:spcPts val="600"/>
              </a:spcBef>
              <a:spcAft>
                <a:spcPts val="0"/>
              </a:spcAft>
              <a:buClr>
                <a:schemeClr val="accent1"/>
              </a:buClr>
              <a:buSzPct val="100000"/>
              <a:buFont typeface="Garamond"/>
              <a:buNone/>
            </a:pPr>
            <a:r>
              <a:rPr b="0" i="0" lang="en-US" sz="2000" u="none" cap="none" strike="noStrike">
                <a:solidFill>
                  <a:schemeClr val="lt1"/>
                </a:solidFill>
                <a:latin typeface="Garamond"/>
                <a:ea typeface="Garamond"/>
                <a:cs typeface="Garamond"/>
                <a:sym typeface="Garamond"/>
              </a:rPr>
              <a:t>{</a:t>
            </a:r>
            <a:endParaRPr/>
          </a:p>
          <a:p>
            <a:pPr indent="0" lvl="0" marL="0" marR="0" rtl="0" algn="l">
              <a:lnSpc>
                <a:spcPct val="100000"/>
              </a:lnSpc>
              <a:spcBef>
                <a:spcPts val="600"/>
              </a:spcBef>
              <a:spcAft>
                <a:spcPts val="0"/>
              </a:spcAft>
              <a:buClr>
                <a:schemeClr val="accent1"/>
              </a:buClr>
              <a:buSzPct val="100000"/>
              <a:buFont typeface="Garamond"/>
              <a:buNone/>
            </a:pPr>
            <a:r>
              <a:rPr b="0" i="0" lang="en-US" sz="2000" u="none" cap="none" strike="noStrike">
                <a:solidFill>
                  <a:schemeClr val="lt1"/>
                </a:solidFill>
                <a:latin typeface="Garamond"/>
                <a:ea typeface="Garamond"/>
                <a:cs typeface="Garamond"/>
                <a:sym typeface="Garamond"/>
              </a:rPr>
              <a:t>   public static void main(String args[])</a:t>
            </a:r>
            <a:endParaRPr/>
          </a:p>
          <a:p>
            <a:pPr indent="0" lvl="0" marL="0" marR="0" rtl="0" algn="l">
              <a:lnSpc>
                <a:spcPct val="100000"/>
              </a:lnSpc>
              <a:spcBef>
                <a:spcPts val="600"/>
              </a:spcBef>
              <a:spcAft>
                <a:spcPts val="0"/>
              </a:spcAft>
              <a:buClr>
                <a:schemeClr val="accent1"/>
              </a:buClr>
              <a:buSzPct val="100000"/>
              <a:buFont typeface="Garamond"/>
              <a:buNone/>
            </a:pPr>
            <a:r>
              <a:rPr lang="en-US" sz="2000">
                <a:solidFill>
                  <a:schemeClr val="lt1"/>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ct val="100000"/>
              <a:buFont typeface="Garamond"/>
              <a:buNone/>
            </a:pPr>
            <a:r>
              <a:rPr b="0" i="0" lang="en-US" sz="2000" u="none" cap="none" strike="noStrike">
                <a:solidFill>
                  <a:schemeClr val="lt1"/>
                </a:solidFill>
                <a:latin typeface="Garamond"/>
                <a:ea typeface="Garamond"/>
                <a:cs typeface="Garamond"/>
                <a:sym typeface="Garamond"/>
              </a:rPr>
              <a:t>      Example obj1=new Example();</a:t>
            </a:r>
            <a:endParaRPr/>
          </a:p>
          <a:p>
            <a:pPr indent="0" lvl="0" marL="0" marR="0" rtl="0" algn="l">
              <a:lnSpc>
                <a:spcPct val="100000"/>
              </a:lnSpc>
              <a:spcBef>
                <a:spcPts val="600"/>
              </a:spcBef>
              <a:spcAft>
                <a:spcPts val="0"/>
              </a:spcAft>
              <a:buClr>
                <a:schemeClr val="accent1"/>
              </a:buClr>
              <a:buSzPct val="100000"/>
              <a:buFont typeface="Garamond"/>
              <a:buNone/>
            </a:pPr>
            <a:r>
              <a:rPr lang="en-US" sz="2000">
                <a:solidFill>
                  <a:schemeClr val="lt1"/>
                </a:solidFill>
                <a:latin typeface="Garamond"/>
                <a:ea typeface="Garamond"/>
                <a:cs typeface="Garamond"/>
                <a:sym typeface="Garamond"/>
              </a:rPr>
              <a:t>      obj1.getData(25,25);</a:t>
            </a:r>
            <a:endParaRPr/>
          </a:p>
          <a:p>
            <a:pPr indent="0" lvl="0" marL="0" marR="0" rtl="0" algn="l">
              <a:lnSpc>
                <a:spcPct val="100000"/>
              </a:lnSpc>
              <a:spcBef>
                <a:spcPts val="600"/>
              </a:spcBef>
              <a:spcAft>
                <a:spcPts val="0"/>
              </a:spcAft>
              <a:buClr>
                <a:schemeClr val="accent1"/>
              </a:buClr>
              <a:buSzPct val="100000"/>
              <a:buFont typeface="Garamond"/>
              <a:buNone/>
            </a:pPr>
            <a:r>
              <a:rPr b="0" i="0" lang="en-US" sz="2000" u="none" cap="none" strike="noStrike">
                <a:solidFill>
                  <a:schemeClr val="lt1"/>
                </a:solidFill>
                <a:latin typeface="Garamond"/>
                <a:ea typeface="Garamond"/>
                <a:cs typeface="Garamond"/>
                <a:sym typeface="Garamond"/>
              </a:rPr>
              <a:t>      obj1.add();</a:t>
            </a:r>
            <a:endParaRPr/>
          </a:p>
          <a:p>
            <a:pPr indent="0" lvl="0" marL="0" marR="0" rtl="0" algn="l">
              <a:lnSpc>
                <a:spcPct val="100000"/>
              </a:lnSpc>
              <a:spcBef>
                <a:spcPts val="600"/>
              </a:spcBef>
              <a:spcAft>
                <a:spcPts val="0"/>
              </a:spcAft>
              <a:buClr>
                <a:schemeClr val="accent1"/>
              </a:buClr>
              <a:buSzPct val="100000"/>
              <a:buFont typeface="Garamond"/>
              <a:buNone/>
            </a:pPr>
            <a:r>
              <a:rPr lang="en-US" sz="2000">
                <a:solidFill>
                  <a:schemeClr val="lt1"/>
                </a:solidFill>
                <a:latin typeface="Garamond"/>
                <a:ea typeface="Garamond"/>
                <a:cs typeface="Garamond"/>
                <a:sym typeface="Garamond"/>
              </a:rPr>
              <a:t>      </a:t>
            </a:r>
            <a:endParaRPr/>
          </a:p>
          <a:p>
            <a:pPr indent="0" lvl="0" marL="0" marR="0" rtl="0" algn="l">
              <a:spcBef>
                <a:spcPts val="600"/>
              </a:spcBef>
              <a:spcAft>
                <a:spcPts val="0"/>
              </a:spcAft>
              <a:buNone/>
            </a:pPr>
            <a:r>
              <a:rPr b="0" i="0" lang="en-US" sz="2000" u="none" cap="none" strike="noStrike">
                <a:solidFill>
                  <a:schemeClr val="lt1"/>
                </a:solidFill>
                <a:latin typeface="Garamond"/>
                <a:ea typeface="Garamond"/>
                <a:cs typeface="Garamond"/>
                <a:sym typeface="Garamond"/>
              </a:rPr>
              <a:t>     </a:t>
            </a:r>
            <a:r>
              <a:rPr lang="en-US" sz="2000">
                <a:solidFill>
                  <a:schemeClr val="lt1"/>
                </a:solidFill>
                <a:latin typeface="Garamond"/>
                <a:ea typeface="Garamond"/>
                <a:cs typeface="Garamond"/>
                <a:sym typeface="Garamond"/>
              </a:rPr>
              <a:t>Example obj2=new Example();</a:t>
            </a:r>
            <a:endParaRPr/>
          </a:p>
          <a:p>
            <a:pPr indent="0" lvl="0" marL="0" marR="0" rtl="0" algn="l">
              <a:spcBef>
                <a:spcPts val="600"/>
              </a:spcBef>
              <a:spcAft>
                <a:spcPts val="0"/>
              </a:spcAft>
              <a:buNone/>
            </a:pPr>
            <a:r>
              <a:rPr lang="en-US" sz="2000">
                <a:solidFill>
                  <a:schemeClr val="lt1"/>
                </a:solidFill>
                <a:latin typeface="Garamond"/>
                <a:ea typeface="Garamond"/>
                <a:cs typeface="Garamond"/>
                <a:sym typeface="Garamond"/>
              </a:rPr>
              <a:t>      obj2.getData(5,2);</a:t>
            </a:r>
            <a:endParaRPr/>
          </a:p>
          <a:p>
            <a:pPr indent="0" lvl="0" marL="0" marR="0" rtl="0" algn="l">
              <a:spcBef>
                <a:spcPts val="600"/>
              </a:spcBef>
              <a:spcAft>
                <a:spcPts val="0"/>
              </a:spcAft>
              <a:buNone/>
            </a:pPr>
            <a:r>
              <a:rPr lang="en-US" sz="2000">
                <a:solidFill>
                  <a:schemeClr val="lt1"/>
                </a:solidFill>
                <a:latin typeface="Garamond"/>
                <a:ea typeface="Garamond"/>
                <a:cs typeface="Garamond"/>
                <a:sym typeface="Garamond"/>
              </a:rPr>
              <a:t>      obj2.add();</a:t>
            </a:r>
            <a:endParaRPr/>
          </a:p>
          <a:p>
            <a:pPr indent="0" lvl="0" marL="0" marR="0" rtl="0" algn="l">
              <a:lnSpc>
                <a:spcPct val="100000"/>
              </a:lnSpc>
              <a:spcBef>
                <a:spcPts val="600"/>
              </a:spcBef>
              <a:spcAft>
                <a:spcPts val="0"/>
              </a:spcAft>
              <a:buClr>
                <a:schemeClr val="accent1"/>
              </a:buClr>
              <a:buSzPct val="100000"/>
              <a:buFont typeface="Garamond"/>
              <a:buNone/>
            </a:pPr>
            <a:r>
              <a:t/>
            </a:r>
            <a:endParaRPr b="0" i="0" sz="2000" u="none" cap="none" strike="noStrike">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ct val="100000"/>
              <a:buFont typeface="Garamond"/>
              <a:buNone/>
            </a:pPr>
            <a:r>
              <a:rPr lang="en-US" sz="2000">
                <a:solidFill>
                  <a:schemeClr val="lt1"/>
                </a:solidFill>
                <a:latin typeface="Garamond"/>
                <a:ea typeface="Garamond"/>
                <a:cs typeface="Garamond"/>
                <a:sym typeface="Garamond"/>
              </a:rPr>
              <a:t>    }</a:t>
            </a:r>
            <a:endParaRPr b="0" i="0" sz="2000" u="none" cap="none" strike="noStrike">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ct val="100000"/>
              <a:buFont typeface="Garamond"/>
              <a:buNone/>
            </a:pPr>
            <a:r>
              <a:rPr b="0" i="0" lang="en-US" sz="2000" u="none" cap="none" strike="noStrike">
                <a:solidFill>
                  <a:schemeClr val="lt1"/>
                </a:solidFill>
                <a:latin typeface="Garamond"/>
                <a:ea typeface="Garamond"/>
                <a:cs typeface="Garamond"/>
                <a:sym typeface="Garamond"/>
              </a:rPr>
              <a:t>}</a:t>
            </a:r>
            <a:endParaRPr/>
          </a:p>
          <a:p>
            <a:pPr indent="0" lvl="0" marL="0" marR="0" rtl="0" algn="l">
              <a:lnSpc>
                <a:spcPct val="100000"/>
              </a:lnSpc>
              <a:spcBef>
                <a:spcPts val="600"/>
              </a:spcBef>
              <a:spcAft>
                <a:spcPts val="0"/>
              </a:spcAft>
              <a:buClr>
                <a:schemeClr val="accent1"/>
              </a:buClr>
              <a:buSzPct val="100000"/>
              <a:buFont typeface="Garamond"/>
              <a:buNone/>
            </a:pPr>
            <a:r>
              <a:t/>
            </a:r>
            <a:endParaRPr b="0" i="0" sz="2000" u="none" cap="none" strike="noStrike">
              <a:solidFill>
                <a:schemeClr val="lt1"/>
              </a:solidFill>
              <a:latin typeface="Garamond"/>
              <a:ea typeface="Garamond"/>
              <a:cs typeface="Garamond"/>
              <a:sym typeface="Garamond"/>
            </a:endParaRPr>
          </a:p>
        </p:txBody>
      </p:sp>
      <p:sp>
        <p:nvSpPr>
          <p:cNvPr id="1099" name="Google Shape;1099;p116"/>
          <p:cNvSpPr txBox="1"/>
          <p:nvPr/>
        </p:nvSpPr>
        <p:spPr>
          <a:xfrm>
            <a:off x="7143768" y="5214950"/>
            <a:ext cx="1282723" cy="1200329"/>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Output: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Sum is :50</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Sum is :7</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sz="18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99"/>
                                        </p:tgtEl>
                                        <p:attrNameLst>
                                          <p:attrName>style.visibility</p:attrName>
                                        </p:attrNameLst>
                                      </p:cBhvr>
                                      <p:to>
                                        <p:strVal val="visible"/>
                                      </p:to>
                                    </p:set>
                                    <p:anim calcmode="lin" valueType="num">
                                      <p:cBhvr additive="base">
                                        <p:cTn dur="500"/>
                                        <p:tgtEl>
                                          <p:spTgt spid="109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117"/>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#11: Array in Java-Introduction</a:t>
            </a:r>
            <a:endParaRPr/>
          </a:p>
          <a:p>
            <a:pPr indent="0" lvl="0" marL="0" rtl="0" algn="ctr">
              <a:lnSpc>
                <a:spcPct val="100000"/>
              </a:lnSpc>
              <a:spcBef>
                <a:spcPts val="600"/>
              </a:spcBef>
              <a:spcAft>
                <a:spcPts val="0"/>
              </a:spcAft>
              <a:buSzPts val="3200"/>
              <a:buFont typeface="Garamond"/>
              <a:buNone/>
            </a:pPr>
            <a:r>
              <a:t/>
            </a:r>
            <a:endParaRPr sz="3200"/>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1106" name="Google Shape;1106;p117"/>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18"/>
          <p:cNvSpPr txBox="1"/>
          <p:nvPr>
            <p:ph idx="1" type="body"/>
          </p:nvPr>
        </p:nvSpPr>
        <p:spPr>
          <a:xfrm>
            <a:off x="0" y="2071678"/>
            <a:ext cx="3929058"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Consider :</a:t>
            </a:r>
            <a:endParaRPr/>
          </a:p>
          <a:p>
            <a:pPr indent="0" lvl="0" marL="0" rtl="0" algn="l">
              <a:lnSpc>
                <a:spcPct val="100000"/>
              </a:lnSpc>
              <a:spcBef>
                <a:spcPts val="600"/>
              </a:spcBef>
              <a:spcAft>
                <a:spcPts val="0"/>
              </a:spcAft>
              <a:buSzPts val="2000"/>
              <a:buFont typeface="Garamond"/>
              <a:buNone/>
            </a:pPr>
            <a:r>
              <a:rPr lang="en-US"/>
              <a:t> 	int a;</a:t>
            </a:r>
            <a:endParaRPr/>
          </a:p>
          <a:p>
            <a:pPr indent="0" lvl="0" marL="0" rtl="0" algn="l">
              <a:lnSpc>
                <a:spcPct val="100000"/>
              </a:lnSpc>
              <a:spcBef>
                <a:spcPts val="600"/>
              </a:spcBef>
              <a:spcAft>
                <a:spcPts val="0"/>
              </a:spcAft>
              <a:buSzPts val="2000"/>
              <a:buFont typeface="Garamond"/>
              <a:buNone/>
            </a:pPr>
            <a:r>
              <a:rPr lang="en-US"/>
              <a:t> 	a=10;</a:t>
            </a:r>
            <a:endParaRPr/>
          </a:p>
          <a:p>
            <a:pPr indent="0" lvl="0" marL="0" rtl="0" algn="l">
              <a:lnSpc>
                <a:spcPct val="100000"/>
              </a:lnSpc>
              <a:spcBef>
                <a:spcPts val="600"/>
              </a:spcBef>
              <a:spcAft>
                <a:spcPts val="0"/>
              </a:spcAft>
              <a:buSzPts val="2000"/>
              <a:buFont typeface="Garamond"/>
              <a:buNone/>
            </a:pPr>
            <a:r>
              <a:rPr lang="en-US"/>
              <a:t> 	a=20;</a:t>
            </a:r>
            <a:endParaRPr/>
          </a:p>
          <a:p>
            <a:pPr indent="0" lvl="0" marL="0" rtl="0" algn="l">
              <a:lnSpc>
                <a:spcPct val="100000"/>
              </a:lnSpc>
              <a:spcBef>
                <a:spcPts val="600"/>
              </a:spcBef>
              <a:spcAft>
                <a:spcPts val="0"/>
              </a:spcAft>
              <a:buSzPts val="2000"/>
              <a:buFont typeface="Garamond"/>
              <a:buNone/>
            </a:pPr>
            <a:r>
              <a:rPr lang="en-US"/>
              <a:t>	System.out.print(“a= “+a);</a:t>
            </a:r>
            <a:endParaRPr/>
          </a:p>
        </p:txBody>
      </p:sp>
      <p:sp>
        <p:nvSpPr>
          <p:cNvPr id="1112" name="Google Shape;1112;p118"/>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WHY ARRAY?</a:t>
            </a:r>
            <a:endParaRPr/>
          </a:p>
        </p:txBody>
      </p:sp>
      <p:sp>
        <p:nvSpPr>
          <p:cNvPr id="1113" name="Google Shape;1113;p118"/>
          <p:cNvSpPr txBox="1"/>
          <p:nvPr/>
        </p:nvSpPr>
        <p:spPr>
          <a:xfrm>
            <a:off x="1071538" y="4572008"/>
            <a:ext cx="896399" cy="646331"/>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Output: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 20    </a:t>
            </a:r>
            <a:endParaRPr sz="1800">
              <a:solidFill>
                <a:schemeClr val="lt1"/>
              </a:solidFill>
              <a:latin typeface="Garamond"/>
              <a:ea typeface="Garamond"/>
              <a:cs typeface="Garamond"/>
              <a:sym typeface="Garamond"/>
            </a:endParaRPr>
          </a:p>
        </p:txBody>
      </p:sp>
      <p:sp>
        <p:nvSpPr>
          <p:cNvPr id="1114" name="Google Shape;1114;p118"/>
          <p:cNvSpPr txBox="1"/>
          <p:nvPr/>
        </p:nvSpPr>
        <p:spPr>
          <a:xfrm>
            <a:off x="3929058" y="2071678"/>
            <a:ext cx="3929058" cy="4075176"/>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accent1"/>
              </a:buClr>
              <a:buSzPts val="2000"/>
              <a:buFont typeface="Garamond"/>
              <a:buNone/>
            </a:pPr>
            <a:r>
              <a:rPr b="0" i="0" lang="en-US" sz="2000" u="none" cap="none" strike="noStrike">
                <a:solidFill>
                  <a:schemeClr val="lt1"/>
                </a:solidFill>
                <a:latin typeface="Garamond"/>
                <a:ea typeface="Garamond"/>
                <a:cs typeface="Garamond"/>
                <a:sym typeface="Garamond"/>
              </a:rPr>
              <a:t>Consider :</a:t>
            </a:r>
            <a:endParaRPr/>
          </a:p>
          <a:p>
            <a:pPr indent="0" lvl="0" marL="0" marR="0" rtl="0" algn="l">
              <a:lnSpc>
                <a:spcPct val="100000"/>
              </a:lnSpc>
              <a:spcBef>
                <a:spcPts val="600"/>
              </a:spcBef>
              <a:spcAft>
                <a:spcPts val="0"/>
              </a:spcAft>
              <a:buClr>
                <a:schemeClr val="accent1"/>
              </a:buClr>
              <a:buSzPts val="2000"/>
              <a:buFont typeface="Garamond"/>
              <a:buNone/>
            </a:pPr>
            <a:r>
              <a:rPr b="0" i="0" lang="en-US" sz="2000" u="none" cap="none" strike="noStrike">
                <a:solidFill>
                  <a:schemeClr val="lt1"/>
                </a:solidFill>
                <a:latin typeface="Garamond"/>
                <a:ea typeface="Garamond"/>
                <a:cs typeface="Garamond"/>
                <a:sym typeface="Garamond"/>
              </a:rPr>
              <a:t> 	int a;</a:t>
            </a:r>
            <a:endParaRPr/>
          </a:p>
          <a:p>
            <a:pPr indent="0" lvl="0" marL="0" marR="0" rtl="0" algn="l">
              <a:lnSpc>
                <a:spcPct val="100000"/>
              </a:lnSpc>
              <a:spcBef>
                <a:spcPts val="600"/>
              </a:spcBef>
              <a:spcAft>
                <a:spcPts val="0"/>
              </a:spcAft>
              <a:buClr>
                <a:schemeClr val="accent1"/>
              </a:buClr>
              <a:buSzPts val="2000"/>
              <a:buFont typeface="Garamond"/>
              <a:buNone/>
            </a:pPr>
            <a:r>
              <a:rPr b="0" i="0" lang="en-US" sz="2000" u="none" cap="none" strike="noStrike">
                <a:solidFill>
                  <a:schemeClr val="lt1"/>
                </a:solidFill>
                <a:latin typeface="Garamond"/>
                <a:ea typeface="Garamond"/>
                <a:cs typeface="Garamond"/>
                <a:sym typeface="Garamond"/>
              </a:rPr>
              <a:t> 	a=10;</a:t>
            </a:r>
            <a:endParaRPr/>
          </a:p>
          <a:p>
            <a:pPr indent="0" lvl="0" marL="0" marR="0" rtl="0" algn="l">
              <a:lnSpc>
                <a:spcPct val="100000"/>
              </a:lnSpc>
              <a:spcBef>
                <a:spcPts val="600"/>
              </a:spcBef>
              <a:spcAft>
                <a:spcPts val="0"/>
              </a:spcAft>
              <a:buClr>
                <a:schemeClr val="accent1"/>
              </a:buClr>
              <a:buSzPts val="2000"/>
              <a:buFont typeface="Garamond"/>
              <a:buNone/>
            </a:pPr>
            <a:r>
              <a:rPr b="0" i="0" lang="en-US" sz="2000" u="none" cap="none" strike="noStrike">
                <a:solidFill>
                  <a:schemeClr val="lt1"/>
                </a:solidFill>
                <a:latin typeface="Garamond"/>
                <a:ea typeface="Garamond"/>
                <a:cs typeface="Garamond"/>
                <a:sym typeface="Garamond"/>
              </a:rPr>
              <a:t> 	System.out.print(“a= “+a);</a:t>
            </a:r>
            <a:endParaRPr/>
          </a:p>
          <a:p>
            <a:pPr indent="0" lvl="0" marL="0" marR="0" rtl="0" algn="l">
              <a:lnSpc>
                <a:spcPct val="100000"/>
              </a:lnSpc>
              <a:spcBef>
                <a:spcPts val="600"/>
              </a:spcBef>
              <a:spcAft>
                <a:spcPts val="0"/>
              </a:spcAft>
              <a:buClr>
                <a:schemeClr val="accent1"/>
              </a:buClr>
              <a:buSzPts val="2000"/>
              <a:buFont typeface="Garamond"/>
              <a:buNone/>
            </a:pPr>
            <a:r>
              <a:rPr b="0" i="0" lang="en-US" sz="2000" u="none" cap="none" strike="noStrike">
                <a:solidFill>
                  <a:schemeClr val="lt1"/>
                </a:solidFill>
                <a:latin typeface="Garamond"/>
                <a:ea typeface="Garamond"/>
                <a:cs typeface="Garamond"/>
                <a:sym typeface="Garamond"/>
              </a:rPr>
              <a:t>	b=20;</a:t>
            </a:r>
            <a:endParaRPr/>
          </a:p>
          <a:p>
            <a:pPr indent="0" lvl="0" marL="0" marR="0" rtl="0" algn="l">
              <a:lnSpc>
                <a:spcPct val="100000"/>
              </a:lnSpc>
              <a:spcBef>
                <a:spcPts val="600"/>
              </a:spcBef>
              <a:spcAft>
                <a:spcPts val="0"/>
              </a:spcAft>
              <a:buClr>
                <a:schemeClr val="accent1"/>
              </a:buClr>
              <a:buSzPts val="2000"/>
              <a:buFont typeface="Garamond"/>
              <a:buNone/>
            </a:pPr>
            <a:r>
              <a:rPr b="0" i="0" lang="en-US" sz="2000" u="none" cap="none" strike="noStrike">
                <a:solidFill>
                  <a:schemeClr val="lt1"/>
                </a:solidFill>
                <a:latin typeface="Garamond"/>
                <a:ea typeface="Garamond"/>
                <a:cs typeface="Garamond"/>
                <a:sym typeface="Garamond"/>
              </a:rPr>
              <a:t>	System.out.print(“b= “+b);</a:t>
            </a:r>
            <a:endParaRPr/>
          </a:p>
        </p:txBody>
      </p:sp>
      <p:sp>
        <p:nvSpPr>
          <p:cNvPr id="1115" name="Google Shape;1115;p118"/>
          <p:cNvSpPr txBox="1"/>
          <p:nvPr/>
        </p:nvSpPr>
        <p:spPr>
          <a:xfrm>
            <a:off x="5072066" y="4500570"/>
            <a:ext cx="896399" cy="92333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Output: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 10</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b=20    </a:t>
            </a:r>
            <a:endParaRPr sz="1800">
              <a:solidFill>
                <a:schemeClr val="lt1"/>
              </a:solidFill>
              <a:latin typeface="Garamond"/>
              <a:ea typeface="Garamond"/>
              <a:cs typeface="Garamond"/>
              <a:sym typeface="Garamond"/>
            </a:endParaRPr>
          </a:p>
        </p:txBody>
      </p:sp>
      <p:sp>
        <p:nvSpPr>
          <p:cNvPr id="1116" name="Google Shape;1116;p118"/>
          <p:cNvSpPr txBox="1"/>
          <p:nvPr/>
        </p:nvSpPr>
        <p:spPr>
          <a:xfrm>
            <a:off x="500034" y="5715016"/>
            <a:ext cx="4266424"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A </a:t>
            </a:r>
            <a:r>
              <a:rPr b="1" lang="en-US" sz="1800">
                <a:solidFill>
                  <a:schemeClr val="dk1"/>
                </a:solidFill>
                <a:latin typeface="Garamond"/>
                <a:ea typeface="Garamond"/>
                <a:cs typeface="Garamond"/>
                <a:sym typeface="Garamond"/>
              </a:rPr>
              <a:t>Variable</a:t>
            </a:r>
            <a:r>
              <a:rPr lang="en-US" sz="1800">
                <a:solidFill>
                  <a:schemeClr val="dk1"/>
                </a:solidFill>
                <a:latin typeface="Garamond"/>
                <a:ea typeface="Garamond"/>
                <a:cs typeface="Garamond"/>
                <a:sym typeface="Garamond"/>
              </a:rPr>
              <a:t> will hold only </a:t>
            </a:r>
            <a:r>
              <a:rPr b="1" lang="en-US" sz="1800">
                <a:solidFill>
                  <a:schemeClr val="dk1"/>
                </a:solidFill>
                <a:latin typeface="Garamond"/>
                <a:ea typeface="Garamond"/>
                <a:cs typeface="Garamond"/>
                <a:sym typeface="Garamond"/>
              </a:rPr>
              <a:t>one value </a:t>
            </a:r>
            <a:r>
              <a:rPr lang="en-US" sz="1800">
                <a:solidFill>
                  <a:schemeClr val="dk1"/>
                </a:solidFill>
                <a:latin typeface="Garamond"/>
                <a:ea typeface="Garamond"/>
                <a:cs typeface="Garamond"/>
                <a:sym typeface="Garamond"/>
              </a:rPr>
              <a:t>at a time</a:t>
            </a:r>
            <a:endParaRPr/>
          </a:p>
        </p:txBody>
      </p:sp>
      <p:sp>
        <p:nvSpPr>
          <p:cNvPr id="1117" name="Google Shape;1117;p118"/>
          <p:cNvSpPr/>
          <p:nvPr/>
        </p:nvSpPr>
        <p:spPr>
          <a:xfrm rot="901702">
            <a:off x="6652648" y="1325405"/>
            <a:ext cx="2500298" cy="1854531"/>
          </a:xfrm>
          <a:prstGeom prst="cloud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Array is used to hold </a:t>
            </a:r>
            <a:r>
              <a:rPr b="1" lang="en-US" sz="1800">
                <a:solidFill>
                  <a:schemeClr val="lt1"/>
                </a:solidFill>
                <a:latin typeface="Garamond"/>
                <a:ea typeface="Garamond"/>
                <a:cs typeface="Garamond"/>
                <a:sym typeface="Garamond"/>
              </a:rPr>
              <a:t>more than one value</a:t>
            </a:r>
            <a:r>
              <a:rPr lang="en-US" sz="1800">
                <a:solidFill>
                  <a:schemeClr val="lt1"/>
                </a:solidFill>
                <a:latin typeface="Garamond"/>
                <a:ea typeface="Garamond"/>
                <a:cs typeface="Garamond"/>
                <a:sym typeface="Garamond"/>
              </a:rPr>
              <a:t> with </a:t>
            </a:r>
            <a:r>
              <a:rPr b="1" lang="en-US" sz="1800">
                <a:solidFill>
                  <a:schemeClr val="lt1"/>
                </a:solidFill>
                <a:latin typeface="Garamond"/>
                <a:ea typeface="Garamond"/>
                <a:cs typeface="Garamond"/>
                <a:sym typeface="Garamond"/>
              </a:rPr>
              <a:t>same variable name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1">
                                            <p:txEl>
                                              <p:pRg end="0" st="0"/>
                                            </p:txEl>
                                          </p:spTgt>
                                        </p:tgtEl>
                                        <p:attrNameLst>
                                          <p:attrName>style.visibility</p:attrName>
                                        </p:attrNameLst>
                                      </p:cBhvr>
                                      <p:to>
                                        <p:strVal val="visible"/>
                                      </p:to>
                                    </p:set>
                                    <p:animEffect filter="fade" transition="in">
                                      <p:cBhvr>
                                        <p:cTn dur="500"/>
                                        <p:tgtEl>
                                          <p:spTgt spid="11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1">
                                            <p:txEl>
                                              <p:pRg end="1" st="1"/>
                                            </p:txEl>
                                          </p:spTgt>
                                        </p:tgtEl>
                                        <p:attrNameLst>
                                          <p:attrName>style.visibility</p:attrName>
                                        </p:attrNameLst>
                                      </p:cBhvr>
                                      <p:to>
                                        <p:strVal val="visible"/>
                                      </p:to>
                                    </p:set>
                                    <p:animEffect filter="fade" transition="in">
                                      <p:cBhvr>
                                        <p:cTn dur="500"/>
                                        <p:tgtEl>
                                          <p:spTgt spid="11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1">
                                            <p:txEl>
                                              <p:pRg end="2" st="2"/>
                                            </p:txEl>
                                          </p:spTgt>
                                        </p:tgtEl>
                                        <p:attrNameLst>
                                          <p:attrName>style.visibility</p:attrName>
                                        </p:attrNameLst>
                                      </p:cBhvr>
                                      <p:to>
                                        <p:strVal val="visible"/>
                                      </p:to>
                                    </p:set>
                                    <p:animEffect filter="fade" transition="in">
                                      <p:cBhvr>
                                        <p:cTn dur="500"/>
                                        <p:tgtEl>
                                          <p:spTgt spid="11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1">
                                            <p:txEl>
                                              <p:pRg end="3" st="3"/>
                                            </p:txEl>
                                          </p:spTgt>
                                        </p:tgtEl>
                                        <p:attrNameLst>
                                          <p:attrName>style.visibility</p:attrName>
                                        </p:attrNameLst>
                                      </p:cBhvr>
                                      <p:to>
                                        <p:strVal val="visible"/>
                                      </p:to>
                                    </p:set>
                                    <p:animEffect filter="fade" transition="in">
                                      <p:cBhvr>
                                        <p:cTn dur="500"/>
                                        <p:tgtEl>
                                          <p:spTgt spid="111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1">
                                            <p:txEl>
                                              <p:pRg end="4" st="4"/>
                                            </p:txEl>
                                          </p:spTgt>
                                        </p:tgtEl>
                                        <p:attrNameLst>
                                          <p:attrName>style.visibility</p:attrName>
                                        </p:attrNameLst>
                                      </p:cBhvr>
                                      <p:to>
                                        <p:strVal val="visible"/>
                                      </p:to>
                                    </p:set>
                                    <p:animEffect filter="fade" transition="in">
                                      <p:cBhvr>
                                        <p:cTn dur="500"/>
                                        <p:tgtEl>
                                          <p:spTgt spid="111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13"/>
                                        </p:tgtEl>
                                        <p:attrNameLst>
                                          <p:attrName>style.visibility</p:attrName>
                                        </p:attrNameLst>
                                      </p:cBhvr>
                                      <p:to>
                                        <p:strVal val="visible"/>
                                      </p:to>
                                    </p:set>
                                    <p:anim calcmode="lin" valueType="num">
                                      <p:cBhvr additive="base">
                                        <p:cTn dur="500"/>
                                        <p:tgtEl>
                                          <p:spTgt spid="111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4">
                                            <p:txEl>
                                              <p:pRg end="0" st="0"/>
                                            </p:txEl>
                                          </p:spTgt>
                                        </p:tgtEl>
                                        <p:attrNameLst>
                                          <p:attrName>style.visibility</p:attrName>
                                        </p:attrNameLst>
                                      </p:cBhvr>
                                      <p:to>
                                        <p:strVal val="visible"/>
                                      </p:to>
                                    </p:set>
                                    <p:animEffect filter="fade" transition="in">
                                      <p:cBhvr>
                                        <p:cTn dur="500"/>
                                        <p:tgtEl>
                                          <p:spTgt spid="11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4">
                                            <p:txEl>
                                              <p:pRg end="1" st="1"/>
                                            </p:txEl>
                                          </p:spTgt>
                                        </p:tgtEl>
                                        <p:attrNameLst>
                                          <p:attrName>style.visibility</p:attrName>
                                        </p:attrNameLst>
                                      </p:cBhvr>
                                      <p:to>
                                        <p:strVal val="visible"/>
                                      </p:to>
                                    </p:set>
                                    <p:animEffect filter="fade" transition="in">
                                      <p:cBhvr>
                                        <p:cTn dur="500"/>
                                        <p:tgtEl>
                                          <p:spTgt spid="11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4">
                                            <p:txEl>
                                              <p:pRg end="2" st="2"/>
                                            </p:txEl>
                                          </p:spTgt>
                                        </p:tgtEl>
                                        <p:attrNameLst>
                                          <p:attrName>style.visibility</p:attrName>
                                        </p:attrNameLst>
                                      </p:cBhvr>
                                      <p:to>
                                        <p:strVal val="visible"/>
                                      </p:to>
                                    </p:set>
                                    <p:animEffect filter="fade" transition="in">
                                      <p:cBhvr>
                                        <p:cTn dur="500"/>
                                        <p:tgtEl>
                                          <p:spTgt spid="11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4">
                                            <p:txEl>
                                              <p:pRg end="3" st="3"/>
                                            </p:txEl>
                                          </p:spTgt>
                                        </p:tgtEl>
                                        <p:attrNameLst>
                                          <p:attrName>style.visibility</p:attrName>
                                        </p:attrNameLst>
                                      </p:cBhvr>
                                      <p:to>
                                        <p:strVal val="visible"/>
                                      </p:to>
                                    </p:set>
                                    <p:animEffect filter="fade" transition="in">
                                      <p:cBhvr>
                                        <p:cTn dur="500"/>
                                        <p:tgtEl>
                                          <p:spTgt spid="111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4">
                                            <p:txEl>
                                              <p:pRg end="4" st="4"/>
                                            </p:txEl>
                                          </p:spTgt>
                                        </p:tgtEl>
                                        <p:attrNameLst>
                                          <p:attrName>style.visibility</p:attrName>
                                        </p:attrNameLst>
                                      </p:cBhvr>
                                      <p:to>
                                        <p:strVal val="visible"/>
                                      </p:to>
                                    </p:set>
                                    <p:animEffect filter="fade" transition="in">
                                      <p:cBhvr>
                                        <p:cTn dur="500"/>
                                        <p:tgtEl>
                                          <p:spTgt spid="111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4">
                                            <p:txEl>
                                              <p:pRg end="5" st="5"/>
                                            </p:txEl>
                                          </p:spTgt>
                                        </p:tgtEl>
                                        <p:attrNameLst>
                                          <p:attrName>style.visibility</p:attrName>
                                        </p:attrNameLst>
                                      </p:cBhvr>
                                      <p:to>
                                        <p:strVal val="visible"/>
                                      </p:to>
                                    </p:set>
                                    <p:animEffect filter="fade" transition="in">
                                      <p:cBhvr>
                                        <p:cTn dur="500"/>
                                        <p:tgtEl>
                                          <p:spTgt spid="111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15"/>
                                        </p:tgtEl>
                                        <p:attrNameLst>
                                          <p:attrName>style.visibility</p:attrName>
                                        </p:attrNameLst>
                                      </p:cBhvr>
                                      <p:to>
                                        <p:strVal val="visible"/>
                                      </p:to>
                                    </p:set>
                                    <p:anim calcmode="lin" valueType="num">
                                      <p:cBhvr additive="base">
                                        <p:cTn dur="500"/>
                                        <p:tgtEl>
                                          <p:spTgt spid="111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16"/>
                                        </p:tgtEl>
                                        <p:attrNameLst>
                                          <p:attrName>style.visibility</p:attrName>
                                        </p:attrNameLst>
                                      </p:cBhvr>
                                      <p:to>
                                        <p:strVal val="visible"/>
                                      </p:to>
                                    </p:set>
                                    <p:anim calcmode="lin" valueType="num">
                                      <p:cBhvr additive="base">
                                        <p:cTn dur="500"/>
                                        <p:tgtEl>
                                          <p:spTgt spid="111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7"/>
                                        </p:tgtEl>
                                        <p:attrNameLst>
                                          <p:attrName>style.visibility</p:attrName>
                                        </p:attrNameLst>
                                      </p:cBhvr>
                                      <p:to>
                                        <p:strVal val="visible"/>
                                      </p:to>
                                    </p:set>
                                    <p:animEffect filter="fade" transition="in">
                                      <p:cBhvr>
                                        <p:cTn dur="500"/>
                                        <p:tgtEl>
                                          <p:spTgt spid="1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19"/>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b="1" lang="en-US"/>
              <a:t>Java array</a:t>
            </a:r>
            <a:r>
              <a:rPr lang="en-US"/>
              <a:t> is an object which contains elements of a similar data type.</a:t>
            </a:r>
            <a:endParaRPr/>
          </a:p>
          <a:p>
            <a:pPr indent="0" lvl="0" marL="0" rtl="0" algn="l">
              <a:lnSpc>
                <a:spcPct val="100000"/>
              </a:lnSpc>
              <a:spcBef>
                <a:spcPts val="600"/>
              </a:spcBef>
              <a:spcAft>
                <a:spcPts val="0"/>
              </a:spcAft>
              <a:buSzPts val="2000"/>
              <a:buFont typeface="Garamond"/>
              <a:buNone/>
            </a:pPr>
            <a:r>
              <a:rPr lang="en-US"/>
              <a:t>The elements of an array are stored in a contiguous memory location.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3 Steps:</a:t>
            </a:r>
            <a:endParaRPr/>
          </a:p>
          <a:p>
            <a:pPr indent="-127000" lvl="0" marL="0" rtl="0" algn="l">
              <a:lnSpc>
                <a:spcPct val="100000"/>
              </a:lnSpc>
              <a:spcBef>
                <a:spcPts val="600"/>
              </a:spcBef>
              <a:spcAft>
                <a:spcPts val="0"/>
              </a:spcAft>
              <a:buSzPts val="2000"/>
              <a:buFont typeface="Arial"/>
              <a:buChar char="•"/>
            </a:pPr>
            <a:r>
              <a:rPr lang="en-US"/>
              <a:t> Declaration of array</a:t>
            </a:r>
            <a:endParaRPr/>
          </a:p>
          <a:p>
            <a:pPr indent="-127000" lvl="0" marL="0" rtl="0" algn="l">
              <a:lnSpc>
                <a:spcPct val="100000"/>
              </a:lnSpc>
              <a:spcBef>
                <a:spcPts val="600"/>
              </a:spcBef>
              <a:spcAft>
                <a:spcPts val="0"/>
              </a:spcAft>
              <a:buSzPts val="2000"/>
              <a:buFont typeface="Arial"/>
              <a:buChar char="•"/>
            </a:pPr>
            <a:r>
              <a:rPr lang="en-US"/>
              <a:t> Instantiate the array</a:t>
            </a:r>
            <a:endParaRPr/>
          </a:p>
          <a:p>
            <a:pPr indent="-127000" lvl="0" marL="0" rtl="0" algn="l">
              <a:lnSpc>
                <a:spcPct val="100000"/>
              </a:lnSpc>
              <a:spcBef>
                <a:spcPts val="600"/>
              </a:spcBef>
              <a:spcAft>
                <a:spcPts val="0"/>
              </a:spcAft>
              <a:buSzPts val="2000"/>
              <a:buFont typeface="Arial"/>
              <a:buChar char="•"/>
            </a:pPr>
            <a:r>
              <a:rPr lang="en-US"/>
              <a:t> Initialization of array</a:t>
            </a:r>
            <a:endParaRPr/>
          </a:p>
          <a:p>
            <a:pPr indent="0" lvl="0" marL="0" rtl="0" algn="l">
              <a:lnSpc>
                <a:spcPct val="100000"/>
              </a:lnSpc>
              <a:spcBef>
                <a:spcPts val="600"/>
              </a:spcBef>
              <a:spcAft>
                <a:spcPts val="0"/>
              </a:spcAft>
              <a:buSzPts val="2000"/>
              <a:buFont typeface="Garamond"/>
              <a:buNone/>
            </a:pPr>
            <a:r>
              <a:t/>
            </a:r>
            <a:endParaRPr/>
          </a:p>
        </p:txBody>
      </p:sp>
      <p:sp>
        <p:nvSpPr>
          <p:cNvPr id="1123" name="Google Shape;1123;p11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ARRAY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2">
                                            <p:txEl>
                                              <p:pRg end="0" st="0"/>
                                            </p:txEl>
                                          </p:spTgt>
                                        </p:tgtEl>
                                        <p:attrNameLst>
                                          <p:attrName>style.visibility</p:attrName>
                                        </p:attrNameLst>
                                      </p:cBhvr>
                                      <p:to>
                                        <p:strVal val="visible"/>
                                      </p:to>
                                    </p:set>
                                    <p:animEffect filter="fade" transition="in">
                                      <p:cBhvr>
                                        <p:cTn dur="500"/>
                                        <p:tgtEl>
                                          <p:spTgt spid="11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2">
                                            <p:txEl>
                                              <p:pRg end="1" st="1"/>
                                            </p:txEl>
                                          </p:spTgt>
                                        </p:tgtEl>
                                        <p:attrNameLst>
                                          <p:attrName>style.visibility</p:attrName>
                                        </p:attrNameLst>
                                      </p:cBhvr>
                                      <p:to>
                                        <p:strVal val="visible"/>
                                      </p:to>
                                    </p:set>
                                    <p:animEffect filter="fade" transition="in">
                                      <p:cBhvr>
                                        <p:cTn dur="500"/>
                                        <p:tgtEl>
                                          <p:spTgt spid="11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2">
                                            <p:txEl>
                                              <p:pRg end="2" st="2"/>
                                            </p:txEl>
                                          </p:spTgt>
                                        </p:tgtEl>
                                        <p:attrNameLst>
                                          <p:attrName>style.visibility</p:attrName>
                                        </p:attrNameLst>
                                      </p:cBhvr>
                                      <p:to>
                                        <p:strVal val="visible"/>
                                      </p:to>
                                    </p:set>
                                    <p:animEffect filter="fade" transition="in">
                                      <p:cBhvr>
                                        <p:cTn dur="500"/>
                                        <p:tgtEl>
                                          <p:spTgt spid="11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2">
                                            <p:txEl>
                                              <p:pRg end="3" st="3"/>
                                            </p:txEl>
                                          </p:spTgt>
                                        </p:tgtEl>
                                        <p:attrNameLst>
                                          <p:attrName>style.visibility</p:attrName>
                                        </p:attrNameLst>
                                      </p:cBhvr>
                                      <p:to>
                                        <p:strVal val="visible"/>
                                      </p:to>
                                    </p:set>
                                    <p:animEffect filter="fade" transition="in">
                                      <p:cBhvr>
                                        <p:cTn dur="500"/>
                                        <p:tgtEl>
                                          <p:spTgt spid="11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2">
                                            <p:txEl>
                                              <p:pRg end="4" st="4"/>
                                            </p:txEl>
                                          </p:spTgt>
                                        </p:tgtEl>
                                        <p:attrNameLst>
                                          <p:attrName>style.visibility</p:attrName>
                                        </p:attrNameLst>
                                      </p:cBhvr>
                                      <p:to>
                                        <p:strVal val="visible"/>
                                      </p:to>
                                    </p:set>
                                    <p:animEffect filter="fade" transition="in">
                                      <p:cBhvr>
                                        <p:cTn dur="500"/>
                                        <p:tgtEl>
                                          <p:spTgt spid="112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2">
                                            <p:txEl>
                                              <p:pRg end="5" st="5"/>
                                            </p:txEl>
                                          </p:spTgt>
                                        </p:tgtEl>
                                        <p:attrNameLst>
                                          <p:attrName>style.visibility</p:attrName>
                                        </p:attrNameLst>
                                      </p:cBhvr>
                                      <p:to>
                                        <p:strVal val="visible"/>
                                      </p:to>
                                    </p:set>
                                    <p:animEffect filter="fade" transition="in">
                                      <p:cBhvr>
                                        <p:cTn dur="500"/>
                                        <p:tgtEl>
                                          <p:spTgt spid="112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2">
                                            <p:txEl>
                                              <p:pRg end="6" st="6"/>
                                            </p:txEl>
                                          </p:spTgt>
                                        </p:tgtEl>
                                        <p:attrNameLst>
                                          <p:attrName>style.visibility</p:attrName>
                                        </p:attrNameLst>
                                      </p:cBhvr>
                                      <p:to>
                                        <p:strVal val="visible"/>
                                      </p:to>
                                    </p:set>
                                    <p:animEffect filter="fade" transition="in">
                                      <p:cBhvr>
                                        <p:cTn dur="500"/>
                                        <p:tgtEl>
                                          <p:spTgt spid="112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2">
                                            <p:txEl>
                                              <p:pRg end="7" st="7"/>
                                            </p:txEl>
                                          </p:spTgt>
                                        </p:tgtEl>
                                        <p:attrNameLst>
                                          <p:attrName>style.visibility</p:attrName>
                                        </p:attrNameLst>
                                      </p:cBhvr>
                                      <p:to>
                                        <p:strVal val="visible"/>
                                      </p:to>
                                    </p:set>
                                    <p:animEffect filter="fade" transition="in">
                                      <p:cBhvr>
                                        <p:cTn dur="500"/>
                                        <p:tgtEl>
                                          <p:spTgt spid="112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20"/>
          <p:cNvSpPr txBox="1"/>
          <p:nvPr>
            <p:ph idx="1" type="body"/>
          </p:nvPr>
        </p:nvSpPr>
        <p:spPr>
          <a:xfrm>
            <a:off x="428596" y="185736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u="sng"/>
              <a:t>Declaration of Array:</a:t>
            </a:r>
            <a:endParaRPr/>
          </a:p>
          <a:p>
            <a:pPr indent="0" lvl="0" marL="0" rtl="0" algn="l">
              <a:lnSpc>
                <a:spcPct val="100000"/>
              </a:lnSpc>
              <a:spcBef>
                <a:spcPts val="600"/>
              </a:spcBef>
              <a:spcAft>
                <a:spcPts val="0"/>
              </a:spcAft>
              <a:buSzPts val="2000"/>
              <a:buFont typeface="Garamond"/>
              <a:buNone/>
            </a:pPr>
            <a:r>
              <a:rPr lang="en-US"/>
              <a:t>     Specifying Array name and datatype</a:t>
            </a:r>
            <a:endParaRPr/>
          </a:p>
          <a:p>
            <a:pPr indent="0" lvl="0" marL="0" rtl="0" algn="l">
              <a:lnSpc>
                <a:spcPct val="100000"/>
              </a:lnSpc>
              <a:spcBef>
                <a:spcPts val="600"/>
              </a:spcBef>
              <a:spcAft>
                <a:spcPts val="0"/>
              </a:spcAft>
              <a:buSzPts val="2000"/>
              <a:buFont typeface="Garamond"/>
              <a:buNone/>
            </a:pPr>
            <a:r>
              <a:rPr lang="en-US"/>
              <a:t>     2 forms</a:t>
            </a:r>
            <a:endParaRPr/>
          </a:p>
          <a:p>
            <a:pPr indent="0" lvl="0" marL="0" rtl="0" algn="l">
              <a:lnSpc>
                <a:spcPct val="100000"/>
              </a:lnSpc>
              <a:spcBef>
                <a:spcPts val="600"/>
              </a:spcBef>
              <a:spcAft>
                <a:spcPts val="0"/>
              </a:spcAft>
              <a:buSzPts val="2000"/>
              <a:buFont typeface="Garamond"/>
              <a:buNone/>
            </a:pPr>
            <a:r>
              <a:t/>
            </a:r>
            <a:endParaRPr/>
          </a:p>
        </p:txBody>
      </p:sp>
      <p:sp>
        <p:nvSpPr>
          <p:cNvPr id="1129" name="Google Shape;1129;p12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ARRAY</a:t>
            </a:r>
            <a:endParaRPr/>
          </a:p>
        </p:txBody>
      </p:sp>
      <p:sp>
        <p:nvSpPr>
          <p:cNvPr id="1130" name="Google Shape;1130;p120"/>
          <p:cNvSpPr/>
          <p:nvPr/>
        </p:nvSpPr>
        <p:spPr>
          <a:xfrm>
            <a:off x="2214546" y="3000372"/>
            <a:ext cx="2143140"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Syntax(Form-1):</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type array_name[ ];</a:t>
            </a:r>
            <a:endParaRPr/>
          </a:p>
        </p:txBody>
      </p:sp>
      <p:sp>
        <p:nvSpPr>
          <p:cNvPr id="1131" name="Google Shape;1131;p120"/>
          <p:cNvSpPr/>
          <p:nvPr/>
        </p:nvSpPr>
        <p:spPr>
          <a:xfrm>
            <a:off x="5572132" y="3000372"/>
            <a:ext cx="2143140"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Syntax(Form-2):</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type[ ] array_name;</a:t>
            </a:r>
            <a:endParaRPr/>
          </a:p>
        </p:txBody>
      </p:sp>
      <p:sp>
        <p:nvSpPr>
          <p:cNvPr id="1132" name="Google Shape;1132;p120"/>
          <p:cNvSpPr/>
          <p:nvPr/>
        </p:nvSpPr>
        <p:spPr>
          <a:xfrm>
            <a:off x="5572132" y="3929066"/>
            <a:ext cx="2143140"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Example(Form-2):</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 roll_no;</a:t>
            </a:r>
            <a:endParaRPr/>
          </a:p>
        </p:txBody>
      </p:sp>
      <p:sp>
        <p:nvSpPr>
          <p:cNvPr id="1133" name="Google Shape;1133;p120"/>
          <p:cNvSpPr/>
          <p:nvPr/>
        </p:nvSpPr>
        <p:spPr>
          <a:xfrm>
            <a:off x="2214546" y="3929066"/>
            <a:ext cx="2143140"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Example(Form-1):</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roll_no[ ];</a:t>
            </a:r>
            <a:endParaRPr/>
          </a:p>
        </p:txBody>
      </p:sp>
      <p:sp>
        <p:nvSpPr>
          <p:cNvPr id="1134" name="Google Shape;1134;p120"/>
          <p:cNvSpPr/>
          <p:nvPr/>
        </p:nvSpPr>
        <p:spPr>
          <a:xfrm>
            <a:off x="3500430" y="5072074"/>
            <a:ext cx="2857520" cy="642942"/>
          </a:xfrm>
          <a:prstGeom prst="ellipse">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Don’t Mention the size</a:t>
            </a:r>
            <a:endParaRPr/>
          </a:p>
        </p:txBody>
      </p:sp>
      <p:cxnSp>
        <p:nvCxnSpPr>
          <p:cNvPr id="1135" name="Google Shape;1135;p120"/>
          <p:cNvCxnSpPr/>
          <p:nvPr/>
        </p:nvCxnSpPr>
        <p:spPr>
          <a:xfrm flipH="1" rot="5400000">
            <a:off x="3643306" y="4500570"/>
            <a:ext cx="642942" cy="642942"/>
          </a:xfrm>
          <a:prstGeom prst="straightConnector1">
            <a:avLst/>
          </a:prstGeom>
          <a:noFill/>
          <a:ln cap="flat" cmpd="sng" w="38100">
            <a:solidFill>
              <a:schemeClr val="accent1"/>
            </a:solidFill>
            <a:prstDash val="solid"/>
            <a:round/>
            <a:headEnd len="sm" w="sm" type="none"/>
            <a:tailEnd len="med" w="med" type="stealth"/>
          </a:ln>
        </p:spPr>
      </p:cxnSp>
      <p:cxnSp>
        <p:nvCxnSpPr>
          <p:cNvPr id="1136" name="Google Shape;1136;p120"/>
          <p:cNvCxnSpPr/>
          <p:nvPr/>
        </p:nvCxnSpPr>
        <p:spPr>
          <a:xfrm rot="-5400000">
            <a:off x="5643570" y="4572008"/>
            <a:ext cx="642942" cy="500066"/>
          </a:xfrm>
          <a:prstGeom prst="straightConnector1">
            <a:avLst/>
          </a:prstGeom>
          <a:noFill/>
          <a:ln cap="flat" cmpd="sng" w="38100">
            <a:solidFill>
              <a:schemeClr val="accent1"/>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0"/>
                                        </p:tgtEl>
                                        <p:attrNameLst>
                                          <p:attrName>style.visibility</p:attrName>
                                        </p:attrNameLst>
                                      </p:cBhvr>
                                      <p:to>
                                        <p:strVal val="visible"/>
                                      </p:to>
                                    </p:set>
                                    <p:animEffect filter="fade" transition="in">
                                      <p:cBhvr>
                                        <p:cTn dur="500"/>
                                        <p:tgtEl>
                                          <p:spTgt spid="1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1"/>
                                        </p:tgtEl>
                                        <p:attrNameLst>
                                          <p:attrName>style.visibility</p:attrName>
                                        </p:attrNameLst>
                                      </p:cBhvr>
                                      <p:to>
                                        <p:strVal val="visible"/>
                                      </p:to>
                                    </p:set>
                                    <p:animEffect filter="fade" transition="in">
                                      <p:cBhvr>
                                        <p:cTn dur="500"/>
                                        <p:tgtEl>
                                          <p:spTgt spid="1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3"/>
                                        </p:tgtEl>
                                        <p:attrNameLst>
                                          <p:attrName>style.visibility</p:attrName>
                                        </p:attrNameLst>
                                      </p:cBhvr>
                                      <p:to>
                                        <p:strVal val="visible"/>
                                      </p:to>
                                    </p:set>
                                    <p:animEffect filter="fade" transition="in">
                                      <p:cBhvr>
                                        <p:cTn dur="500"/>
                                        <p:tgtEl>
                                          <p:spTgt spid="1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2"/>
                                        </p:tgtEl>
                                        <p:attrNameLst>
                                          <p:attrName>style.visibility</p:attrName>
                                        </p:attrNameLst>
                                      </p:cBhvr>
                                      <p:to>
                                        <p:strVal val="visible"/>
                                      </p:to>
                                    </p:set>
                                    <p:animEffect filter="fade" transition="in">
                                      <p:cBhvr>
                                        <p:cTn dur="500"/>
                                        <p:tgtEl>
                                          <p:spTgt spid="1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36"/>
                                        </p:tgtEl>
                                        <p:attrNameLst>
                                          <p:attrName>style.visibility</p:attrName>
                                        </p:attrNameLst>
                                      </p:cBhvr>
                                      <p:to>
                                        <p:strVal val="visible"/>
                                      </p:to>
                                    </p:set>
                                    <p:anim calcmode="lin" valueType="num">
                                      <p:cBhvr additive="base">
                                        <p:cTn dur="500"/>
                                        <p:tgtEl>
                                          <p:spTgt spid="113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34"/>
                                        </p:tgtEl>
                                        <p:attrNameLst>
                                          <p:attrName>style.visibility</p:attrName>
                                        </p:attrNameLst>
                                      </p:cBhvr>
                                      <p:to>
                                        <p:strVal val="visible"/>
                                      </p:to>
                                    </p:set>
                                    <p:anim calcmode="lin" valueType="num">
                                      <p:cBhvr additive="base">
                                        <p:cTn dur="500"/>
                                        <p:tgtEl>
                                          <p:spTgt spid="113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35"/>
                                        </p:tgtEl>
                                        <p:attrNameLst>
                                          <p:attrName>style.visibility</p:attrName>
                                        </p:attrNameLst>
                                      </p:cBhvr>
                                      <p:to>
                                        <p:strVal val="visible"/>
                                      </p:to>
                                    </p:set>
                                    <p:anim calcmode="lin" valueType="num">
                                      <p:cBhvr additive="base">
                                        <p:cTn dur="500"/>
                                        <p:tgtEl>
                                          <p:spTgt spid="11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21"/>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u="sng"/>
              <a:t>Instantiate the Array:</a:t>
            </a:r>
            <a:endParaRPr/>
          </a:p>
          <a:p>
            <a:pPr indent="0" lvl="0" marL="0" rtl="0" algn="l">
              <a:lnSpc>
                <a:spcPct val="100000"/>
              </a:lnSpc>
              <a:spcBef>
                <a:spcPts val="600"/>
              </a:spcBef>
              <a:spcAft>
                <a:spcPts val="0"/>
              </a:spcAft>
              <a:buSzPts val="2000"/>
              <a:buFont typeface="Garamond"/>
              <a:buNone/>
            </a:pPr>
            <a:r>
              <a:rPr lang="en-US"/>
              <a:t>     Allocating the memory to the array</a:t>
            </a:r>
            <a:endParaRPr/>
          </a:p>
          <a:p>
            <a:pPr indent="0" lvl="0" marL="0" rtl="0" algn="l">
              <a:lnSpc>
                <a:spcPct val="100000"/>
              </a:lnSpc>
              <a:spcBef>
                <a:spcPts val="600"/>
              </a:spcBef>
              <a:spcAft>
                <a:spcPts val="0"/>
              </a:spcAft>
              <a:buSzPts val="2000"/>
              <a:buFont typeface="Garamond"/>
              <a:buNone/>
            </a:pPr>
            <a:r>
              <a:rPr lang="en-US"/>
              <a:t>     uses “new” operator</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u="sng"/>
              <a:t>Combining Declaration &amp; Instantiate the Array:</a:t>
            </a:r>
            <a:endParaRPr/>
          </a:p>
          <a:p>
            <a:pPr indent="0" lvl="0" marL="0" rtl="0" algn="l">
              <a:lnSpc>
                <a:spcPct val="100000"/>
              </a:lnSpc>
              <a:spcBef>
                <a:spcPts val="600"/>
              </a:spcBef>
              <a:spcAft>
                <a:spcPts val="0"/>
              </a:spcAft>
              <a:buSzPts val="2000"/>
              <a:buFont typeface="Garamond"/>
              <a:buNone/>
            </a:pPr>
            <a:r>
              <a:t/>
            </a:r>
            <a:endParaRPr/>
          </a:p>
        </p:txBody>
      </p:sp>
      <p:sp>
        <p:nvSpPr>
          <p:cNvPr id="1142" name="Google Shape;1142;p12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ARRAY</a:t>
            </a:r>
            <a:endParaRPr/>
          </a:p>
        </p:txBody>
      </p:sp>
      <p:sp>
        <p:nvSpPr>
          <p:cNvPr id="1143" name="Google Shape;1143;p121"/>
          <p:cNvSpPr/>
          <p:nvPr/>
        </p:nvSpPr>
        <p:spPr>
          <a:xfrm>
            <a:off x="1857356" y="3357562"/>
            <a:ext cx="2928958"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Syntax:</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array_name= new type[ size];</a:t>
            </a:r>
            <a:endParaRPr/>
          </a:p>
        </p:txBody>
      </p:sp>
      <p:sp>
        <p:nvSpPr>
          <p:cNvPr id="1144" name="Google Shape;1144;p121"/>
          <p:cNvSpPr/>
          <p:nvPr/>
        </p:nvSpPr>
        <p:spPr>
          <a:xfrm>
            <a:off x="6000760" y="2500306"/>
            <a:ext cx="2143140"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roll_no[ ];</a:t>
            </a:r>
            <a:endParaRPr/>
          </a:p>
        </p:txBody>
      </p:sp>
      <p:sp>
        <p:nvSpPr>
          <p:cNvPr id="1145" name="Google Shape;1145;p121"/>
          <p:cNvSpPr/>
          <p:nvPr/>
        </p:nvSpPr>
        <p:spPr>
          <a:xfrm>
            <a:off x="6000760" y="3357562"/>
            <a:ext cx="2286016"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roll_no=new int[5 ];</a:t>
            </a:r>
            <a:endParaRPr/>
          </a:p>
        </p:txBody>
      </p:sp>
      <p:sp>
        <p:nvSpPr>
          <p:cNvPr id="1146" name="Google Shape;1146;p121"/>
          <p:cNvSpPr/>
          <p:nvPr/>
        </p:nvSpPr>
        <p:spPr>
          <a:xfrm>
            <a:off x="5786446" y="5143512"/>
            <a:ext cx="2857520"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roll_no[ ]=new int[5 ];</a:t>
            </a:r>
            <a:endParaRPr/>
          </a:p>
        </p:txBody>
      </p:sp>
      <p:sp>
        <p:nvSpPr>
          <p:cNvPr id="1147" name="Google Shape;1147;p121"/>
          <p:cNvSpPr/>
          <p:nvPr/>
        </p:nvSpPr>
        <p:spPr>
          <a:xfrm>
            <a:off x="1428728" y="5143512"/>
            <a:ext cx="3643338"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Syntax:</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type array_name[ ]= new type[ size];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3"/>
                                        </p:tgtEl>
                                        <p:attrNameLst>
                                          <p:attrName>style.visibility</p:attrName>
                                        </p:attrNameLst>
                                      </p:cBhvr>
                                      <p:to>
                                        <p:strVal val="visible"/>
                                      </p:to>
                                    </p:set>
                                    <p:animEffect filter="fade" transition="in">
                                      <p:cBhvr>
                                        <p:cTn dur="500"/>
                                        <p:tgtEl>
                                          <p:spTgt spid="1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4"/>
                                        </p:tgtEl>
                                        <p:attrNameLst>
                                          <p:attrName>style.visibility</p:attrName>
                                        </p:attrNameLst>
                                      </p:cBhvr>
                                      <p:to>
                                        <p:strVal val="visible"/>
                                      </p:to>
                                    </p:set>
                                    <p:animEffect filter="fade" transition="in">
                                      <p:cBhvr>
                                        <p:cTn dur="500"/>
                                        <p:tgtEl>
                                          <p:spTgt spid="1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5"/>
                                        </p:tgtEl>
                                        <p:attrNameLst>
                                          <p:attrName>style.visibility</p:attrName>
                                        </p:attrNameLst>
                                      </p:cBhvr>
                                      <p:to>
                                        <p:strVal val="visible"/>
                                      </p:to>
                                    </p:set>
                                    <p:animEffect filter="fade" transition="in">
                                      <p:cBhvr>
                                        <p:cTn dur="500"/>
                                        <p:tgtEl>
                                          <p:spTgt spid="1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7"/>
                                        </p:tgtEl>
                                        <p:attrNameLst>
                                          <p:attrName>style.visibility</p:attrName>
                                        </p:attrNameLst>
                                      </p:cBhvr>
                                      <p:to>
                                        <p:strVal val="visible"/>
                                      </p:to>
                                    </p:set>
                                    <p:animEffect filter="fade" transition="in">
                                      <p:cBhvr>
                                        <p:cTn dur="500"/>
                                        <p:tgtEl>
                                          <p:spTgt spid="1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6"/>
                                        </p:tgtEl>
                                        <p:attrNameLst>
                                          <p:attrName>style.visibility</p:attrName>
                                        </p:attrNameLst>
                                      </p:cBhvr>
                                      <p:to>
                                        <p:strVal val="visible"/>
                                      </p:to>
                                    </p:set>
                                    <p:animEffect filter="fade" transition="in">
                                      <p:cBhvr>
                                        <p:cTn dur="500"/>
                                        <p:tgtEl>
                                          <p:spTgt spid="1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22"/>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Memory Allocation:</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p:txBody>
      </p:sp>
      <p:sp>
        <p:nvSpPr>
          <p:cNvPr id="1153" name="Google Shape;1153;p12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ARRAY</a:t>
            </a:r>
            <a:endParaRPr/>
          </a:p>
        </p:txBody>
      </p:sp>
      <p:sp>
        <p:nvSpPr>
          <p:cNvPr id="1154" name="Google Shape;1154;p122"/>
          <p:cNvSpPr/>
          <p:nvPr/>
        </p:nvSpPr>
        <p:spPr>
          <a:xfrm>
            <a:off x="1571604" y="2571744"/>
            <a:ext cx="136287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int roll_no[ ];</a:t>
            </a:r>
            <a:endParaRPr/>
          </a:p>
        </p:txBody>
      </p:sp>
      <p:sp>
        <p:nvSpPr>
          <p:cNvPr id="1155" name="Google Shape;1155;p122"/>
          <p:cNvSpPr txBox="1"/>
          <p:nvPr/>
        </p:nvSpPr>
        <p:spPr>
          <a:xfrm>
            <a:off x="5929322" y="2214554"/>
            <a:ext cx="83388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roll_no</a:t>
            </a:r>
            <a:endParaRPr sz="1800">
              <a:solidFill>
                <a:schemeClr val="lt1"/>
              </a:solidFill>
              <a:latin typeface="Garamond"/>
              <a:ea typeface="Garamond"/>
              <a:cs typeface="Garamond"/>
              <a:sym typeface="Garamond"/>
            </a:endParaRPr>
          </a:p>
        </p:txBody>
      </p:sp>
      <p:sp>
        <p:nvSpPr>
          <p:cNvPr id="1156" name="Google Shape;1156;p122"/>
          <p:cNvSpPr/>
          <p:nvPr/>
        </p:nvSpPr>
        <p:spPr>
          <a:xfrm>
            <a:off x="6000760" y="2571744"/>
            <a:ext cx="857256" cy="357190"/>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400">
                <a:solidFill>
                  <a:schemeClr val="lt1"/>
                </a:solidFill>
                <a:latin typeface="Garamond"/>
                <a:ea typeface="Garamond"/>
                <a:cs typeface="Garamond"/>
                <a:sym typeface="Garamond"/>
              </a:rPr>
              <a:t>.</a:t>
            </a:r>
            <a:endParaRPr/>
          </a:p>
        </p:txBody>
      </p:sp>
      <p:cxnSp>
        <p:nvCxnSpPr>
          <p:cNvPr id="1157" name="Google Shape;1157;p122"/>
          <p:cNvCxnSpPr/>
          <p:nvPr/>
        </p:nvCxnSpPr>
        <p:spPr>
          <a:xfrm flipH="1" rot="-5400000">
            <a:off x="6964379" y="2393943"/>
            <a:ext cx="1588" cy="928694"/>
          </a:xfrm>
          <a:prstGeom prst="straightConnector1">
            <a:avLst/>
          </a:prstGeom>
          <a:noFill/>
          <a:ln cap="flat" cmpd="sng" w="38100">
            <a:solidFill>
              <a:schemeClr val="accent1"/>
            </a:solidFill>
            <a:prstDash val="solid"/>
            <a:round/>
            <a:headEnd len="sm" w="sm" type="none"/>
            <a:tailEnd len="med" w="med" type="stealth"/>
          </a:ln>
        </p:spPr>
      </p:cxnSp>
      <p:sp>
        <p:nvSpPr>
          <p:cNvPr id="1158" name="Google Shape;1158;p122"/>
          <p:cNvSpPr txBox="1"/>
          <p:nvPr/>
        </p:nvSpPr>
        <p:spPr>
          <a:xfrm>
            <a:off x="7429520" y="2714620"/>
            <a:ext cx="15544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Points Nothing</a:t>
            </a:r>
            <a:endParaRPr/>
          </a:p>
        </p:txBody>
      </p:sp>
      <p:sp>
        <p:nvSpPr>
          <p:cNvPr id="1159" name="Google Shape;1159;p122"/>
          <p:cNvSpPr/>
          <p:nvPr/>
        </p:nvSpPr>
        <p:spPr>
          <a:xfrm>
            <a:off x="1428728" y="3786190"/>
            <a:ext cx="205056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 roll_no=new int[5 ];</a:t>
            </a:r>
            <a:endParaRPr sz="1800">
              <a:solidFill>
                <a:schemeClr val="lt1"/>
              </a:solidFill>
              <a:latin typeface="Garamond"/>
              <a:ea typeface="Garamond"/>
              <a:cs typeface="Garamond"/>
              <a:sym typeface="Garamond"/>
            </a:endParaRPr>
          </a:p>
        </p:txBody>
      </p:sp>
      <p:sp>
        <p:nvSpPr>
          <p:cNvPr id="1160" name="Google Shape;1160;p122"/>
          <p:cNvSpPr/>
          <p:nvPr/>
        </p:nvSpPr>
        <p:spPr>
          <a:xfrm>
            <a:off x="6000760" y="4000504"/>
            <a:ext cx="857256"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400">
              <a:solidFill>
                <a:schemeClr val="lt1"/>
              </a:solidFill>
              <a:latin typeface="Garamond"/>
              <a:ea typeface="Garamond"/>
              <a:cs typeface="Garamond"/>
              <a:sym typeface="Garamond"/>
            </a:endParaRPr>
          </a:p>
        </p:txBody>
      </p:sp>
      <p:sp>
        <p:nvSpPr>
          <p:cNvPr id="1161" name="Google Shape;1161;p122"/>
          <p:cNvSpPr/>
          <p:nvPr/>
        </p:nvSpPr>
        <p:spPr>
          <a:xfrm>
            <a:off x="6000760" y="4429132"/>
            <a:ext cx="857256"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400">
              <a:solidFill>
                <a:schemeClr val="lt1"/>
              </a:solidFill>
              <a:latin typeface="Garamond"/>
              <a:ea typeface="Garamond"/>
              <a:cs typeface="Garamond"/>
              <a:sym typeface="Garamond"/>
            </a:endParaRPr>
          </a:p>
        </p:txBody>
      </p:sp>
      <p:sp>
        <p:nvSpPr>
          <p:cNvPr id="1162" name="Google Shape;1162;p122"/>
          <p:cNvSpPr/>
          <p:nvPr/>
        </p:nvSpPr>
        <p:spPr>
          <a:xfrm>
            <a:off x="6000760" y="4857760"/>
            <a:ext cx="857256"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400">
              <a:solidFill>
                <a:schemeClr val="lt1"/>
              </a:solidFill>
              <a:latin typeface="Garamond"/>
              <a:ea typeface="Garamond"/>
              <a:cs typeface="Garamond"/>
              <a:sym typeface="Garamond"/>
            </a:endParaRPr>
          </a:p>
        </p:txBody>
      </p:sp>
      <p:sp>
        <p:nvSpPr>
          <p:cNvPr id="1163" name="Google Shape;1163;p122"/>
          <p:cNvSpPr/>
          <p:nvPr/>
        </p:nvSpPr>
        <p:spPr>
          <a:xfrm>
            <a:off x="6000760" y="5286388"/>
            <a:ext cx="857256"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400">
              <a:solidFill>
                <a:schemeClr val="lt1"/>
              </a:solidFill>
              <a:latin typeface="Garamond"/>
              <a:ea typeface="Garamond"/>
              <a:cs typeface="Garamond"/>
              <a:sym typeface="Garamond"/>
            </a:endParaRPr>
          </a:p>
        </p:txBody>
      </p:sp>
      <p:sp>
        <p:nvSpPr>
          <p:cNvPr id="1164" name="Google Shape;1164;p122"/>
          <p:cNvSpPr/>
          <p:nvPr/>
        </p:nvSpPr>
        <p:spPr>
          <a:xfrm>
            <a:off x="6000760" y="5715016"/>
            <a:ext cx="857256"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400">
              <a:solidFill>
                <a:schemeClr val="lt1"/>
              </a:solidFill>
              <a:latin typeface="Garamond"/>
              <a:ea typeface="Garamond"/>
              <a:cs typeface="Garamond"/>
              <a:sym typeface="Garamond"/>
            </a:endParaRPr>
          </a:p>
        </p:txBody>
      </p:sp>
      <p:sp>
        <p:nvSpPr>
          <p:cNvPr id="1165" name="Google Shape;1165;p122"/>
          <p:cNvSpPr txBox="1"/>
          <p:nvPr/>
        </p:nvSpPr>
        <p:spPr>
          <a:xfrm>
            <a:off x="714348" y="4572008"/>
            <a:ext cx="3369833"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Array in Java is index-based,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the first element of the array is</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stored at the 0</a:t>
            </a:r>
            <a:r>
              <a:rPr baseline="30000" lang="en-US" sz="1800">
                <a:solidFill>
                  <a:schemeClr val="lt1"/>
                </a:solidFill>
                <a:latin typeface="Garamond"/>
                <a:ea typeface="Garamond"/>
                <a:cs typeface="Garamond"/>
                <a:sym typeface="Garamond"/>
              </a:rPr>
              <a:t>th</a:t>
            </a:r>
            <a:r>
              <a:rPr lang="en-US" sz="1800">
                <a:solidFill>
                  <a:schemeClr val="lt1"/>
                </a:solidFill>
                <a:latin typeface="Garamond"/>
                <a:ea typeface="Garamond"/>
                <a:cs typeface="Garamond"/>
                <a:sym typeface="Garamond"/>
              </a:rPr>
              <a:t> index,</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2nd element is stored on 1st index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and so on.</a:t>
            </a:r>
            <a:endParaRPr/>
          </a:p>
        </p:txBody>
      </p:sp>
      <p:sp>
        <p:nvSpPr>
          <p:cNvPr id="1166" name="Google Shape;1166;p122"/>
          <p:cNvSpPr/>
          <p:nvPr/>
        </p:nvSpPr>
        <p:spPr>
          <a:xfrm>
            <a:off x="4786314" y="4000504"/>
            <a:ext cx="1125629"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800">
                <a:solidFill>
                  <a:schemeClr val="lt1"/>
                </a:solidFill>
                <a:latin typeface="Garamond"/>
                <a:ea typeface="Garamond"/>
                <a:cs typeface="Garamond"/>
                <a:sym typeface="Garamond"/>
              </a:rPr>
              <a:t>roll_no[ 0]</a:t>
            </a:r>
            <a:endParaRPr/>
          </a:p>
        </p:txBody>
      </p:sp>
      <p:sp>
        <p:nvSpPr>
          <p:cNvPr id="1167" name="Google Shape;1167;p122"/>
          <p:cNvSpPr/>
          <p:nvPr/>
        </p:nvSpPr>
        <p:spPr>
          <a:xfrm>
            <a:off x="4786315" y="4416990"/>
            <a:ext cx="1125629"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800">
                <a:solidFill>
                  <a:schemeClr val="lt1"/>
                </a:solidFill>
                <a:latin typeface="Garamond"/>
                <a:ea typeface="Garamond"/>
                <a:cs typeface="Garamond"/>
                <a:sym typeface="Garamond"/>
              </a:rPr>
              <a:t>roll_no[ 1]</a:t>
            </a:r>
            <a:endParaRPr/>
          </a:p>
        </p:txBody>
      </p:sp>
      <p:sp>
        <p:nvSpPr>
          <p:cNvPr id="1168" name="Google Shape;1168;p122"/>
          <p:cNvSpPr/>
          <p:nvPr/>
        </p:nvSpPr>
        <p:spPr>
          <a:xfrm>
            <a:off x="4803694" y="4845618"/>
            <a:ext cx="1125629"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800">
                <a:solidFill>
                  <a:schemeClr val="lt1"/>
                </a:solidFill>
                <a:latin typeface="Garamond"/>
                <a:ea typeface="Garamond"/>
                <a:cs typeface="Garamond"/>
                <a:sym typeface="Garamond"/>
              </a:rPr>
              <a:t>roll_no[ 2]</a:t>
            </a:r>
            <a:endParaRPr/>
          </a:p>
        </p:txBody>
      </p:sp>
      <p:sp>
        <p:nvSpPr>
          <p:cNvPr id="1169" name="Google Shape;1169;p122"/>
          <p:cNvSpPr/>
          <p:nvPr/>
        </p:nvSpPr>
        <p:spPr>
          <a:xfrm>
            <a:off x="4786315" y="5274246"/>
            <a:ext cx="1125629"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800">
                <a:solidFill>
                  <a:schemeClr val="lt1"/>
                </a:solidFill>
                <a:latin typeface="Garamond"/>
                <a:ea typeface="Garamond"/>
                <a:cs typeface="Garamond"/>
                <a:sym typeface="Garamond"/>
              </a:rPr>
              <a:t>roll_no[ 3]</a:t>
            </a:r>
            <a:endParaRPr/>
          </a:p>
        </p:txBody>
      </p:sp>
      <p:sp>
        <p:nvSpPr>
          <p:cNvPr id="1170" name="Google Shape;1170;p122"/>
          <p:cNvSpPr/>
          <p:nvPr/>
        </p:nvSpPr>
        <p:spPr>
          <a:xfrm>
            <a:off x="4786318" y="5702874"/>
            <a:ext cx="1125629"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800">
                <a:solidFill>
                  <a:schemeClr val="lt1"/>
                </a:solidFill>
                <a:latin typeface="Garamond"/>
                <a:ea typeface="Garamond"/>
                <a:cs typeface="Garamond"/>
                <a:sym typeface="Garamond"/>
              </a:rPr>
              <a:t>roll_no[ 4]</a:t>
            </a:r>
            <a:endParaRPr/>
          </a:p>
        </p:txBody>
      </p:sp>
      <p:sp>
        <p:nvSpPr>
          <p:cNvPr id="1171" name="Google Shape;1171;p122"/>
          <p:cNvSpPr/>
          <p:nvPr/>
        </p:nvSpPr>
        <p:spPr>
          <a:xfrm>
            <a:off x="6000760" y="3429000"/>
            <a:ext cx="857256" cy="357190"/>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400">
                <a:solidFill>
                  <a:schemeClr val="lt1"/>
                </a:solidFill>
                <a:latin typeface="Garamond"/>
                <a:ea typeface="Garamond"/>
                <a:cs typeface="Garamond"/>
                <a:sym typeface="Garamond"/>
              </a:rPr>
              <a:t>.</a:t>
            </a:r>
            <a:endParaRPr/>
          </a:p>
        </p:txBody>
      </p:sp>
      <p:sp>
        <p:nvSpPr>
          <p:cNvPr id="1172" name="Google Shape;1172;p122"/>
          <p:cNvSpPr txBox="1"/>
          <p:nvPr/>
        </p:nvSpPr>
        <p:spPr>
          <a:xfrm>
            <a:off x="6000760" y="3071810"/>
            <a:ext cx="83388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roll_no</a:t>
            </a:r>
            <a:endParaRPr sz="1800">
              <a:solidFill>
                <a:schemeClr val="lt1"/>
              </a:solidFill>
              <a:latin typeface="Garamond"/>
              <a:ea typeface="Garamond"/>
              <a:cs typeface="Garamond"/>
              <a:sym typeface="Garamond"/>
            </a:endParaRPr>
          </a:p>
        </p:txBody>
      </p:sp>
      <p:cxnSp>
        <p:nvCxnSpPr>
          <p:cNvPr id="1173" name="Google Shape;1173;p122"/>
          <p:cNvCxnSpPr>
            <a:stCxn id="1171" idx="2"/>
            <a:endCxn id="1160" idx="0"/>
          </p:cNvCxnSpPr>
          <p:nvPr/>
        </p:nvCxnSpPr>
        <p:spPr>
          <a:xfrm>
            <a:off x="6429388" y="3786190"/>
            <a:ext cx="0" cy="214200"/>
          </a:xfrm>
          <a:prstGeom prst="straightConnector1">
            <a:avLst/>
          </a:prstGeom>
          <a:noFill/>
          <a:ln cap="flat" cmpd="sng" w="38100">
            <a:solidFill>
              <a:schemeClr val="accent1"/>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4"/>
                                        </p:tgtEl>
                                        <p:attrNameLst>
                                          <p:attrName>style.visibility</p:attrName>
                                        </p:attrNameLst>
                                      </p:cBhvr>
                                      <p:to>
                                        <p:strVal val="visible"/>
                                      </p:to>
                                    </p:set>
                                    <p:animEffect filter="fade" transition="in">
                                      <p:cBhvr>
                                        <p:cTn dur="500"/>
                                        <p:tgtEl>
                                          <p:spTgt spid="1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gtEl>
                                        <p:attrNameLst>
                                          <p:attrName>style.visibility</p:attrName>
                                        </p:attrNameLst>
                                      </p:cBhvr>
                                      <p:to>
                                        <p:strVal val="visible"/>
                                      </p:to>
                                    </p:set>
                                    <p:animEffect filter="fade" transition="in">
                                      <p:cBhvr>
                                        <p:cTn dur="500"/>
                                        <p:tgtEl>
                                          <p:spTgt spid="1155"/>
                                        </p:tgtEl>
                                      </p:cBhvr>
                                    </p:animEffect>
                                  </p:childTnLst>
                                </p:cTn>
                              </p:par>
                              <p:par>
                                <p:cTn fill="hold" nodeType="withEffect" presetClass="entr" presetID="10" presetSubtype="0">
                                  <p:stCondLst>
                                    <p:cond delay="0"/>
                                  </p:stCondLst>
                                  <p:childTnLst>
                                    <p:set>
                                      <p:cBhvr>
                                        <p:cTn dur="1" fill="hold">
                                          <p:stCondLst>
                                            <p:cond delay="0"/>
                                          </p:stCondLst>
                                        </p:cTn>
                                        <p:tgtEl>
                                          <p:spTgt spid="1156"/>
                                        </p:tgtEl>
                                        <p:attrNameLst>
                                          <p:attrName>style.visibility</p:attrName>
                                        </p:attrNameLst>
                                      </p:cBhvr>
                                      <p:to>
                                        <p:strVal val="visible"/>
                                      </p:to>
                                    </p:set>
                                    <p:animEffect filter="fade" transition="in">
                                      <p:cBhvr>
                                        <p:cTn dur="500"/>
                                        <p:tgtEl>
                                          <p:spTgt spid="1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7"/>
                                        </p:tgtEl>
                                        <p:attrNameLst>
                                          <p:attrName>style.visibility</p:attrName>
                                        </p:attrNameLst>
                                      </p:cBhvr>
                                      <p:to>
                                        <p:strVal val="visible"/>
                                      </p:to>
                                    </p:set>
                                    <p:animEffect filter="fade" transition="in">
                                      <p:cBhvr>
                                        <p:cTn dur="500"/>
                                        <p:tgtEl>
                                          <p:spTgt spid="1157"/>
                                        </p:tgtEl>
                                      </p:cBhvr>
                                    </p:animEffect>
                                  </p:childTnLst>
                                </p:cTn>
                              </p:par>
                              <p:par>
                                <p:cTn fill="hold" nodeType="withEffect" presetClass="entr" presetID="10" presetSubtype="0">
                                  <p:stCondLst>
                                    <p:cond delay="0"/>
                                  </p:stCondLst>
                                  <p:childTnLst>
                                    <p:set>
                                      <p:cBhvr>
                                        <p:cTn dur="1" fill="hold">
                                          <p:stCondLst>
                                            <p:cond delay="0"/>
                                          </p:stCondLst>
                                        </p:cTn>
                                        <p:tgtEl>
                                          <p:spTgt spid="1158"/>
                                        </p:tgtEl>
                                        <p:attrNameLst>
                                          <p:attrName>style.visibility</p:attrName>
                                        </p:attrNameLst>
                                      </p:cBhvr>
                                      <p:to>
                                        <p:strVal val="visible"/>
                                      </p:to>
                                    </p:set>
                                    <p:animEffect filter="fade" transition="in">
                                      <p:cBhvr>
                                        <p:cTn dur="500"/>
                                        <p:tgtEl>
                                          <p:spTgt spid="1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9"/>
                                        </p:tgtEl>
                                        <p:attrNameLst>
                                          <p:attrName>style.visibility</p:attrName>
                                        </p:attrNameLst>
                                      </p:cBhvr>
                                      <p:to>
                                        <p:strVal val="visible"/>
                                      </p:to>
                                    </p:set>
                                    <p:animEffect filter="fade" transition="in">
                                      <p:cBhvr>
                                        <p:cTn dur="500"/>
                                        <p:tgtEl>
                                          <p:spTgt spid="1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0"/>
                                        </p:tgtEl>
                                        <p:attrNameLst>
                                          <p:attrName>style.visibility</p:attrName>
                                        </p:attrNameLst>
                                      </p:cBhvr>
                                      <p:to>
                                        <p:strVal val="visible"/>
                                      </p:to>
                                    </p:set>
                                    <p:animEffect filter="fade" transition="in">
                                      <p:cBhvr>
                                        <p:cTn dur="500"/>
                                        <p:tgtEl>
                                          <p:spTgt spid="1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1"/>
                                        </p:tgtEl>
                                        <p:attrNameLst>
                                          <p:attrName>style.visibility</p:attrName>
                                        </p:attrNameLst>
                                      </p:cBhvr>
                                      <p:to>
                                        <p:strVal val="visible"/>
                                      </p:to>
                                    </p:set>
                                    <p:animEffect filter="fade" transition="in">
                                      <p:cBhvr>
                                        <p:cTn dur="500"/>
                                        <p:tgtEl>
                                          <p:spTgt spid="1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2"/>
                                        </p:tgtEl>
                                        <p:attrNameLst>
                                          <p:attrName>style.visibility</p:attrName>
                                        </p:attrNameLst>
                                      </p:cBhvr>
                                      <p:to>
                                        <p:strVal val="visible"/>
                                      </p:to>
                                    </p:set>
                                    <p:animEffect filter="fade" transition="in">
                                      <p:cBhvr>
                                        <p:cTn dur="500"/>
                                        <p:tgtEl>
                                          <p:spTgt spid="1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3"/>
                                        </p:tgtEl>
                                        <p:attrNameLst>
                                          <p:attrName>style.visibility</p:attrName>
                                        </p:attrNameLst>
                                      </p:cBhvr>
                                      <p:to>
                                        <p:strVal val="visible"/>
                                      </p:to>
                                    </p:set>
                                    <p:animEffect filter="fade" transition="in">
                                      <p:cBhvr>
                                        <p:cTn dur="500"/>
                                        <p:tgtEl>
                                          <p:spTgt spid="1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gtEl>
                                        <p:attrNameLst>
                                          <p:attrName>style.visibility</p:attrName>
                                        </p:attrNameLst>
                                      </p:cBhvr>
                                      <p:to>
                                        <p:strVal val="visible"/>
                                      </p:to>
                                    </p:set>
                                    <p:animEffect filter="fade" transition="in">
                                      <p:cBhvr>
                                        <p:cTn dur="500"/>
                                        <p:tgtEl>
                                          <p:spTgt spid="1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5">
                                            <p:txEl>
                                              <p:pRg end="0" st="0"/>
                                            </p:txEl>
                                          </p:spTgt>
                                        </p:tgtEl>
                                        <p:attrNameLst>
                                          <p:attrName>style.visibility</p:attrName>
                                        </p:attrNameLst>
                                      </p:cBhvr>
                                      <p:to>
                                        <p:strVal val="visible"/>
                                      </p:to>
                                    </p:set>
                                    <p:animEffect filter="fade" transition="in">
                                      <p:cBhvr>
                                        <p:cTn dur="1000"/>
                                        <p:tgtEl>
                                          <p:spTgt spid="11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5">
                                            <p:txEl>
                                              <p:pRg end="1" st="1"/>
                                            </p:txEl>
                                          </p:spTgt>
                                        </p:tgtEl>
                                        <p:attrNameLst>
                                          <p:attrName>style.visibility</p:attrName>
                                        </p:attrNameLst>
                                      </p:cBhvr>
                                      <p:to>
                                        <p:strVal val="visible"/>
                                      </p:to>
                                    </p:set>
                                    <p:animEffect filter="fade" transition="in">
                                      <p:cBhvr>
                                        <p:cTn dur="1000"/>
                                        <p:tgtEl>
                                          <p:spTgt spid="11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5">
                                            <p:txEl>
                                              <p:pRg end="2" st="2"/>
                                            </p:txEl>
                                          </p:spTgt>
                                        </p:tgtEl>
                                        <p:attrNameLst>
                                          <p:attrName>style.visibility</p:attrName>
                                        </p:attrNameLst>
                                      </p:cBhvr>
                                      <p:to>
                                        <p:strVal val="visible"/>
                                      </p:to>
                                    </p:set>
                                    <p:animEffect filter="fade" transition="in">
                                      <p:cBhvr>
                                        <p:cTn dur="1000"/>
                                        <p:tgtEl>
                                          <p:spTgt spid="11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5">
                                            <p:txEl>
                                              <p:pRg end="3" st="3"/>
                                            </p:txEl>
                                          </p:spTgt>
                                        </p:tgtEl>
                                        <p:attrNameLst>
                                          <p:attrName>style.visibility</p:attrName>
                                        </p:attrNameLst>
                                      </p:cBhvr>
                                      <p:to>
                                        <p:strVal val="visible"/>
                                      </p:to>
                                    </p:set>
                                    <p:animEffect filter="fade" transition="in">
                                      <p:cBhvr>
                                        <p:cTn dur="1000"/>
                                        <p:tgtEl>
                                          <p:spTgt spid="116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5">
                                            <p:txEl>
                                              <p:pRg end="4" st="4"/>
                                            </p:txEl>
                                          </p:spTgt>
                                        </p:tgtEl>
                                        <p:attrNameLst>
                                          <p:attrName>style.visibility</p:attrName>
                                        </p:attrNameLst>
                                      </p:cBhvr>
                                      <p:to>
                                        <p:strVal val="visible"/>
                                      </p:to>
                                    </p:set>
                                    <p:animEffect filter="fade" transition="in">
                                      <p:cBhvr>
                                        <p:cTn dur="1000"/>
                                        <p:tgtEl>
                                          <p:spTgt spid="116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6"/>
                                        </p:tgtEl>
                                        <p:attrNameLst>
                                          <p:attrName>style.visibility</p:attrName>
                                        </p:attrNameLst>
                                      </p:cBhvr>
                                      <p:to>
                                        <p:strVal val="visible"/>
                                      </p:to>
                                    </p:set>
                                    <p:animEffect filter="fade" transition="in">
                                      <p:cBhvr>
                                        <p:cTn dur="1000"/>
                                        <p:tgtEl>
                                          <p:spTgt spid="1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7"/>
                                        </p:tgtEl>
                                        <p:attrNameLst>
                                          <p:attrName>style.visibility</p:attrName>
                                        </p:attrNameLst>
                                      </p:cBhvr>
                                      <p:to>
                                        <p:strVal val="visible"/>
                                      </p:to>
                                    </p:set>
                                    <p:animEffect filter="fade" transition="in">
                                      <p:cBhvr>
                                        <p:cTn dur="1000"/>
                                        <p:tgtEl>
                                          <p:spTgt spid="1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8"/>
                                        </p:tgtEl>
                                        <p:attrNameLst>
                                          <p:attrName>style.visibility</p:attrName>
                                        </p:attrNameLst>
                                      </p:cBhvr>
                                      <p:to>
                                        <p:strVal val="visible"/>
                                      </p:to>
                                    </p:set>
                                    <p:animEffect filter="fade" transition="in">
                                      <p:cBhvr>
                                        <p:cTn dur="1000"/>
                                        <p:tgtEl>
                                          <p:spTgt spid="1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9"/>
                                        </p:tgtEl>
                                        <p:attrNameLst>
                                          <p:attrName>style.visibility</p:attrName>
                                        </p:attrNameLst>
                                      </p:cBhvr>
                                      <p:to>
                                        <p:strVal val="visible"/>
                                      </p:to>
                                    </p:set>
                                    <p:animEffect filter="fade" transition="in">
                                      <p:cBhvr>
                                        <p:cTn dur="1000"/>
                                        <p:tgtEl>
                                          <p:spTgt spid="1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0"/>
                                        </p:tgtEl>
                                        <p:attrNameLst>
                                          <p:attrName>style.visibility</p:attrName>
                                        </p:attrNameLst>
                                      </p:cBhvr>
                                      <p:to>
                                        <p:strVal val="visible"/>
                                      </p:to>
                                    </p:set>
                                    <p:animEffect filter="fade" transition="in">
                                      <p:cBhvr>
                                        <p:cTn dur="1000"/>
                                        <p:tgtEl>
                                          <p:spTgt spid="1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2"/>
                                        </p:tgtEl>
                                        <p:attrNameLst>
                                          <p:attrName>style.visibility</p:attrName>
                                        </p:attrNameLst>
                                      </p:cBhvr>
                                      <p:to>
                                        <p:strVal val="visible"/>
                                      </p:to>
                                    </p:set>
                                    <p:animEffect filter="fade" transition="in">
                                      <p:cBhvr>
                                        <p:cTn dur="500"/>
                                        <p:tgtEl>
                                          <p:spTgt spid="1172"/>
                                        </p:tgtEl>
                                      </p:cBhvr>
                                    </p:animEffect>
                                  </p:childTnLst>
                                </p:cTn>
                              </p:par>
                              <p:par>
                                <p:cTn fill="hold" nodeType="withEffect" presetClass="entr" presetID="10" presetSubtype="0">
                                  <p:stCondLst>
                                    <p:cond delay="0"/>
                                  </p:stCondLst>
                                  <p:childTnLst>
                                    <p:set>
                                      <p:cBhvr>
                                        <p:cTn dur="1" fill="hold">
                                          <p:stCondLst>
                                            <p:cond delay="0"/>
                                          </p:stCondLst>
                                        </p:cTn>
                                        <p:tgtEl>
                                          <p:spTgt spid="1171"/>
                                        </p:tgtEl>
                                        <p:attrNameLst>
                                          <p:attrName>style.visibility</p:attrName>
                                        </p:attrNameLst>
                                      </p:cBhvr>
                                      <p:to>
                                        <p:strVal val="visible"/>
                                      </p:to>
                                    </p:set>
                                    <p:animEffect filter="fade" transition="in">
                                      <p:cBhvr>
                                        <p:cTn dur="500"/>
                                        <p:tgtEl>
                                          <p:spTgt spid="1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3"/>
                                        </p:tgtEl>
                                        <p:attrNameLst>
                                          <p:attrName>style.visibility</p:attrName>
                                        </p:attrNameLst>
                                      </p:cBhvr>
                                      <p:to>
                                        <p:strVal val="visible"/>
                                      </p:to>
                                    </p:set>
                                    <p:animEffect filter="fade" transition="in">
                                      <p:cBhvr>
                                        <p:cTn dur="500"/>
                                        <p:tgtEl>
                                          <p:spTgt spid="1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23"/>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u="sng"/>
              <a:t>Initialization of Array:</a:t>
            </a:r>
            <a:endParaRPr/>
          </a:p>
          <a:p>
            <a:pPr indent="0" lvl="0" marL="0" rtl="0" algn="l">
              <a:lnSpc>
                <a:spcPct val="100000"/>
              </a:lnSpc>
              <a:spcBef>
                <a:spcPts val="600"/>
              </a:spcBef>
              <a:spcAft>
                <a:spcPts val="0"/>
              </a:spcAft>
              <a:buSzPts val="2000"/>
              <a:buFont typeface="Garamond"/>
              <a:buNone/>
            </a:pPr>
            <a:r>
              <a:rPr lang="en-US"/>
              <a:t>     Assigning values to the Array.</a:t>
            </a:r>
            <a:endParaRPr/>
          </a:p>
          <a:p>
            <a:pPr indent="0" lvl="0" marL="0" rtl="0" algn="l">
              <a:lnSpc>
                <a:spcPct val="100000"/>
              </a:lnSpc>
              <a:spcBef>
                <a:spcPts val="600"/>
              </a:spcBef>
              <a:spcAft>
                <a:spcPts val="0"/>
              </a:spcAft>
              <a:buSzPts val="2000"/>
              <a:buFont typeface="Garamond"/>
              <a:buNone/>
            </a:pPr>
            <a:r>
              <a:rPr lang="en-US"/>
              <a:t>  1. </a:t>
            </a:r>
            <a:r>
              <a:rPr b="1" lang="en-US"/>
              <a:t>Compile-time:</a:t>
            </a:r>
            <a:endParaRPr b="1"/>
          </a:p>
          <a:p>
            <a:pPr indent="-127000" lvl="0" marL="0" rtl="0" algn="l">
              <a:lnSpc>
                <a:spcPct val="100000"/>
              </a:lnSpc>
              <a:spcBef>
                <a:spcPts val="600"/>
              </a:spcBef>
              <a:spcAft>
                <a:spcPts val="0"/>
              </a:spcAft>
              <a:buSzPts val="2000"/>
              <a:buFont typeface="Arial"/>
              <a:buChar char="•"/>
            </a:pPr>
            <a:r>
              <a:rPr lang="en-US"/>
              <a:t> Assigning individual array elements:</a:t>
            </a:r>
            <a:endParaRPr/>
          </a:p>
          <a:p>
            <a:pPr indent="0" lvl="0" marL="0" rtl="0" algn="l">
              <a:lnSpc>
                <a:spcPct val="100000"/>
              </a:lnSpc>
              <a:spcBef>
                <a:spcPts val="600"/>
              </a:spcBef>
              <a:spcAft>
                <a:spcPts val="0"/>
              </a:spcAft>
              <a:buSzPts val="2000"/>
              <a:buFont typeface="Arial"/>
              <a:buNone/>
            </a:pPr>
            <a:r>
              <a:t/>
            </a:r>
            <a:endParaRPr/>
          </a:p>
          <a:p>
            <a:pPr indent="0" lvl="0" marL="0" rtl="0" algn="l">
              <a:lnSpc>
                <a:spcPct val="100000"/>
              </a:lnSpc>
              <a:spcBef>
                <a:spcPts val="600"/>
              </a:spcBef>
              <a:spcAft>
                <a:spcPts val="0"/>
              </a:spcAft>
              <a:buSzPts val="2000"/>
              <a:buFont typeface="Arial"/>
              <a:buNone/>
            </a:pPr>
            <a:r>
              <a:t/>
            </a:r>
            <a:endParaRPr/>
          </a:p>
          <a:p>
            <a:pPr indent="0" lvl="0" marL="0" rtl="0" algn="l">
              <a:lnSpc>
                <a:spcPct val="100000"/>
              </a:lnSpc>
              <a:spcBef>
                <a:spcPts val="600"/>
              </a:spcBef>
              <a:spcAft>
                <a:spcPts val="0"/>
              </a:spcAft>
              <a:buSzPts val="2000"/>
              <a:buFont typeface="Arial"/>
              <a:buNone/>
            </a:pPr>
            <a:r>
              <a:t/>
            </a:r>
            <a:endParaRPr/>
          </a:p>
          <a:p>
            <a:pPr indent="-127000" lvl="0" marL="0" rtl="0" algn="l">
              <a:lnSpc>
                <a:spcPct val="100000"/>
              </a:lnSpc>
              <a:spcBef>
                <a:spcPts val="600"/>
              </a:spcBef>
              <a:spcAft>
                <a:spcPts val="0"/>
              </a:spcAft>
              <a:buSzPts val="2000"/>
              <a:buFont typeface="Arial"/>
              <a:buChar char="•"/>
            </a:pPr>
            <a:r>
              <a:rPr lang="en-US"/>
              <a:t> Combining declaration and initialization:</a:t>
            </a:r>
            <a:endParaRPr/>
          </a:p>
          <a:p>
            <a:pPr indent="0" lvl="0" marL="0" rtl="0" algn="l">
              <a:lnSpc>
                <a:spcPct val="100000"/>
              </a:lnSpc>
              <a:spcBef>
                <a:spcPts val="600"/>
              </a:spcBef>
              <a:spcAft>
                <a:spcPts val="0"/>
              </a:spcAft>
              <a:buSzPts val="2000"/>
              <a:buFont typeface="Garamond"/>
              <a:buNone/>
            </a:pPr>
            <a:r>
              <a:rPr lang="en-US"/>
              <a:t>    </a:t>
            </a:r>
            <a:endParaRPr/>
          </a:p>
        </p:txBody>
      </p:sp>
      <p:sp>
        <p:nvSpPr>
          <p:cNvPr id="1179" name="Google Shape;1179;p123"/>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ARRAY</a:t>
            </a:r>
            <a:endParaRPr/>
          </a:p>
        </p:txBody>
      </p:sp>
      <p:sp>
        <p:nvSpPr>
          <p:cNvPr id="1180" name="Google Shape;1180;p123"/>
          <p:cNvSpPr/>
          <p:nvPr/>
        </p:nvSpPr>
        <p:spPr>
          <a:xfrm>
            <a:off x="1357290" y="3786190"/>
            <a:ext cx="2928958"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Syntax:</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array_name[index]= value;</a:t>
            </a:r>
            <a:endParaRPr/>
          </a:p>
        </p:txBody>
      </p:sp>
      <p:sp>
        <p:nvSpPr>
          <p:cNvPr id="1181" name="Google Shape;1181;p123"/>
          <p:cNvSpPr/>
          <p:nvPr/>
        </p:nvSpPr>
        <p:spPr>
          <a:xfrm>
            <a:off x="6000760" y="2000240"/>
            <a:ext cx="2857520"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roll_no[ ]=new int[5 ];</a:t>
            </a:r>
            <a:endParaRPr/>
          </a:p>
        </p:txBody>
      </p:sp>
      <p:sp>
        <p:nvSpPr>
          <p:cNvPr id="1182" name="Google Shape;1182;p123"/>
          <p:cNvSpPr/>
          <p:nvPr/>
        </p:nvSpPr>
        <p:spPr>
          <a:xfrm>
            <a:off x="4929190" y="3786190"/>
            <a:ext cx="2928958" cy="857256"/>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roll_no[0]= 10;</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roll_no[1]= 20;</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
        <p:nvSpPr>
          <p:cNvPr id="1183" name="Google Shape;1183;p123"/>
          <p:cNvSpPr/>
          <p:nvPr/>
        </p:nvSpPr>
        <p:spPr>
          <a:xfrm>
            <a:off x="1214414" y="5072074"/>
            <a:ext cx="3571900"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Syntax:</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type array_name[ ]= {list of values};</a:t>
            </a:r>
            <a:endParaRPr/>
          </a:p>
        </p:txBody>
      </p:sp>
      <p:sp>
        <p:nvSpPr>
          <p:cNvPr id="1184" name="Google Shape;1184;p123"/>
          <p:cNvSpPr/>
          <p:nvPr/>
        </p:nvSpPr>
        <p:spPr>
          <a:xfrm>
            <a:off x="5000628" y="5072074"/>
            <a:ext cx="3571900"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roll_no [ ]= {10,20,54,66,12};</a:t>
            </a:r>
            <a:endParaRPr/>
          </a:p>
        </p:txBody>
      </p:sp>
      <p:sp>
        <p:nvSpPr>
          <p:cNvPr id="1185" name="Google Shape;1185;p123"/>
          <p:cNvSpPr/>
          <p:nvPr/>
        </p:nvSpPr>
        <p:spPr>
          <a:xfrm>
            <a:off x="785786" y="5857892"/>
            <a:ext cx="7931980" cy="369332"/>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In this case required memory will be automatically created, no need of “new” operator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0"/>
                                        </p:tgtEl>
                                        <p:attrNameLst>
                                          <p:attrName>style.visibility</p:attrName>
                                        </p:attrNameLst>
                                      </p:cBhvr>
                                      <p:to>
                                        <p:strVal val="visible"/>
                                      </p:to>
                                    </p:set>
                                    <p:animEffect filter="fade" transition="in">
                                      <p:cBhvr>
                                        <p:cTn dur="500"/>
                                        <p:tgtEl>
                                          <p:spTgt spid="1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1"/>
                                        </p:tgtEl>
                                        <p:attrNameLst>
                                          <p:attrName>style.visibility</p:attrName>
                                        </p:attrNameLst>
                                      </p:cBhvr>
                                      <p:to>
                                        <p:strVal val="visible"/>
                                      </p:to>
                                    </p:set>
                                    <p:animEffect filter="fade" transition="in">
                                      <p:cBhvr>
                                        <p:cTn dur="500"/>
                                        <p:tgtEl>
                                          <p:spTgt spid="1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2"/>
                                        </p:tgtEl>
                                        <p:attrNameLst>
                                          <p:attrName>style.visibility</p:attrName>
                                        </p:attrNameLst>
                                      </p:cBhvr>
                                      <p:to>
                                        <p:strVal val="visible"/>
                                      </p:to>
                                    </p:set>
                                    <p:animEffect filter="fade" transition="in">
                                      <p:cBhvr>
                                        <p:cTn dur="500"/>
                                        <p:tgtEl>
                                          <p:spTgt spid="1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3"/>
                                        </p:tgtEl>
                                        <p:attrNameLst>
                                          <p:attrName>style.visibility</p:attrName>
                                        </p:attrNameLst>
                                      </p:cBhvr>
                                      <p:to>
                                        <p:strVal val="visible"/>
                                      </p:to>
                                    </p:set>
                                    <p:animEffect filter="fade" transition="in">
                                      <p:cBhvr>
                                        <p:cTn dur="500"/>
                                        <p:tgtEl>
                                          <p:spTgt spid="1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4"/>
                                        </p:tgtEl>
                                        <p:attrNameLst>
                                          <p:attrName>style.visibility</p:attrName>
                                        </p:attrNameLst>
                                      </p:cBhvr>
                                      <p:to>
                                        <p:strVal val="visible"/>
                                      </p:to>
                                    </p:set>
                                    <p:animEffect filter="fade" transition="in">
                                      <p:cBhvr>
                                        <p:cTn dur="500"/>
                                        <p:tgtEl>
                                          <p:spTgt spid="1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5"/>
                                        </p:tgtEl>
                                        <p:attrNameLst>
                                          <p:attrName>style.visibility</p:attrName>
                                        </p:attrNameLst>
                                      </p:cBhvr>
                                      <p:to>
                                        <p:strVal val="visible"/>
                                      </p:to>
                                    </p:set>
                                    <p:animEffect filter="fade" transition="in">
                                      <p:cBhvr>
                                        <p:cTn dur="1000"/>
                                        <p:tgtEl>
                                          <p:spTgt spid="1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24"/>
          <p:cNvSpPr txBox="1"/>
          <p:nvPr>
            <p:ph idx="1" type="body"/>
          </p:nvPr>
        </p:nvSpPr>
        <p:spPr>
          <a:xfrm>
            <a:off x="0" y="1857364"/>
            <a:ext cx="7500958" cy="857256"/>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100000"/>
              </a:lnSpc>
              <a:spcBef>
                <a:spcPts val="0"/>
              </a:spcBef>
              <a:spcAft>
                <a:spcPts val="0"/>
              </a:spcAft>
              <a:buSzPct val="100000"/>
              <a:buFont typeface="Garamond"/>
              <a:buNone/>
            </a:pPr>
            <a:r>
              <a:rPr lang="en-US" u="sng"/>
              <a:t>Initialization of Array: </a:t>
            </a:r>
            <a:endParaRPr/>
          </a:p>
          <a:p>
            <a:pPr indent="0" lvl="0" marL="0" rtl="0" algn="l">
              <a:lnSpc>
                <a:spcPct val="100000"/>
              </a:lnSpc>
              <a:spcBef>
                <a:spcPts val="600"/>
              </a:spcBef>
              <a:spcAft>
                <a:spcPts val="0"/>
              </a:spcAft>
              <a:buSzPct val="100000"/>
              <a:buFont typeface="Garamond"/>
              <a:buNone/>
            </a:pPr>
            <a:r>
              <a:rPr lang="en-US"/>
              <a:t>  Reading values from user-  </a:t>
            </a:r>
            <a:r>
              <a:rPr b="1" lang="en-US"/>
              <a:t>Run-time</a:t>
            </a:r>
            <a:endParaRPr/>
          </a:p>
          <a:p>
            <a:pPr indent="0" lvl="0" marL="0" rtl="0" algn="l">
              <a:lnSpc>
                <a:spcPct val="100000"/>
              </a:lnSpc>
              <a:spcBef>
                <a:spcPts val="600"/>
              </a:spcBef>
              <a:spcAft>
                <a:spcPts val="0"/>
              </a:spcAft>
              <a:buSzPct val="100000"/>
              <a:buFont typeface="Garamond"/>
              <a:buNone/>
            </a:pPr>
            <a:r>
              <a:rPr lang="en-US"/>
              <a:t>   uses </a:t>
            </a:r>
            <a:r>
              <a:rPr b="1" lang="en-US"/>
              <a:t>S</a:t>
            </a:r>
            <a:r>
              <a:rPr lang="en-US"/>
              <a:t>canner class (import java.util.*)</a:t>
            </a:r>
            <a:endParaRPr/>
          </a:p>
          <a:p>
            <a:pPr indent="0" lvl="0" marL="0" rtl="0" algn="l">
              <a:lnSpc>
                <a:spcPct val="100000"/>
              </a:lnSpc>
              <a:spcBef>
                <a:spcPts val="600"/>
              </a:spcBef>
              <a:spcAft>
                <a:spcPts val="0"/>
              </a:spcAft>
              <a:buSzPct val="100000"/>
              <a:buFont typeface="Garamond"/>
              <a:buNone/>
            </a:pPr>
            <a:r>
              <a:t/>
            </a:r>
            <a:endParaRPr/>
          </a:p>
          <a:p>
            <a:pPr indent="0" lvl="0" marL="0" rtl="0" algn="ctr">
              <a:lnSpc>
                <a:spcPct val="100000"/>
              </a:lnSpc>
              <a:spcBef>
                <a:spcPts val="600"/>
              </a:spcBef>
              <a:spcAft>
                <a:spcPts val="0"/>
              </a:spcAft>
              <a:buSzPct val="100000"/>
              <a:buFont typeface="Garamond"/>
              <a:buNone/>
            </a:pPr>
            <a:r>
              <a:t/>
            </a:r>
            <a:endParaRPr/>
          </a:p>
        </p:txBody>
      </p:sp>
      <p:sp>
        <p:nvSpPr>
          <p:cNvPr id="1191" name="Google Shape;1191;p12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ARRAY</a:t>
            </a:r>
            <a:endParaRPr/>
          </a:p>
        </p:txBody>
      </p:sp>
      <p:sp>
        <p:nvSpPr>
          <p:cNvPr id="1192" name="Google Shape;1192;p124"/>
          <p:cNvSpPr txBox="1"/>
          <p:nvPr/>
        </p:nvSpPr>
        <p:spPr>
          <a:xfrm>
            <a:off x="357158" y="3143248"/>
            <a:ext cx="1928826" cy="1265300"/>
          </a:xfrm>
          <a:prstGeom prst="rect">
            <a:avLst/>
          </a:prstGeom>
          <a:noFill/>
          <a:ln cap="flat" cmpd="sng" w="9525">
            <a:solidFill>
              <a:schemeClr val="lt1"/>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accent1"/>
              </a:buClr>
              <a:buSzPts val="2000"/>
              <a:buFont typeface="Garamond"/>
              <a:buNone/>
            </a:pPr>
            <a:r>
              <a:rPr lang="en-US" sz="2000">
                <a:solidFill>
                  <a:schemeClr val="lt1"/>
                </a:solidFill>
                <a:latin typeface="Garamond"/>
                <a:ea typeface="Garamond"/>
                <a:cs typeface="Garamond"/>
                <a:sym typeface="Garamond"/>
              </a:rPr>
              <a:t> int a;</a:t>
            </a:r>
            <a:endParaRPr/>
          </a:p>
          <a:p>
            <a:pPr indent="0" lvl="0" marL="0" marR="0" rtl="0" algn="l">
              <a:lnSpc>
                <a:spcPct val="100000"/>
              </a:lnSpc>
              <a:spcBef>
                <a:spcPts val="600"/>
              </a:spcBef>
              <a:spcAft>
                <a:spcPts val="0"/>
              </a:spcAft>
              <a:buClr>
                <a:schemeClr val="accent1"/>
              </a:buClr>
              <a:buSzPts val="2000"/>
              <a:buFont typeface="Garamond"/>
              <a:buNone/>
            </a:pPr>
            <a:r>
              <a:rPr b="0" i="0" lang="en-US" sz="2000" cap="none" strike="noStrike">
                <a:solidFill>
                  <a:schemeClr val="lt1"/>
                </a:solidFill>
                <a:latin typeface="Garamond"/>
                <a:ea typeface="Garamond"/>
                <a:cs typeface="Garamond"/>
                <a:sym typeface="Garamond"/>
              </a:rPr>
              <a:t> Scanner s;</a:t>
            </a:r>
            <a:endParaRPr/>
          </a:p>
          <a:p>
            <a:pPr indent="0" lvl="0" marL="0" marR="0" rtl="0" algn="l">
              <a:lnSpc>
                <a:spcPct val="100000"/>
              </a:lnSpc>
              <a:spcBef>
                <a:spcPts val="600"/>
              </a:spcBef>
              <a:spcAft>
                <a:spcPts val="0"/>
              </a:spcAft>
              <a:buClr>
                <a:schemeClr val="accent1"/>
              </a:buClr>
              <a:buSzPts val="2000"/>
              <a:buFont typeface="Garamond"/>
              <a:buNone/>
            </a:pPr>
            <a:r>
              <a:rPr lang="en-US" sz="2000">
                <a:solidFill>
                  <a:schemeClr val="lt1"/>
                </a:solidFill>
                <a:latin typeface="Garamond"/>
                <a:ea typeface="Garamond"/>
                <a:cs typeface="Garamond"/>
                <a:sym typeface="Garamond"/>
              </a:rPr>
              <a:t>  a=s. nextInt( );</a:t>
            </a:r>
            <a:endParaRPr b="0" i="0" sz="2000" cap="none" strike="noStrike">
              <a:solidFill>
                <a:schemeClr val="lt1"/>
              </a:solidFill>
              <a:latin typeface="Garamond"/>
              <a:ea typeface="Garamond"/>
              <a:cs typeface="Garamond"/>
              <a:sym typeface="Garamond"/>
            </a:endParaRPr>
          </a:p>
        </p:txBody>
      </p:sp>
      <p:sp>
        <p:nvSpPr>
          <p:cNvPr id="1193" name="Google Shape;1193;p124"/>
          <p:cNvSpPr txBox="1"/>
          <p:nvPr/>
        </p:nvSpPr>
        <p:spPr>
          <a:xfrm>
            <a:off x="3071802" y="3214686"/>
            <a:ext cx="1928826" cy="2071702"/>
          </a:xfrm>
          <a:prstGeom prst="rect">
            <a:avLst/>
          </a:prstGeom>
          <a:noFill/>
          <a:ln cap="flat" cmpd="sng" w="9525">
            <a:solidFill>
              <a:schemeClr val="lt1"/>
            </a:solidFill>
            <a:prstDash val="dash"/>
            <a:round/>
            <a:headEnd len="sm" w="sm" type="none"/>
            <a:tailEnd len="sm" w="sm" type="none"/>
          </a:ln>
        </p:spPr>
        <p:txBody>
          <a:bodyPr anchorCtr="0" anchor="t" bIns="45700" lIns="91425" spcFirstLastPara="1" rIns="91425" wrap="square" tIns="45700">
            <a:normAutofit fontScale="85000" lnSpcReduction="10000"/>
          </a:bodyPr>
          <a:lstStyle/>
          <a:p>
            <a:pPr indent="0" lvl="0" marL="0" marR="0" rtl="0" algn="l">
              <a:lnSpc>
                <a:spcPct val="100000"/>
              </a:lnSpc>
              <a:spcBef>
                <a:spcPts val="0"/>
              </a:spcBef>
              <a:spcAft>
                <a:spcPts val="0"/>
              </a:spcAft>
              <a:buClr>
                <a:schemeClr val="accent1"/>
              </a:buClr>
              <a:buSzPct val="100000"/>
              <a:buFont typeface="Garamond"/>
              <a:buNone/>
            </a:pPr>
            <a:r>
              <a:rPr lang="en-US" sz="2000">
                <a:solidFill>
                  <a:schemeClr val="lt1"/>
                </a:solidFill>
                <a:latin typeface="Garamond"/>
                <a:ea typeface="Garamond"/>
                <a:cs typeface="Garamond"/>
                <a:sym typeface="Garamond"/>
              </a:rPr>
              <a:t>int a[]=new int[5];</a:t>
            </a:r>
            <a:endParaRPr/>
          </a:p>
          <a:p>
            <a:pPr indent="0" lvl="0" marL="0" marR="0" rtl="0" algn="l">
              <a:lnSpc>
                <a:spcPct val="100000"/>
              </a:lnSpc>
              <a:spcBef>
                <a:spcPts val="600"/>
              </a:spcBef>
              <a:spcAft>
                <a:spcPts val="0"/>
              </a:spcAft>
              <a:buClr>
                <a:schemeClr val="accent1"/>
              </a:buClr>
              <a:buSzPct val="100000"/>
              <a:buFont typeface="Garamond"/>
              <a:buNone/>
            </a:pPr>
            <a:r>
              <a:rPr b="0" i="0" lang="en-US" sz="2000" cap="none" strike="noStrike">
                <a:solidFill>
                  <a:schemeClr val="lt1"/>
                </a:solidFill>
                <a:latin typeface="Garamond"/>
                <a:ea typeface="Garamond"/>
                <a:cs typeface="Garamond"/>
                <a:sym typeface="Garamond"/>
              </a:rPr>
              <a:t>Scanner s;</a:t>
            </a:r>
            <a:endParaRPr/>
          </a:p>
          <a:p>
            <a:pPr indent="0" lvl="0" marL="0" marR="0" rtl="0" algn="l">
              <a:lnSpc>
                <a:spcPct val="100000"/>
              </a:lnSpc>
              <a:spcBef>
                <a:spcPts val="600"/>
              </a:spcBef>
              <a:spcAft>
                <a:spcPts val="0"/>
              </a:spcAft>
              <a:buClr>
                <a:schemeClr val="accent1"/>
              </a:buClr>
              <a:buSzPct val="100000"/>
              <a:buFont typeface="Garamond"/>
              <a:buNone/>
            </a:pPr>
            <a:r>
              <a:rPr lang="en-US" sz="2000">
                <a:solidFill>
                  <a:schemeClr val="lt1"/>
                </a:solidFill>
                <a:latin typeface="Garamond"/>
                <a:ea typeface="Garamond"/>
                <a:cs typeface="Garamond"/>
                <a:sym typeface="Garamond"/>
              </a:rPr>
              <a:t>for(i=0;i&lt;5;i++)</a:t>
            </a:r>
            <a:endParaRPr/>
          </a:p>
          <a:p>
            <a:pPr indent="0" lvl="0" marL="0" marR="0" rtl="0" algn="l">
              <a:lnSpc>
                <a:spcPct val="100000"/>
              </a:lnSpc>
              <a:spcBef>
                <a:spcPts val="600"/>
              </a:spcBef>
              <a:spcAft>
                <a:spcPts val="0"/>
              </a:spcAft>
              <a:buClr>
                <a:schemeClr val="accent1"/>
              </a:buClr>
              <a:buSzPct val="100000"/>
              <a:buFont typeface="Garamond"/>
              <a:buNone/>
            </a:pPr>
            <a:r>
              <a:rPr b="0" i="0" lang="en-US" sz="2000" cap="none" strike="noStrike">
                <a:solidFill>
                  <a:schemeClr val="lt1"/>
                </a:solidFill>
                <a:latin typeface="Garamond"/>
                <a:ea typeface="Garamond"/>
                <a:cs typeface="Garamond"/>
                <a:sym typeface="Garamond"/>
              </a:rPr>
              <a:t>{</a:t>
            </a:r>
            <a:endParaRPr/>
          </a:p>
          <a:p>
            <a:pPr indent="0" lvl="0" marL="0" marR="0" rtl="0" algn="l">
              <a:lnSpc>
                <a:spcPct val="100000"/>
              </a:lnSpc>
              <a:spcBef>
                <a:spcPts val="600"/>
              </a:spcBef>
              <a:spcAft>
                <a:spcPts val="0"/>
              </a:spcAft>
              <a:buClr>
                <a:schemeClr val="accent1"/>
              </a:buClr>
              <a:buSzPct val="100000"/>
              <a:buFont typeface="Garamond"/>
              <a:buNone/>
            </a:pPr>
            <a:r>
              <a:rPr lang="en-US" sz="2000">
                <a:solidFill>
                  <a:schemeClr val="lt1"/>
                </a:solidFill>
                <a:latin typeface="Garamond"/>
                <a:ea typeface="Garamond"/>
                <a:cs typeface="Garamond"/>
                <a:sym typeface="Garamond"/>
              </a:rPr>
              <a:t>   a[i]=s. nextInt( );</a:t>
            </a:r>
            <a:endParaRPr/>
          </a:p>
          <a:p>
            <a:pPr indent="0" lvl="0" marL="0" marR="0" rtl="0" algn="l">
              <a:lnSpc>
                <a:spcPct val="100000"/>
              </a:lnSpc>
              <a:spcBef>
                <a:spcPts val="600"/>
              </a:spcBef>
              <a:spcAft>
                <a:spcPts val="0"/>
              </a:spcAft>
              <a:buClr>
                <a:schemeClr val="accent1"/>
              </a:buClr>
              <a:buSzPct val="100000"/>
              <a:buFont typeface="Garamond"/>
              <a:buNone/>
            </a:pPr>
            <a:r>
              <a:rPr b="0" i="0" lang="en-US" sz="2000" cap="none" strike="noStrike">
                <a:solidFill>
                  <a:schemeClr val="lt1"/>
                </a:solidFill>
                <a:latin typeface="Garamond"/>
                <a:ea typeface="Garamond"/>
                <a:cs typeface="Garamond"/>
                <a:sym typeface="Garamond"/>
              </a:rPr>
              <a:t>}</a:t>
            </a:r>
            <a:endParaRPr/>
          </a:p>
        </p:txBody>
      </p:sp>
      <p:sp>
        <p:nvSpPr>
          <p:cNvPr id="1194" name="Google Shape;1194;p124"/>
          <p:cNvSpPr txBox="1"/>
          <p:nvPr/>
        </p:nvSpPr>
        <p:spPr>
          <a:xfrm>
            <a:off x="3071802" y="2714620"/>
            <a:ext cx="2643206" cy="428628"/>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a:bodyPr>
          <a:lstStyle/>
          <a:p>
            <a:pPr indent="-127000" lvl="0" marL="0" marR="0" rtl="0" algn="l">
              <a:lnSpc>
                <a:spcPct val="100000"/>
              </a:lnSpc>
              <a:spcBef>
                <a:spcPts val="0"/>
              </a:spcBef>
              <a:spcAft>
                <a:spcPts val="0"/>
              </a:spcAft>
              <a:buClr>
                <a:schemeClr val="accent1"/>
              </a:buClr>
              <a:buSzPts val="2000"/>
              <a:buFont typeface="Arial"/>
              <a:buChar char="•"/>
            </a:pPr>
            <a:r>
              <a:rPr b="0" i="0" lang="en-US" sz="2000" cap="none" strike="noStrike">
                <a:solidFill>
                  <a:schemeClr val="lt1"/>
                </a:solidFill>
                <a:latin typeface="Garamond"/>
                <a:ea typeface="Garamond"/>
                <a:cs typeface="Garamond"/>
                <a:sym typeface="Garamond"/>
              </a:rPr>
              <a:t> To read array values</a:t>
            </a:r>
            <a:endParaRPr b="0" i="0" sz="2000" cap="none" strike="noStrike">
              <a:solidFill>
                <a:schemeClr val="lt1"/>
              </a:solidFill>
              <a:latin typeface="Garamond"/>
              <a:ea typeface="Garamond"/>
              <a:cs typeface="Garamond"/>
              <a:sym typeface="Garamond"/>
            </a:endParaRPr>
          </a:p>
        </p:txBody>
      </p:sp>
      <p:sp>
        <p:nvSpPr>
          <p:cNvPr id="1195" name="Google Shape;1195;p124"/>
          <p:cNvSpPr txBox="1"/>
          <p:nvPr/>
        </p:nvSpPr>
        <p:spPr>
          <a:xfrm>
            <a:off x="142844" y="2643182"/>
            <a:ext cx="2643206" cy="428628"/>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fontScale="92500"/>
          </a:bodyPr>
          <a:lstStyle/>
          <a:p>
            <a:pPr indent="-117475" lvl="0" marL="0" marR="0" rtl="0" algn="l">
              <a:lnSpc>
                <a:spcPct val="100000"/>
              </a:lnSpc>
              <a:spcBef>
                <a:spcPts val="0"/>
              </a:spcBef>
              <a:spcAft>
                <a:spcPts val="0"/>
              </a:spcAft>
              <a:buClr>
                <a:schemeClr val="accent1"/>
              </a:buClr>
              <a:buSzPct val="100000"/>
              <a:buFont typeface="Arial"/>
              <a:buChar char="•"/>
            </a:pPr>
            <a:r>
              <a:rPr b="0" i="0" lang="en-US" sz="2000" cap="none" strike="noStrike">
                <a:solidFill>
                  <a:schemeClr val="lt1"/>
                </a:solidFill>
                <a:latin typeface="Garamond"/>
                <a:ea typeface="Garamond"/>
                <a:cs typeface="Garamond"/>
                <a:sym typeface="Garamond"/>
              </a:rPr>
              <a:t> To read a variable value</a:t>
            </a:r>
            <a:endParaRPr b="0" i="0" sz="2000" cap="none" strike="noStrike">
              <a:solidFill>
                <a:schemeClr val="lt1"/>
              </a:solidFill>
              <a:latin typeface="Garamond"/>
              <a:ea typeface="Garamond"/>
              <a:cs typeface="Garamond"/>
              <a:sym typeface="Garamond"/>
            </a:endParaRPr>
          </a:p>
        </p:txBody>
      </p:sp>
      <p:sp>
        <p:nvSpPr>
          <p:cNvPr id="1196" name="Google Shape;1196;p124"/>
          <p:cNvSpPr txBox="1"/>
          <p:nvPr/>
        </p:nvSpPr>
        <p:spPr>
          <a:xfrm>
            <a:off x="5857884" y="3143248"/>
            <a:ext cx="2643206" cy="42862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b="0" i="0" lang="en-US" sz="2000" cap="none" strike="noStrike">
                <a:solidFill>
                  <a:schemeClr val="lt1"/>
                </a:solidFill>
                <a:latin typeface="Garamond"/>
                <a:ea typeface="Garamond"/>
                <a:cs typeface="Garamond"/>
                <a:sym typeface="Garamond"/>
              </a:rPr>
              <a:t>Using for or foreach</a:t>
            </a:r>
            <a:endParaRPr b="0" i="0" sz="2000" cap="none" strike="noStrike">
              <a:solidFill>
                <a:schemeClr val="lt1"/>
              </a:solidFill>
              <a:latin typeface="Garamond"/>
              <a:ea typeface="Garamond"/>
              <a:cs typeface="Garamond"/>
              <a:sym typeface="Garamond"/>
            </a:endParaRPr>
          </a:p>
        </p:txBody>
      </p:sp>
      <p:sp>
        <p:nvSpPr>
          <p:cNvPr id="1197" name="Google Shape;1197;p124"/>
          <p:cNvSpPr txBox="1"/>
          <p:nvPr/>
        </p:nvSpPr>
        <p:spPr>
          <a:xfrm>
            <a:off x="5857884" y="2714620"/>
            <a:ext cx="2643206" cy="428628"/>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a:bodyPr>
          <a:lstStyle/>
          <a:p>
            <a:pPr indent="-127000" lvl="0" marL="0" marR="0" rtl="0" algn="l">
              <a:lnSpc>
                <a:spcPct val="100000"/>
              </a:lnSpc>
              <a:spcBef>
                <a:spcPts val="0"/>
              </a:spcBef>
              <a:spcAft>
                <a:spcPts val="0"/>
              </a:spcAft>
              <a:buClr>
                <a:schemeClr val="accent1"/>
              </a:buClr>
              <a:buSzPts val="2000"/>
              <a:buFont typeface="Arial"/>
              <a:buChar char="•"/>
            </a:pPr>
            <a:r>
              <a:rPr b="0" i="0" lang="en-US" sz="2000" cap="none" strike="noStrike">
                <a:solidFill>
                  <a:schemeClr val="lt1"/>
                </a:solidFill>
                <a:latin typeface="Garamond"/>
                <a:ea typeface="Garamond"/>
                <a:cs typeface="Garamond"/>
                <a:sym typeface="Garamond"/>
              </a:rPr>
              <a:t> To print array values</a:t>
            </a:r>
            <a:endParaRPr b="0" i="0" sz="2000" cap="none" strike="noStrike">
              <a:solidFill>
                <a:schemeClr val="lt1"/>
              </a:solidFill>
              <a:latin typeface="Garamond"/>
              <a:ea typeface="Garamond"/>
              <a:cs typeface="Garamond"/>
              <a:sym typeface="Garamond"/>
            </a:endParaRPr>
          </a:p>
        </p:txBody>
      </p:sp>
      <p:sp>
        <p:nvSpPr>
          <p:cNvPr id="1198" name="Google Shape;1198;p124"/>
          <p:cNvSpPr txBox="1"/>
          <p:nvPr/>
        </p:nvSpPr>
        <p:spPr>
          <a:xfrm>
            <a:off x="6000760" y="3500438"/>
            <a:ext cx="2643206" cy="1571636"/>
          </a:xfrm>
          <a:prstGeom prst="rect">
            <a:avLst/>
          </a:prstGeom>
          <a:noFill/>
          <a:ln cap="flat" cmpd="sng" w="9525">
            <a:solidFill>
              <a:schemeClr val="lt1"/>
            </a:solidFill>
            <a:prstDash val="dash"/>
            <a:round/>
            <a:headEnd len="sm" w="sm" type="none"/>
            <a:tailEnd len="sm" w="sm" type="none"/>
          </a:ln>
        </p:spPr>
        <p:txBody>
          <a:bodyPr anchorCtr="0" anchor="t" bIns="45700" lIns="91425" spcFirstLastPara="1" rIns="91425" wrap="square" tIns="45700">
            <a:normAutofit fontScale="92500"/>
          </a:bodyPr>
          <a:lstStyle/>
          <a:p>
            <a:pPr indent="0" lvl="0" marL="0" marR="0" rtl="0" algn="l">
              <a:lnSpc>
                <a:spcPct val="100000"/>
              </a:lnSpc>
              <a:spcBef>
                <a:spcPts val="0"/>
              </a:spcBef>
              <a:spcAft>
                <a:spcPts val="0"/>
              </a:spcAft>
              <a:buClr>
                <a:schemeClr val="accent1"/>
              </a:buClr>
              <a:buSzPct val="100000"/>
              <a:buFont typeface="Garamond"/>
              <a:buNone/>
            </a:pPr>
            <a:r>
              <a:rPr lang="en-US" sz="2000">
                <a:solidFill>
                  <a:schemeClr val="lt1"/>
                </a:solidFill>
                <a:latin typeface="Garamond"/>
                <a:ea typeface="Garamond"/>
                <a:cs typeface="Garamond"/>
                <a:sym typeface="Garamond"/>
              </a:rPr>
              <a:t>for(i=0;i&lt;5;i++)</a:t>
            </a:r>
            <a:endParaRPr/>
          </a:p>
          <a:p>
            <a:pPr indent="0" lvl="0" marL="0" marR="0" rtl="0" algn="l">
              <a:lnSpc>
                <a:spcPct val="100000"/>
              </a:lnSpc>
              <a:spcBef>
                <a:spcPts val="600"/>
              </a:spcBef>
              <a:spcAft>
                <a:spcPts val="0"/>
              </a:spcAft>
              <a:buClr>
                <a:schemeClr val="accent1"/>
              </a:buClr>
              <a:buSzPct val="100000"/>
              <a:buFont typeface="Garamond"/>
              <a:buNone/>
            </a:pPr>
            <a:r>
              <a:rPr b="0" i="0" lang="en-US" sz="2000" cap="none" strike="noStrike">
                <a:solidFill>
                  <a:schemeClr val="lt1"/>
                </a:solidFill>
                <a:latin typeface="Garamond"/>
                <a:ea typeface="Garamond"/>
                <a:cs typeface="Garamond"/>
                <a:sym typeface="Garamond"/>
              </a:rPr>
              <a:t>{</a:t>
            </a:r>
            <a:endParaRPr/>
          </a:p>
          <a:p>
            <a:pPr indent="0" lvl="0" marL="0" marR="0" rtl="0" algn="l">
              <a:lnSpc>
                <a:spcPct val="100000"/>
              </a:lnSpc>
              <a:spcBef>
                <a:spcPts val="600"/>
              </a:spcBef>
              <a:spcAft>
                <a:spcPts val="0"/>
              </a:spcAft>
              <a:buClr>
                <a:schemeClr val="accent1"/>
              </a:buClr>
              <a:buSzPct val="100000"/>
              <a:buFont typeface="Garamond"/>
              <a:buNone/>
            </a:pPr>
            <a:r>
              <a:rPr lang="en-US" sz="2000">
                <a:solidFill>
                  <a:schemeClr val="lt1"/>
                </a:solidFill>
                <a:latin typeface="Garamond"/>
                <a:ea typeface="Garamond"/>
                <a:cs typeface="Garamond"/>
                <a:sym typeface="Garamond"/>
              </a:rPr>
              <a:t> System.out.println(a[i]);</a:t>
            </a:r>
            <a:endParaRPr/>
          </a:p>
          <a:p>
            <a:pPr indent="0" lvl="0" marL="0" marR="0" rtl="0" algn="l">
              <a:lnSpc>
                <a:spcPct val="100000"/>
              </a:lnSpc>
              <a:spcBef>
                <a:spcPts val="600"/>
              </a:spcBef>
              <a:spcAft>
                <a:spcPts val="0"/>
              </a:spcAft>
              <a:buClr>
                <a:schemeClr val="accent1"/>
              </a:buClr>
              <a:buSzPct val="100000"/>
              <a:buFont typeface="Garamond"/>
              <a:buNone/>
            </a:pPr>
            <a:r>
              <a:rPr b="0" i="0" lang="en-US" sz="2000" cap="none" strike="noStrike">
                <a:solidFill>
                  <a:schemeClr val="lt1"/>
                </a:solidFill>
                <a:latin typeface="Garamond"/>
                <a:ea typeface="Garamond"/>
                <a:cs typeface="Garamond"/>
                <a:sym typeface="Garamond"/>
              </a:rPr>
              <a:t>}</a:t>
            </a:r>
            <a:endParaRPr/>
          </a:p>
        </p:txBody>
      </p:sp>
      <p:sp>
        <p:nvSpPr>
          <p:cNvPr id="1199" name="Google Shape;1199;p124"/>
          <p:cNvSpPr txBox="1"/>
          <p:nvPr/>
        </p:nvSpPr>
        <p:spPr>
          <a:xfrm>
            <a:off x="6000760" y="5143512"/>
            <a:ext cx="2643206" cy="1571636"/>
          </a:xfrm>
          <a:prstGeom prst="rect">
            <a:avLst/>
          </a:prstGeom>
          <a:noFill/>
          <a:ln cap="flat" cmpd="sng" w="9525">
            <a:solidFill>
              <a:schemeClr val="lt1"/>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accent1"/>
              </a:buClr>
              <a:buSzPts val="2000"/>
              <a:buFont typeface="Garamond"/>
              <a:buNone/>
            </a:pPr>
            <a:r>
              <a:rPr lang="en-US" sz="2000">
                <a:solidFill>
                  <a:schemeClr val="lt1"/>
                </a:solidFill>
                <a:latin typeface="Garamond"/>
                <a:ea typeface="Garamond"/>
                <a:cs typeface="Garamond"/>
                <a:sym typeface="Garamond"/>
              </a:rPr>
              <a:t>for(int i : a)</a:t>
            </a:r>
            <a:endParaRPr/>
          </a:p>
          <a:p>
            <a:pPr indent="0" lvl="0" marL="0" marR="0" rtl="0" algn="l">
              <a:lnSpc>
                <a:spcPct val="100000"/>
              </a:lnSpc>
              <a:spcBef>
                <a:spcPts val="600"/>
              </a:spcBef>
              <a:spcAft>
                <a:spcPts val="0"/>
              </a:spcAft>
              <a:buClr>
                <a:schemeClr val="accent1"/>
              </a:buClr>
              <a:buSzPts val="2000"/>
              <a:buFont typeface="Garamond"/>
              <a:buNone/>
            </a:pPr>
            <a:r>
              <a:rPr b="0" i="0" lang="en-US" sz="2000" cap="none" strike="noStrike">
                <a:solidFill>
                  <a:schemeClr val="lt1"/>
                </a:solidFill>
                <a:latin typeface="Garamond"/>
                <a:ea typeface="Garamond"/>
                <a:cs typeface="Garamond"/>
                <a:sym typeface="Garamond"/>
              </a:rPr>
              <a:t>{</a:t>
            </a:r>
            <a:endParaRPr/>
          </a:p>
          <a:p>
            <a:pPr indent="0" lvl="0" marL="0" marR="0" rtl="0" algn="l">
              <a:lnSpc>
                <a:spcPct val="100000"/>
              </a:lnSpc>
              <a:spcBef>
                <a:spcPts val="600"/>
              </a:spcBef>
              <a:spcAft>
                <a:spcPts val="0"/>
              </a:spcAft>
              <a:buClr>
                <a:schemeClr val="accent1"/>
              </a:buClr>
              <a:buSzPts val="2000"/>
              <a:buFont typeface="Garamond"/>
              <a:buNone/>
            </a:pPr>
            <a:r>
              <a:rPr lang="en-US" sz="2000">
                <a:solidFill>
                  <a:schemeClr val="lt1"/>
                </a:solidFill>
                <a:latin typeface="Garamond"/>
                <a:ea typeface="Garamond"/>
                <a:cs typeface="Garamond"/>
                <a:sym typeface="Garamond"/>
              </a:rPr>
              <a:t> System.out.println( i);</a:t>
            </a:r>
            <a:endParaRPr/>
          </a:p>
          <a:p>
            <a:pPr indent="0" lvl="0" marL="0" marR="0" rtl="0" algn="l">
              <a:lnSpc>
                <a:spcPct val="100000"/>
              </a:lnSpc>
              <a:spcBef>
                <a:spcPts val="600"/>
              </a:spcBef>
              <a:spcAft>
                <a:spcPts val="0"/>
              </a:spcAft>
              <a:buClr>
                <a:schemeClr val="accent1"/>
              </a:buClr>
              <a:buSzPts val="2000"/>
              <a:buFont typeface="Garamond"/>
              <a:buNone/>
            </a:pPr>
            <a:r>
              <a:rPr b="0" i="0" lang="en-US" sz="2000" cap="none" strike="noStrike">
                <a:solidFill>
                  <a:schemeClr val="lt1"/>
                </a:solidFill>
                <a:latin typeface="Garamond"/>
                <a:ea typeface="Garamond"/>
                <a:cs typeface="Garamond"/>
                <a:sym typeface="Garamond"/>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5"/>
                                        </p:tgtEl>
                                        <p:attrNameLst>
                                          <p:attrName>style.visibility</p:attrName>
                                        </p:attrNameLst>
                                      </p:cBhvr>
                                      <p:to>
                                        <p:strVal val="visible"/>
                                      </p:to>
                                    </p:set>
                                    <p:animEffect filter="fade" transition="in">
                                      <p:cBhvr>
                                        <p:cTn dur="500"/>
                                        <p:tgtEl>
                                          <p:spTgt spid="1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2"/>
                                        </p:tgtEl>
                                        <p:attrNameLst>
                                          <p:attrName>style.visibility</p:attrName>
                                        </p:attrNameLst>
                                      </p:cBhvr>
                                      <p:to>
                                        <p:strVal val="visible"/>
                                      </p:to>
                                    </p:set>
                                    <p:animEffect filter="fade" transition="in">
                                      <p:cBhvr>
                                        <p:cTn dur="500"/>
                                        <p:tgtEl>
                                          <p:spTgt spid="1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4"/>
                                        </p:tgtEl>
                                        <p:attrNameLst>
                                          <p:attrName>style.visibility</p:attrName>
                                        </p:attrNameLst>
                                      </p:cBhvr>
                                      <p:to>
                                        <p:strVal val="visible"/>
                                      </p:to>
                                    </p:set>
                                    <p:animEffect filter="fade" transition="in">
                                      <p:cBhvr>
                                        <p:cTn dur="500"/>
                                        <p:tgtEl>
                                          <p:spTgt spid="1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3"/>
                                        </p:tgtEl>
                                        <p:attrNameLst>
                                          <p:attrName>style.visibility</p:attrName>
                                        </p:attrNameLst>
                                      </p:cBhvr>
                                      <p:to>
                                        <p:strVal val="visible"/>
                                      </p:to>
                                    </p:set>
                                    <p:animEffect filter="fade" transition="in">
                                      <p:cBhvr>
                                        <p:cTn dur="500"/>
                                        <p:tgtEl>
                                          <p:spTgt spid="1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7"/>
                                        </p:tgtEl>
                                        <p:attrNameLst>
                                          <p:attrName>style.visibility</p:attrName>
                                        </p:attrNameLst>
                                      </p:cBhvr>
                                      <p:to>
                                        <p:strVal val="visible"/>
                                      </p:to>
                                    </p:set>
                                    <p:animEffect filter="fade" transition="in">
                                      <p:cBhvr>
                                        <p:cTn dur="500"/>
                                        <p:tgtEl>
                                          <p:spTgt spid="1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6"/>
                                        </p:tgtEl>
                                        <p:attrNameLst>
                                          <p:attrName>style.visibility</p:attrName>
                                        </p:attrNameLst>
                                      </p:cBhvr>
                                      <p:to>
                                        <p:strVal val="visible"/>
                                      </p:to>
                                    </p:set>
                                    <p:animEffect filter="fade" transition="in">
                                      <p:cBhvr>
                                        <p:cTn dur="500"/>
                                        <p:tgtEl>
                                          <p:spTgt spid="1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8"/>
                                        </p:tgtEl>
                                        <p:attrNameLst>
                                          <p:attrName>style.visibility</p:attrName>
                                        </p:attrNameLst>
                                      </p:cBhvr>
                                      <p:to>
                                        <p:strVal val="visible"/>
                                      </p:to>
                                    </p:set>
                                    <p:animEffect filter="fade" transition="in">
                                      <p:cBhvr>
                                        <p:cTn dur="500"/>
                                        <p:tgtEl>
                                          <p:spTgt spid="1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9"/>
                                        </p:tgtEl>
                                        <p:attrNameLst>
                                          <p:attrName>style.visibility</p:attrName>
                                        </p:attrNameLst>
                                      </p:cBhvr>
                                      <p:to>
                                        <p:strVal val="visible"/>
                                      </p:to>
                                    </p:set>
                                    <p:animEffect filter="fade" transition="in">
                                      <p:cBhvr>
                                        <p:cTn dur="500"/>
                                        <p:tgtEl>
                                          <p:spTgt spid="1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6"/>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#2: POP vs OOP</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rPr lang="en-US"/>
              <a:t>by</a:t>
            </a:r>
            <a:endParaRPr/>
          </a:p>
          <a:p>
            <a:pPr indent="0" lvl="0" marL="0" rtl="0" algn="ctr">
              <a:lnSpc>
                <a:spcPct val="100000"/>
              </a:lnSpc>
              <a:spcBef>
                <a:spcPts val="600"/>
              </a:spcBef>
              <a:spcAft>
                <a:spcPts val="0"/>
              </a:spcAft>
              <a:buSzPts val="2800"/>
              <a:buFont typeface="Garamond"/>
              <a:buNone/>
            </a:pPr>
            <a:r>
              <a:rPr lang="en-US" sz="2800"/>
              <a:t>Mrs. Akhila Pragada</a:t>
            </a:r>
            <a:endParaRPr sz="2800"/>
          </a:p>
          <a:p>
            <a:pPr indent="0" lvl="0" marL="0" rtl="0" algn="ctr">
              <a:lnSpc>
                <a:spcPct val="100000"/>
              </a:lnSpc>
              <a:spcBef>
                <a:spcPts val="600"/>
              </a:spcBef>
              <a:spcAft>
                <a:spcPts val="0"/>
              </a:spcAft>
              <a:buSzPts val="2800"/>
              <a:buFont typeface="Garamond"/>
              <a:buNone/>
            </a:pPr>
            <a:r>
              <a:t/>
            </a:r>
            <a:endParaRPr sz="2800"/>
          </a:p>
        </p:txBody>
      </p:sp>
      <p:sp>
        <p:nvSpPr>
          <p:cNvPr id="201" name="Google Shape;201;p26"/>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25"/>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#12: Two Dimensional Array</a:t>
            </a:r>
            <a:endParaRPr/>
          </a:p>
          <a:p>
            <a:pPr indent="0" lvl="0" marL="0" rtl="0" algn="ctr">
              <a:lnSpc>
                <a:spcPct val="100000"/>
              </a:lnSpc>
              <a:spcBef>
                <a:spcPts val="600"/>
              </a:spcBef>
              <a:spcAft>
                <a:spcPts val="0"/>
              </a:spcAft>
              <a:buSzPts val="3200"/>
              <a:buFont typeface="Garamond"/>
              <a:buNone/>
            </a:pPr>
            <a:r>
              <a:t/>
            </a:r>
            <a:endParaRPr sz="3200"/>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1206" name="Google Shape;1206;p125"/>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26"/>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00000"/>
              </a:lnSpc>
              <a:spcBef>
                <a:spcPts val="0"/>
              </a:spcBef>
              <a:spcAft>
                <a:spcPts val="0"/>
              </a:spcAft>
              <a:buSzPct val="100000"/>
              <a:buFont typeface="Garamond"/>
              <a:buNone/>
            </a:pPr>
            <a:r>
              <a:rPr b="1" lang="en-US"/>
              <a:t>Java array</a:t>
            </a:r>
            <a:r>
              <a:rPr lang="en-US"/>
              <a:t> is an object which contains elements of a similar data type.</a:t>
            </a:r>
            <a:endParaRPr/>
          </a:p>
          <a:p>
            <a:pPr indent="0" lvl="0" marL="0" rtl="0" algn="l">
              <a:lnSpc>
                <a:spcPct val="100000"/>
              </a:lnSpc>
              <a:spcBef>
                <a:spcPts val="600"/>
              </a:spcBef>
              <a:spcAft>
                <a:spcPts val="0"/>
              </a:spcAft>
              <a:buSzPct val="100000"/>
              <a:buFont typeface="Garamond"/>
              <a:buNone/>
            </a:pPr>
            <a:r>
              <a:rPr lang="en-US"/>
              <a:t>The elements of an array are stored in a contiguous memory location. </a:t>
            </a:r>
            <a:endParaRPr/>
          </a:p>
          <a:p>
            <a:pPr indent="0" lvl="0" marL="0" rtl="0" algn="l">
              <a:lnSpc>
                <a:spcPct val="100000"/>
              </a:lnSpc>
              <a:spcBef>
                <a:spcPts val="600"/>
              </a:spcBef>
              <a:spcAft>
                <a:spcPts val="0"/>
              </a:spcAft>
              <a:buSzPct val="100000"/>
              <a:buFont typeface="Garamond"/>
              <a:buNone/>
            </a:pPr>
            <a:r>
              <a:t/>
            </a:r>
            <a:endParaRPr/>
          </a:p>
          <a:p>
            <a:pPr indent="0" lvl="0" marL="0" rtl="0" algn="l">
              <a:lnSpc>
                <a:spcPct val="100000"/>
              </a:lnSpc>
              <a:spcBef>
                <a:spcPts val="600"/>
              </a:spcBef>
              <a:spcAft>
                <a:spcPts val="0"/>
              </a:spcAft>
              <a:buSzPct val="100000"/>
              <a:buFont typeface="Garamond"/>
              <a:buNone/>
            </a:pPr>
            <a:r>
              <a:rPr lang="en-US"/>
              <a:t>3 Steps:</a:t>
            </a:r>
            <a:endParaRPr/>
          </a:p>
          <a:p>
            <a:pPr indent="-117475" lvl="0" marL="0" rtl="0" algn="l">
              <a:lnSpc>
                <a:spcPct val="100000"/>
              </a:lnSpc>
              <a:spcBef>
                <a:spcPts val="600"/>
              </a:spcBef>
              <a:spcAft>
                <a:spcPts val="0"/>
              </a:spcAft>
              <a:buSzPct val="100000"/>
              <a:buFont typeface="Arial"/>
              <a:buChar char="•"/>
            </a:pPr>
            <a:r>
              <a:rPr lang="en-US"/>
              <a:t> Declaration of array</a:t>
            </a:r>
            <a:endParaRPr/>
          </a:p>
          <a:p>
            <a:pPr indent="-117475" lvl="0" marL="0" rtl="0" algn="l">
              <a:lnSpc>
                <a:spcPct val="100000"/>
              </a:lnSpc>
              <a:spcBef>
                <a:spcPts val="600"/>
              </a:spcBef>
              <a:spcAft>
                <a:spcPts val="0"/>
              </a:spcAft>
              <a:buSzPct val="100000"/>
              <a:buFont typeface="Arial"/>
              <a:buChar char="•"/>
            </a:pPr>
            <a:r>
              <a:rPr lang="en-US"/>
              <a:t> Instantiate the array</a:t>
            </a:r>
            <a:endParaRPr/>
          </a:p>
          <a:p>
            <a:pPr indent="-117475" lvl="0" marL="0" rtl="0" algn="l">
              <a:lnSpc>
                <a:spcPct val="100000"/>
              </a:lnSpc>
              <a:spcBef>
                <a:spcPts val="600"/>
              </a:spcBef>
              <a:spcAft>
                <a:spcPts val="0"/>
              </a:spcAft>
              <a:buSzPct val="100000"/>
              <a:buFont typeface="Arial"/>
              <a:buChar char="•"/>
            </a:pPr>
            <a:r>
              <a:rPr lang="en-US"/>
              <a:t> Initialization of array</a:t>
            </a:r>
            <a:endParaRPr/>
          </a:p>
          <a:p>
            <a:pPr indent="0" lvl="0" marL="0" rtl="0" algn="l">
              <a:lnSpc>
                <a:spcPct val="100000"/>
              </a:lnSpc>
              <a:spcBef>
                <a:spcPts val="600"/>
              </a:spcBef>
              <a:spcAft>
                <a:spcPts val="0"/>
              </a:spcAft>
              <a:buSzPct val="100000"/>
              <a:buFont typeface="Garamond"/>
              <a:buNone/>
            </a:pPr>
            <a:r>
              <a:t/>
            </a:r>
            <a:endParaRPr/>
          </a:p>
          <a:p>
            <a:pPr indent="0" lvl="0" marL="0" rtl="0" algn="l">
              <a:lnSpc>
                <a:spcPct val="100000"/>
              </a:lnSpc>
              <a:spcBef>
                <a:spcPts val="600"/>
              </a:spcBef>
              <a:spcAft>
                <a:spcPts val="0"/>
              </a:spcAft>
              <a:buSzPct val="100000"/>
              <a:buFont typeface="Garamond"/>
              <a:buNone/>
            </a:pPr>
            <a:r>
              <a:rPr lang="en-US"/>
              <a:t>3 types of Arrays:</a:t>
            </a:r>
            <a:endParaRPr/>
          </a:p>
          <a:p>
            <a:pPr indent="-457200" lvl="0" marL="457200" rtl="0" algn="l">
              <a:lnSpc>
                <a:spcPct val="100000"/>
              </a:lnSpc>
              <a:spcBef>
                <a:spcPts val="600"/>
              </a:spcBef>
              <a:spcAft>
                <a:spcPts val="0"/>
              </a:spcAft>
              <a:buSzPct val="100000"/>
              <a:buFont typeface="Garamond"/>
              <a:buAutoNum type="arabicPeriod"/>
            </a:pPr>
            <a:r>
              <a:rPr lang="en-US"/>
              <a:t>One-Dimensional Array</a:t>
            </a:r>
            <a:endParaRPr/>
          </a:p>
          <a:p>
            <a:pPr indent="-457200" lvl="0" marL="457200" rtl="0" algn="l">
              <a:lnSpc>
                <a:spcPct val="100000"/>
              </a:lnSpc>
              <a:spcBef>
                <a:spcPts val="600"/>
              </a:spcBef>
              <a:spcAft>
                <a:spcPts val="0"/>
              </a:spcAft>
              <a:buSzPct val="100000"/>
              <a:buFont typeface="Garamond"/>
              <a:buAutoNum type="arabicPeriod"/>
            </a:pPr>
            <a:r>
              <a:rPr lang="en-US"/>
              <a:t>Two-Dimensional Array</a:t>
            </a:r>
            <a:endParaRPr/>
          </a:p>
          <a:p>
            <a:pPr indent="-457200" lvl="0" marL="457200" rtl="0" algn="l">
              <a:lnSpc>
                <a:spcPct val="100000"/>
              </a:lnSpc>
              <a:spcBef>
                <a:spcPts val="600"/>
              </a:spcBef>
              <a:spcAft>
                <a:spcPts val="0"/>
              </a:spcAft>
              <a:buSzPct val="100000"/>
              <a:buFont typeface="Garamond"/>
              <a:buAutoNum type="arabicPeriod"/>
            </a:pPr>
            <a:r>
              <a:rPr lang="en-US"/>
              <a:t>Multi-Dimensional Array</a:t>
            </a:r>
            <a:endParaRPr/>
          </a:p>
        </p:txBody>
      </p:sp>
      <p:sp>
        <p:nvSpPr>
          <p:cNvPr id="1212" name="Google Shape;1212;p126"/>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TYPES OF ARRAY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1">
                                            <p:txEl>
                                              <p:pRg end="0" st="0"/>
                                            </p:txEl>
                                          </p:spTgt>
                                        </p:tgtEl>
                                        <p:attrNameLst>
                                          <p:attrName>style.visibility</p:attrName>
                                        </p:attrNameLst>
                                      </p:cBhvr>
                                      <p:to>
                                        <p:strVal val="visible"/>
                                      </p:to>
                                    </p:set>
                                    <p:animEffect filter="fade" transition="in">
                                      <p:cBhvr>
                                        <p:cTn dur="500"/>
                                        <p:tgtEl>
                                          <p:spTgt spid="12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1">
                                            <p:txEl>
                                              <p:pRg end="1" st="1"/>
                                            </p:txEl>
                                          </p:spTgt>
                                        </p:tgtEl>
                                        <p:attrNameLst>
                                          <p:attrName>style.visibility</p:attrName>
                                        </p:attrNameLst>
                                      </p:cBhvr>
                                      <p:to>
                                        <p:strVal val="visible"/>
                                      </p:to>
                                    </p:set>
                                    <p:animEffect filter="fade" transition="in">
                                      <p:cBhvr>
                                        <p:cTn dur="500"/>
                                        <p:tgtEl>
                                          <p:spTgt spid="12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1">
                                            <p:txEl>
                                              <p:pRg end="2" st="2"/>
                                            </p:txEl>
                                          </p:spTgt>
                                        </p:tgtEl>
                                        <p:attrNameLst>
                                          <p:attrName>style.visibility</p:attrName>
                                        </p:attrNameLst>
                                      </p:cBhvr>
                                      <p:to>
                                        <p:strVal val="visible"/>
                                      </p:to>
                                    </p:set>
                                    <p:animEffect filter="fade" transition="in">
                                      <p:cBhvr>
                                        <p:cTn dur="500"/>
                                        <p:tgtEl>
                                          <p:spTgt spid="12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1">
                                            <p:txEl>
                                              <p:pRg end="3" st="3"/>
                                            </p:txEl>
                                          </p:spTgt>
                                        </p:tgtEl>
                                        <p:attrNameLst>
                                          <p:attrName>style.visibility</p:attrName>
                                        </p:attrNameLst>
                                      </p:cBhvr>
                                      <p:to>
                                        <p:strVal val="visible"/>
                                      </p:to>
                                    </p:set>
                                    <p:animEffect filter="fade" transition="in">
                                      <p:cBhvr>
                                        <p:cTn dur="500"/>
                                        <p:tgtEl>
                                          <p:spTgt spid="121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1">
                                            <p:txEl>
                                              <p:pRg end="4" st="4"/>
                                            </p:txEl>
                                          </p:spTgt>
                                        </p:tgtEl>
                                        <p:attrNameLst>
                                          <p:attrName>style.visibility</p:attrName>
                                        </p:attrNameLst>
                                      </p:cBhvr>
                                      <p:to>
                                        <p:strVal val="visible"/>
                                      </p:to>
                                    </p:set>
                                    <p:animEffect filter="fade" transition="in">
                                      <p:cBhvr>
                                        <p:cTn dur="500"/>
                                        <p:tgtEl>
                                          <p:spTgt spid="121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1">
                                            <p:txEl>
                                              <p:pRg end="5" st="5"/>
                                            </p:txEl>
                                          </p:spTgt>
                                        </p:tgtEl>
                                        <p:attrNameLst>
                                          <p:attrName>style.visibility</p:attrName>
                                        </p:attrNameLst>
                                      </p:cBhvr>
                                      <p:to>
                                        <p:strVal val="visible"/>
                                      </p:to>
                                    </p:set>
                                    <p:animEffect filter="fade" transition="in">
                                      <p:cBhvr>
                                        <p:cTn dur="500"/>
                                        <p:tgtEl>
                                          <p:spTgt spid="121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1">
                                            <p:txEl>
                                              <p:pRg end="6" st="6"/>
                                            </p:txEl>
                                          </p:spTgt>
                                        </p:tgtEl>
                                        <p:attrNameLst>
                                          <p:attrName>style.visibility</p:attrName>
                                        </p:attrNameLst>
                                      </p:cBhvr>
                                      <p:to>
                                        <p:strVal val="visible"/>
                                      </p:to>
                                    </p:set>
                                    <p:animEffect filter="fade" transition="in">
                                      <p:cBhvr>
                                        <p:cTn dur="500"/>
                                        <p:tgtEl>
                                          <p:spTgt spid="121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1">
                                            <p:txEl>
                                              <p:pRg end="7" st="7"/>
                                            </p:txEl>
                                          </p:spTgt>
                                        </p:tgtEl>
                                        <p:attrNameLst>
                                          <p:attrName>style.visibility</p:attrName>
                                        </p:attrNameLst>
                                      </p:cBhvr>
                                      <p:to>
                                        <p:strVal val="visible"/>
                                      </p:to>
                                    </p:set>
                                    <p:animEffect filter="fade" transition="in">
                                      <p:cBhvr>
                                        <p:cTn dur="500"/>
                                        <p:tgtEl>
                                          <p:spTgt spid="121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1">
                                            <p:txEl>
                                              <p:pRg end="8" st="8"/>
                                            </p:txEl>
                                          </p:spTgt>
                                        </p:tgtEl>
                                        <p:attrNameLst>
                                          <p:attrName>style.visibility</p:attrName>
                                        </p:attrNameLst>
                                      </p:cBhvr>
                                      <p:to>
                                        <p:strVal val="visible"/>
                                      </p:to>
                                    </p:set>
                                    <p:animEffect filter="fade" transition="in">
                                      <p:cBhvr>
                                        <p:cTn dur="500"/>
                                        <p:tgtEl>
                                          <p:spTgt spid="121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1">
                                            <p:txEl>
                                              <p:pRg end="9" st="9"/>
                                            </p:txEl>
                                          </p:spTgt>
                                        </p:tgtEl>
                                        <p:attrNameLst>
                                          <p:attrName>style.visibility</p:attrName>
                                        </p:attrNameLst>
                                      </p:cBhvr>
                                      <p:to>
                                        <p:strVal val="visible"/>
                                      </p:to>
                                    </p:set>
                                    <p:animEffect filter="fade" transition="in">
                                      <p:cBhvr>
                                        <p:cTn dur="500"/>
                                        <p:tgtEl>
                                          <p:spTgt spid="121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1">
                                            <p:txEl>
                                              <p:pRg end="10" st="10"/>
                                            </p:txEl>
                                          </p:spTgt>
                                        </p:tgtEl>
                                        <p:attrNameLst>
                                          <p:attrName>style.visibility</p:attrName>
                                        </p:attrNameLst>
                                      </p:cBhvr>
                                      <p:to>
                                        <p:strVal val="visible"/>
                                      </p:to>
                                    </p:set>
                                    <p:animEffect filter="fade" transition="in">
                                      <p:cBhvr>
                                        <p:cTn dur="500"/>
                                        <p:tgtEl>
                                          <p:spTgt spid="1211">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1">
                                            <p:txEl>
                                              <p:pRg end="11" st="11"/>
                                            </p:txEl>
                                          </p:spTgt>
                                        </p:tgtEl>
                                        <p:attrNameLst>
                                          <p:attrName>style.visibility</p:attrName>
                                        </p:attrNameLst>
                                      </p:cBhvr>
                                      <p:to>
                                        <p:strVal val="visible"/>
                                      </p:to>
                                    </p:set>
                                    <p:animEffect filter="fade" transition="in">
                                      <p:cBhvr>
                                        <p:cTn dur="500"/>
                                        <p:tgtEl>
                                          <p:spTgt spid="1211">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27"/>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u="sng"/>
              <a:t>Combining Declaration &amp; Instantiate the Array:</a:t>
            </a:r>
            <a:endParaRPr/>
          </a:p>
          <a:p>
            <a:pPr indent="0" lvl="0" marL="0" rtl="0" algn="l">
              <a:lnSpc>
                <a:spcPct val="100000"/>
              </a:lnSpc>
              <a:spcBef>
                <a:spcPts val="600"/>
              </a:spcBef>
              <a:spcAft>
                <a:spcPts val="0"/>
              </a:spcAft>
              <a:buSzPts val="2000"/>
              <a:buFont typeface="Garamond"/>
              <a:buNone/>
            </a:pPr>
            <a:r>
              <a:t/>
            </a:r>
            <a:endParaRPr u="sng"/>
          </a:p>
          <a:p>
            <a:pPr indent="0" lvl="0" marL="0" rtl="0" algn="l">
              <a:lnSpc>
                <a:spcPct val="100000"/>
              </a:lnSpc>
              <a:spcBef>
                <a:spcPts val="600"/>
              </a:spcBef>
              <a:spcAft>
                <a:spcPts val="0"/>
              </a:spcAft>
              <a:buSzPts val="2000"/>
              <a:buFont typeface="Garamond"/>
              <a:buNone/>
            </a:pPr>
            <a:r>
              <a:t/>
            </a:r>
            <a:endParaRPr u="sng"/>
          </a:p>
          <a:p>
            <a:pPr indent="0" lvl="0" marL="0" rtl="0" algn="l">
              <a:lnSpc>
                <a:spcPct val="100000"/>
              </a:lnSpc>
              <a:spcBef>
                <a:spcPts val="600"/>
              </a:spcBef>
              <a:spcAft>
                <a:spcPts val="0"/>
              </a:spcAft>
              <a:buSzPts val="2000"/>
              <a:buFont typeface="Garamond"/>
              <a:buNone/>
            </a:pPr>
            <a:r>
              <a:rPr lang="en-US" u="sng"/>
              <a:t>Memory Allocarion:</a:t>
            </a:r>
            <a:endParaRPr/>
          </a:p>
          <a:p>
            <a:pPr indent="0" lvl="0" marL="0" rtl="0" algn="l">
              <a:lnSpc>
                <a:spcPct val="100000"/>
              </a:lnSpc>
              <a:spcBef>
                <a:spcPts val="600"/>
              </a:spcBef>
              <a:spcAft>
                <a:spcPts val="0"/>
              </a:spcAft>
              <a:buSzPts val="2000"/>
              <a:buFont typeface="Garamond"/>
              <a:buNone/>
            </a:pPr>
            <a:r>
              <a:t/>
            </a:r>
            <a:endParaRPr u="sng"/>
          </a:p>
          <a:p>
            <a:pPr indent="0" lvl="0" marL="0" rtl="0" algn="l">
              <a:lnSpc>
                <a:spcPct val="100000"/>
              </a:lnSpc>
              <a:spcBef>
                <a:spcPts val="600"/>
              </a:spcBef>
              <a:spcAft>
                <a:spcPts val="0"/>
              </a:spcAft>
              <a:buSzPts val="2000"/>
              <a:buFont typeface="Garamond"/>
              <a:buNone/>
            </a:pPr>
            <a:r>
              <a:t/>
            </a:r>
            <a:endParaRPr u="sng"/>
          </a:p>
          <a:p>
            <a:pPr indent="0" lvl="0" marL="0" rtl="0" algn="l">
              <a:lnSpc>
                <a:spcPct val="100000"/>
              </a:lnSpc>
              <a:spcBef>
                <a:spcPts val="600"/>
              </a:spcBef>
              <a:spcAft>
                <a:spcPts val="0"/>
              </a:spcAft>
              <a:buSzPts val="2000"/>
              <a:buFont typeface="Garamond"/>
              <a:buNone/>
            </a:pPr>
            <a:r>
              <a:rPr lang="en-US" u="sng"/>
              <a:t>Initialization:</a:t>
            </a:r>
            <a:endParaRPr/>
          </a:p>
          <a:p>
            <a:pPr indent="0" lvl="0" marL="0" rtl="0" algn="l">
              <a:lnSpc>
                <a:spcPct val="100000"/>
              </a:lnSpc>
              <a:spcBef>
                <a:spcPts val="600"/>
              </a:spcBef>
              <a:spcAft>
                <a:spcPts val="0"/>
              </a:spcAft>
              <a:buSzPts val="2000"/>
              <a:buFont typeface="Garamond"/>
              <a:buNone/>
            </a:pPr>
            <a:r>
              <a:t/>
            </a:r>
            <a:endParaRPr u="sng"/>
          </a:p>
          <a:p>
            <a:pPr indent="0" lvl="0" marL="0" rtl="0" algn="l">
              <a:lnSpc>
                <a:spcPct val="100000"/>
              </a:lnSpc>
              <a:spcBef>
                <a:spcPts val="600"/>
              </a:spcBef>
              <a:spcAft>
                <a:spcPts val="0"/>
              </a:spcAft>
              <a:buSzPts val="2000"/>
              <a:buFont typeface="Garamond"/>
              <a:buNone/>
            </a:pPr>
            <a:r>
              <a:t/>
            </a:r>
            <a:endParaRPr/>
          </a:p>
        </p:txBody>
      </p:sp>
      <p:sp>
        <p:nvSpPr>
          <p:cNvPr id="1218" name="Google Shape;1218;p127"/>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ONE-DIMENSIONAL ARRAY</a:t>
            </a:r>
            <a:endParaRPr/>
          </a:p>
        </p:txBody>
      </p:sp>
      <p:sp>
        <p:nvSpPr>
          <p:cNvPr id="1219" name="Google Shape;1219;p127"/>
          <p:cNvSpPr/>
          <p:nvPr/>
        </p:nvSpPr>
        <p:spPr>
          <a:xfrm>
            <a:off x="5500694" y="2500306"/>
            <a:ext cx="2857520"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roll_no[ ]=new int[5 ];</a:t>
            </a:r>
            <a:endParaRPr/>
          </a:p>
        </p:txBody>
      </p:sp>
      <p:sp>
        <p:nvSpPr>
          <p:cNvPr id="1220" name="Google Shape;1220;p127"/>
          <p:cNvSpPr/>
          <p:nvPr/>
        </p:nvSpPr>
        <p:spPr>
          <a:xfrm>
            <a:off x="1071538" y="2500306"/>
            <a:ext cx="3643338"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Syntax:</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type array_name[ ]= new type[ size];</a:t>
            </a:r>
            <a:endParaRPr/>
          </a:p>
        </p:txBody>
      </p:sp>
      <p:sp>
        <p:nvSpPr>
          <p:cNvPr id="1221" name="Google Shape;1221;p127"/>
          <p:cNvSpPr/>
          <p:nvPr/>
        </p:nvSpPr>
        <p:spPr>
          <a:xfrm>
            <a:off x="3643306" y="3643314"/>
            <a:ext cx="857256"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400">
              <a:solidFill>
                <a:schemeClr val="lt1"/>
              </a:solidFill>
              <a:latin typeface="Garamond"/>
              <a:ea typeface="Garamond"/>
              <a:cs typeface="Garamond"/>
              <a:sym typeface="Garamond"/>
            </a:endParaRPr>
          </a:p>
        </p:txBody>
      </p:sp>
      <p:sp>
        <p:nvSpPr>
          <p:cNvPr id="1222" name="Google Shape;1222;p127"/>
          <p:cNvSpPr/>
          <p:nvPr/>
        </p:nvSpPr>
        <p:spPr>
          <a:xfrm>
            <a:off x="4500562" y="3643314"/>
            <a:ext cx="857256"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400">
              <a:solidFill>
                <a:schemeClr val="lt1"/>
              </a:solidFill>
              <a:latin typeface="Garamond"/>
              <a:ea typeface="Garamond"/>
              <a:cs typeface="Garamond"/>
              <a:sym typeface="Garamond"/>
            </a:endParaRPr>
          </a:p>
        </p:txBody>
      </p:sp>
      <p:sp>
        <p:nvSpPr>
          <p:cNvPr id="1223" name="Google Shape;1223;p127"/>
          <p:cNvSpPr/>
          <p:nvPr/>
        </p:nvSpPr>
        <p:spPr>
          <a:xfrm>
            <a:off x="5357818" y="3643314"/>
            <a:ext cx="857256"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400">
              <a:solidFill>
                <a:schemeClr val="lt1"/>
              </a:solidFill>
              <a:latin typeface="Garamond"/>
              <a:ea typeface="Garamond"/>
              <a:cs typeface="Garamond"/>
              <a:sym typeface="Garamond"/>
            </a:endParaRPr>
          </a:p>
        </p:txBody>
      </p:sp>
      <p:sp>
        <p:nvSpPr>
          <p:cNvPr id="1224" name="Google Shape;1224;p127"/>
          <p:cNvSpPr/>
          <p:nvPr/>
        </p:nvSpPr>
        <p:spPr>
          <a:xfrm>
            <a:off x="6215074" y="3643314"/>
            <a:ext cx="857256"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400">
              <a:solidFill>
                <a:schemeClr val="lt1"/>
              </a:solidFill>
              <a:latin typeface="Garamond"/>
              <a:ea typeface="Garamond"/>
              <a:cs typeface="Garamond"/>
              <a:sym typeface="Garamond"/>
            </a:endParaRPr>
          </a:p>
        </p:txBody>
      </p:sp>
      <p:sp>
        <p:nvSpPr>
          <p:cNvPr id="1225" name="Google Shape;1225;p127"/>
          <p:cNvSpPr/>
          <p:nvPr/>
        </p:nvSpPr>
        <p:spPr>
          <a:xfrm>
            <a:off x="7072330" y="3643314"/>
            <a:ext cx="857256"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400">
              <a:solidFill>
                <a:schemeClr val="lt1"/>
              </a:solidFill>
              <a:latin typeface="Garamond"/>
              <a:ea typeface="Garamond"/>
              <a:cs typeface="Garamond"/>
              <a:sym typeface="Garamond"/>
            </a:endParaRPr>
          </a:p>
        </p:txBody>
      </p:sp>
      <p:sp>
        <p:nvSpPr>
          <p:cNvPr id="1226" name="Google Shape;1226;p127"/>
          <p:cNvSpPr/>
          <p:nvPr/>
        </p:nvSpPr>
        <p:spPr>
          <a:xfrm>
            <a:off x="3929058" y="4143380"/>
            <a:ext cx="293670"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800">
                <a:solidFill>
                  <a:schemeClr val="lt1"/>
                </a:solidFill>
                <a:latin typeface="Garamond"/>
                <a:ea typeface="Garamond"/>
                <a:cs typeface="Garamond"/>
                <a:sym typeface="Garamond"/>
              </a:rPr>
              <a:t>0</a:t>
            </a:r>
            <a:endParaRPr/>
          </a:p>
        </p:txBody>
      </p:sp>
      <p:sp>
        <p:nvSpPr>
          <p:cNvPr id="1227" name="Google Shape;1227;p127"/>
          <p:cNvSpPr/>
          <p:nvPr/>
        </p:nvSpPr>
        <p:spPr>
          <a:xfrm>
            <a:off x="4786314" y="4131238"/>
            <a:ext cx="293670"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800">
                <a:solidFill>
                  <a:schemeClr val="lt1"/>
                </a:solidFill>
                <a:latin typeface="Garamond"/>
                <a:ea typeface="Garamond"/>
                <a:cs typeface="Garamond"/>
                <a:sym typeface="Garamond"/>
              </a:rPr>
              <a:t>1</a:t>
            </a:r>
            <a:endParaRPr/>
          </a:p>
        </p:txBody>
      </p:sp>
      <p:sp>
        <p:nvSpPr>
          <p:cNvPr id="1228" name="Google Shape;1228;p127"/>
          <p:cNvSpPr/>
          <p:nvPr/>
        </p:nvSpPr>
        <p:spPr>
          <a:xfrm>
            <a:off x="5643570" y="4143380"/>
            <a:ext cx="293670"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800">
                <a:solidFill>
                  <a:schemeClr val="lt1"/>
                </a:solidFill>
                <a:latin typeface="Garamond"/>
                <a:ea typeface="Garamond"/>
                <a:cs typeface="Garamond"/>
                <a:sym typeface="Garamond"/>
              </a:rPr>
              <a:t>2</a:t>
            </a:r>
            <a:endParaRPr/>
          </a:p>
        </p:txBody>
      </p:sp>
      <p:sp>
        <p:nvSpPr>
          <p:cNvPr id="1229" name="Google Shape;1229;p127"/>
          <p:cNvSpPr/>
          <p:nvPr/>
        </p:nvSpPr>
        <p:spPr>
          <a:xfrm>
            <a:off x="6572264" y="4143380"/>
            <a:ext cx="293670"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800">
                <a:solidFill>
                  <a:schemeClr val="lt1"/>
                </a:solidFill>
                <a:latin typeface="Garamond"/>
                <a:ea typeface="Garamond"/>
                <a:cs typeface="Garamond"/>
                <a:sym typeface="Garamond"/>
              </a:rPr>
              <a:t>3</a:t>
            </a:r>
            <a:endParaRPr/>
          </a:p>
        </p:txBody>
      </p:sp>
      <p:sp>
        <p:nvSpPr>
          <p:cNvPr id="1230" name="Google Shape;1230;p127"/>
          <p:cNvSpPr/>
          <p:nvPr/>
        </p:nvSpPr>
        <p:spPr>
          <a:xfrm>
            <a:off x="7429520" y="4143380"/>
            <a:ext cx="293670"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800">
                <a:solidFill>
                  <a:schemeClr val="lt1"/>
                </a:solidFill>
                <a:latin typeface="Garamond"/>
                <a:ea typeface="Garamond"/>
                <a:cs typeface="Garamond"/>
                <a:sym typeface="Garamond"/>
              </a:rPr>
              <a:t>4</a:t>
            </a:r>
            <a:endParaRPr/>
          </a:p>
        </p:txBody>
      </p:sp>
      <p:sp>
        <p:nvSpPr>
          <p:cNvPr id="1231" name="Google Shape;1231;p127"/>
          <p:cNvSpPr/>
          <p:nvPr/>
        </p:nvSpPr>
        <p:spPr>
          <a:xfrm>
            <a:off x="2500298" y="3643314"/>
            <a:ext cx="857256" cy="357190"/>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400">
                <a:solidFill>
                  <a:schemeClr val="lt1"/>
                </a:solidFill>
                <a:latin typeface="Garamond"/>
                <a:ea typeface="Garamond"/>
                <a:cs typeface="Garamond"/>
                <a:sym typeface="Garamond"/>
              </a:rPr>
              <a:t>.</a:t>
            </a:r>
            <a:endParaRPr/>
          </a:p>
        </p:txBody>
      </p:sp>
      <p:sp>
        <p:nvSpPr>
          <p:cNvPr id="1232" name="Google Shape;1232;p127"/>
          <p:cNvSpPr txBox="1"/>
          <p:nvPr/>
        </p:nvSpPr>
        <p:spPr>
          <a:xfrm>
            <a:off x="2500298" y="4071942"/>
            <a:ext cx="83388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roll_no</a:t>
            </a:r>
            <a:endParaRPr sz="1800">
              <a:solidFill>
                <a:schemeClr val="lt1"/>
              </a:solidFill>
              <a:latin typeface="Garamond"/>
              <a:ea typeface="Garamond"/>
              <a:cs typeface="Garamond"/>
              <a:sym typeface="Garamond"/>
            </a:endParaRPr>
          </a:p>
        </p:txBody>
      </p:sp>
      <p:cxnSp>
        <p:nvCxnSpPr>
          <p:cNvPr id="1233" name="Google Shape;1233;p127"/>
          <p:cNvCxnSpPr/>
          <p:nvPr/>
        </p:nvCxnSpPr>
        <p:spPr>
          <a:xfrm>
            <a:off x="3357554" y="3857628"/>
            <a:ext cx="357190" cy="1588"/>
          </a:xfrm>
          <a:prstGeom prst="straightConnector1">
            <a:avLst/>
          </a:prstGeom>
          <a:noFill/>
          <a:ln cap="flat" cmpd="sng" w="38100">
            <a:solidFill>
              <a:schemeClr val="accent1"/>
            </a:solidFill>
            <a:prstDash val="solid"/>
            <a:round/>
            <a:headEnd len="sm" w="sm" type="none"/>
            <a:tailEnd len="med" w="med" type="stealth"/>
          </a:ln>
        </p:spPr>
      </p:cxnSp>
      <p:sp>
        <p:nvSpPr>
          <p:cNvPr id="1234" name="Google Shape;1234;p127"/>
          <p:cNvSpPr/>
          <p:nvPr/>
        </p:nvSpPr>
        <p:spPr>
          <a:xfrm>
            <a:off x="1214414" y="4786322"/>
            <a:ext cx="3571900"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Syntax:</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type array_name[ ]= {list of values};</a:t>
            </a:r>
            <a:endParaRPr/>
          </a:p>
        </p:txBody>
      </p:sp>
      <p:sp>
        <p:nvSpPr>
          <p:cNvPr id="1235" name="Google Shape;1235;p127"/>
          <p:cNvSpPr/>
          <p:nvPr/>
        </p:nvSpPr>
        <p:spPr>
          <a:xfrm>
            <a:off x="1214414" y="5572140"/>
            <a:ext cx="3571900" cy="642942"/>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roll_no [ ]= {10,20,54,66,12};</a:t>
            </a:r>
            <a:endParaRPr/>
          </a:p>
        </p:txBody>
      </p:sp>
      <p:sp>
        <p:nvSpPr>
          <p:cNvPr id="1236" name="Google Shape;1236;p127"/>
          <p:cNvSpPr/>
          <p:nvPr/>
        </p:nvSpPr>
        <p:spPr>
          <a:xfrm>
            <a:off x="5080000" y="4643755"/>
            <a:ext cx="3921125" cy="2138045"/>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int a[]=new int[5];</a:t>
            </a:r>
            <a:endParaRPr/>
          </a:p>
          <a:p>
            <a:pPr indent="0" lvl="0" marL="0" marR="0" rtl="0" algn="l">
              <a:spcBef>
                <a:spcPts val="600"/>
              </a:spcBef>
              <a:spcAft>
                <a:spcPts val="0"/>
              </a:spcAft>
              <a:buNone/>
            </a:pPr>
            <a:r>
              <a:rPr lang="en-US" sz="1800">
                <a:solidFill>
                  <a:schemeClr val="dk1"/>
                </a:solidFill>
                <a:latin typeface="Garamond"/>
                <a:ea typeface="Garamond"/>
                <a:cs typeface="Garamond"/>
                <a:sym typeface="Garamond"/>
              </a:rPr>
              <a:t>Scanner s= new Scanner(System.in);</a:t>
            </a:r>
            <a:endParaRPr b="0" i="0" sz="1800" cap="none" strike="noStrike">
              <a:solidFill>
                <a:schemeClr val="dk1"/>
              </a:solidFill>
              <a:latin typeface="Garamond"/>
              <a:ea typeface="Garamond"/>
              <a:cs typeface="Garamond"/>
              <a:sym typeface="Garamond"/>
            </a:endParaRPr>
          </a:p>
          <a:p>
            <a:pPr indent="0" lvl="0" marL="0" marR="0" rtl="0" algn="l">
              <a:spcBef>
                <a:spcPts val="600"/>
              </a:spcBef>
              <a:spcAft>
                <a:spcPts val="0"/>
              </a:spcAft>
              <a:buNone/>
            </a:pPr>
            <a:r>
              <a:rPr lang="en-US" sz="1800">
                <a:solidFill>
                  <a:schemeClr val="dk1"/>
                </a:solidFill>
                <a:latin typeface="Garamond"/>
                <a:ea typeface="Garamond"/>
                <a:cs typeface="Garamond"/>
                <a:sym typeface="Garamond"/>
              </a:rPr>
              <a:t>for(i=0;i&lt;5;i++)</a:t>
            </a:r>
            <a:endParaRPr/>
          </a:p>
          <a:p>
            <a:pPr indent="0" lvl="0" marL="0" marR="0" rtl="0" algn="l">
              <a:spcBef>
                <a:spcPts val="60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600"/>
              </a:spcBef>
              <a:spcAft>
                <a:spcPts val="0"/>
              </a:spcAft>
              <a:buNone/>
            </a:pPr>
            <a:r>
              <a:rPr lang="en-US" sz="1800">
                <a:solidFill>
                  <a:schemeClr val="dk1"/>
                </a:solidFill>
                <a:latin typeface="Garamond"/>
                <a:ea typeface="Garamond"/>
                <a:cs typeface="Garamond"/>
                <a:sym typeface="Garamond"/>
              </a:rPr>
              <a:t>   a[i]=s. nextInt( );</a:t>
            </a:r>
            <a:endParaRPr/>
          </a:p>
          <a:p>
            <a:pPr indent="0" lvl="0" marL="0" marR="0" rtl="0" algn="l">
              <a:spcBef>
                <a:spcPts val="600"/>
              </a:spcBef>
              <a:spcAft>
                <a:spcPts val="0"/>
              </a:spcAft>
              <a:buNone/>
            </a:pPr>
            <a:r>
              <a:rPr lang="en-US" sz="1800">
                <a:solidFill>
                  <a:schemeClr val="dk1"/>
                </a:solidFill>
                <a:latin typeface="Garamond"/>
                <a:ea typeface="Garamond"/>
                <a:cs typeface="Garamond"/>
                <a:sym typeface="Garamond"/>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0"/>
                                        </p:tgtEl>
                                        <p:attrNameLst>
                                          <p:attrName>style.visibility</p:attrName>
                                        </p:attrNameLst>
                                      </p:cBhvr>
                                      <p:to>
                                        <p:strVal val="visible"/>
                                      </p:to>
                                    </p:set>
                                    <p:animEffect filter="fade" transition="in">
                                      <p:cBhvr>
                                        <p:cTn dur="500"/>
                                        <p:tgtEl>
                                          <p:spTgt spid="1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9"/>
                                        </p:tgtEl>
                                        <p:attrNameLst>
                                          <p:attrName>style.visibility</p:attrName>
                                        </p:attrNameLst>
                                      </p:cBhvr>
                                      <p:to>
                                        <p:strVal val="visible"/>
                                      </p:to>
                                    </p:set>
                                    <p:animEffect filter="fade" transition="in">
                                      <p:cBhvr>
                                        <p:cTn dur="500"/>
                                        <p:tgtEl>
                                          <p:spTgt spid="1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1"/>
                                        </p:tgtEl>
                                        <p:attrNameLst>
                                          <p:attrName>style.visibility</p:attrName>
                                        </p:attrNameLst>
                                      </p:cBhvr>
                                      <p:to>
                                        <p:strVal val="visible"/>
                                      </p:to>
                                    </p:set>
                                    <p:animEffect filter="fade" transition="in">
                                      <p:cBhvr>
                                        <p:cTn dur="500"/>
                                        <p:tgtEl>
                                          <p:spTgt spid="1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2"/>
                                        </p:tgtEl>
                                        <p:attrNameLst>
                                          <p:attrName>style.visibility</p:attrName>
                                        </p:attrNameLst>
                                      </p:cBhvr>
                                      <p:to>
                                        <p:strVal val="visible"/>
                                      </p:to>
                                    </p:set>
                                    <p:animEffect filter="fade" transition="in">
                                      <p:cBhvr>
                                        <p:cTn dur="500"/>
                                        <p:tgtEl>
                                          <p:spTgt spid="1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3"/>
                                        </p:tgtEl>
                                        <p:attrNameLst>
                                          <p:attrName>style.visibility</p:attrName>
                                        </p:attrNameLst>
                                      </p:cBhvr>
                                      <p:to>
                                        <p:strVal val="visible"/>
                                      </p:to>
                                    </p:set>
                                    <p:animEffect filter="fade" transition="in">
                                      <p:cBhvr>
                                        <p:cTn dur="500"/>
                                        <p:tgtEl>
                                          <p:spTgt spid="1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4"/>
                                        </p:tgtEl>
                                        <p:attrNameLst>
                                          <p:attrName>style.visibility</p:attrName>
                                        </p:attrNameLst>
                                      </p:cBhvr>
                                      <p:to>
                                        <p:strVal val="visible"/>
                                      </p:to>
                                    </p:set>
                                    <p:animEffect filter="fade" transition="in">
                                      <p:cBhvr>
                                        <p:cTn dur="500"/>
                                        <p:tgtEl>
                                          <p:spTgt spid="1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5"/>
                                        </p:tgtEl>
                                        <p:attrNameLst>
                                          <p:attrName>style.visibility</p:attrName>
                                        </p:attrNameLst>
                                      </p:cBhvr>
                                      <p:to>
                                        <p:strVal val="visible"/>
                                      </p:to>
                                    </p:set>
                                    <p:animEffect filter="fade" transition="in">
                                      <p:cBhvr>
                                        <p:cTn dur="500"/>
                                        <p:tgtEl>
                                          <p:spTgt spid="1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26"/>
                                        </p:tgtEl>
                                        <p:attrNameLst>
                                          <p:attrName>style.visibility</p:attrName>
                                        </p:attrNameLst>
                                      </p:cBhvr>
                                      <p:to>
                                        <p:strVal val="visible"/>
                                      </p:to>
                                    </p:set>
                                    <p:anim calcmode="lin" valueType="num">
                                      <p:cBhvr additive="base">
                                        <p:cTn dur="500"/>
                                        <p:tgtEl>
                                          <p:spTgt spid="122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27"/>
                                        </p:tgtEl>
                                        <p:attrNameLst>
                                          <p:attrName>style.visibility</p:attrName>
                                        </p:attrNameLst>
                                      </p:cBhvr>
                                      <p:to>
                                        <p:strVal val="visible"/>
                                      </p:to>
                                    </p:set>
                                    <p:anim calcmode="lin" valueType="num">
                                      <p:cBhvr additive="base">
                                        <p:cTn dur="500"/>
                                        <p:tgtEl>
                                          <p:spTgt spid="122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28"/>
                                        </p:tgtEl>
                                        <p:attrNameLst>
                                          <p:attrName>style.visibility</p:attrName>
                                        </p:attrNameLst>
                                      </p:cBhvr>
                                      <p:to>
                                        <p:strVal val="visible"/>
                                      </p:to>
                                    </p:set>
                                    <p:anim calcmode="lin" valueType="num">
                                      <p:cBhvr additive="base">
                                        <p:cTn dur="500"/>
                                        <p:tgtEl>
                                          <p:spTgt spid="122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29"/>
                                        </p:tgtEl>
                                        <p:attrNameLst>
                                          <p:attrName>style.visibility</p:attrName>
                                        </p:attrNameLst>
                                      </p:cBhvr>
                                      <p:to>
                                        <p:strVal val="visible"/>
                                      </p:to>
                                    </p:set>
                                    <p:anim calcmode="lin" valueType="num">
                                      <p:cBhvr additive="base">
                                        <p:cTn dur="500"/>
                                        <p:tgtEl>
                                          <p:spTgt spid="122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30"/>
                                        </p:tgtEl>
                                        <p:attrNameLst>
                                          <p:attrName>style.visibility</p:attrName>
                                        </p:attrNameLst>
                                      </p:cBhvr>
                                      <p:to>
                                        <p:strVal val="visible"/>
                                      </p:to>
                                    </p:set>
                                    <p:anim calcmode="lin" valueType="num">
                                      <p:cBhvr additive="base">
                                        <p:cTn dur="500"/>
                                        <p:tgtEl>
                                          <p:spTgt spid="123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1"/>
                                        </p:tgtEl>
                                        <p:attrNameLst>
                                          <p:attrName>style.visibility</p:attrName>
                                        </p:attrNameLst>
                                      </p:cBhvr>
                                      <p:to>
                                        <p:strVal val="visible"/>
                                      </p:to>
                                    </p:set>
                                    <p:animEffect filter="fade" transition="in">
                                      <p:cBhvr>
                                        <p:cTn dur="500"/>
                                        <p:tgtEl>
                                          <p:spTgt spid="1231"/>
                                        </p:tgtEl>
                                      </p:cBhvr>
                                    </p:animEffect>
                                  </p:childTnLst>
                                </p:cTn>
                              </p:par>
                              <p:par>
                                <p:cTn fill="hold" nodeType="withEffect" presetClass="entr" presetID="10" presetSubtype="0">
                                  <p:stCondLst>
                                    <p:cond delay="0"/>
                                  </p:stCondLst>
                                  <p:childTnLst>
                                    <p:set>
                                      <p:cBhvr>
                                        <p:cTn dur="1" fill="hold">
                                          <p:stCondLst>
                                            <p:cond delay="0"/>
                                          </p:stCondLst>
                                        </p:cTn>
                                        <p:tgtEl>
                                          <p:spTgt spid="1232"/>
                                        </p:tgtEl>
                                        <p:attrNameLst>
                                          <p:attrName>style.visibility</p:attrName>
                                        </p:attrNameLst>
                                      </p:cBhvr>
                                      <p:to>
                                        <p:strVal val="visible"/>
                                      </p:to>
                                    </p:set>
                                    <p:animEffect filter="fade" transition="in">
                                      <p:cBhvr>
                                        <p:cTn dur="500"/>
                                        <p:tgtEl>
                                          <p:spTgt spid="1232"/>
                                        </p:tgtEl>
                                      </p:cBhvr>
                                    </p:animEffect>
                                  </p:childTnLst>
                                </p:cTn>
                              </p:par>
                              <p:par>
                                <p:cTn fill="hold" nodeType="withEffect" presetClass="entr" presetID="10" presetSubtype="0">
                                  <p:stCondLst>
                                    <p:cond delay="0"/>
                                  </p:stCondLst>
                                  <p:childTnLst>
                                    <p:set>
                                      <p:cBhvr>
                                        <p:cTn dur="1" fill="hold">
                                          <p:stCondLst>
                                            <p:cond delay="0"/>
                                          </p:stCondLst>
                                        </p:cTn>
                                        <p:tgtEl>
                                          <p:spTgt spid="1233"/>
                                        </p:tgtEl>
                                        <p:attrNameLst>
                                          <p:attrName>style.visibility</p:attrName>
                                        </p:attrNameLst>
                                      </p:cBhvr>
                                      <p:to>
                                        <p:strVal val="visible"/>
                                      </p:to>
                                    </p:set>
                                    <p:animEffect filter="fade" transition="in">
                                      <p:cBhvr>
                                        <p:cTn dur="500"/>
                                        <p:tgtEl>
                                          <p:spTgt spid="1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4"/>
                                        </p:tgtEl>
                                        <p:attrNameLst>
                                          <p:attrName>style.visibility</p:attrName>
                                        </p:attrNameLst>
                                      </p:cBhvr>
                                      <p:to>
                                        <p:strVal val="visible"/>
                                      </p:to>
                                    </p:set>
                                    <p:animEffect filter="fade" transition="in">
                                      <p:cBhvr>
                                        <p:cTn dur="500"/>
                                        <p:tgtEl>
                                          <p:spTgt spid="1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5"/>
                                        </p:tgtEl>
                                        <p:attrNameLst>
                                          <p:attrName>style.visibility</p:attrName>
                                        </p:attrNameLst>
                                      </p:cBhvr>
                                      <p:to>
                                        <p:strVal val="visible"/>
                                      </p:to>
                                    </p:set>
                                    <p:animEffect filter="fade" transition="in">
                                      <p:cBhvr>
                                        <p:cTn dur="500"/>
                                        <p:tgtEl>
                                          <p:spTgt spid="1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6"/>
                                        </p:tgtEl>
                                        <p:attrNameLst>
                                          <p:attrName>style.visibility</p:attrName>
                                        </p:attrNameLst>
                                      </p:cBhvr>
                                      <p:to>
                                        <p:strVal val="visible"/>
                                      </p:to>
                                    </p:set>
                                    <p:animEffect filter="fade" transition="in">
                                      <p:cBhvr>
                                        <p:cTn dur="500"/>
                                        <p:tgtEl>
                                          <p:spTgt spid="1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28"/>
          <p:cNvSpPr txBox="1"/>
          <p:nvPr>
            <p:ph idx="1" type="body"/>
          </p:nvPr>
        </p:nvSpPr>
        <p:spPr>
          <a:xfrm>
            <a:off x="500034" y="1643050"/>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Used to store more than one value</a:t>
            </a:r>
            <a:endParaRPr/>
          </a:p>
          <a:p>
            <a:pPr indent="0" lvl="0" marL="0" rtl="0" algn="l">
              <a:lnSpc>
                <a:spcPct val="100000"/>
              </a:lnSpc>
              <a:spcBef>
                <a:spcPts val="600"/>
              </a:spcBef>
              <a:spcAft>
                <a:spcPts val="0"/>
              </a:spcAft>
              <a:buSzPts val="2000"/>
              <a:buFont typeface="Garamond"/>
              <a:buNone/>
            </a:pPr>
            <a:r>
              <a:rPr lang="en-US"/>
              <a:t>Used to represent the data in the form of matrix or table</a:t>
            </a:r>
            <a:endParaRPr/>
          </a:p>
        </p:txBody>
      </p:sp>
      <p:sp>
        <p:nvSpPr>
          <p:cNvPr id="1242" name="Google Shape;1242;p128"/>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TWO-DIMENSIONAL ARRAY</a:t>
            </a:r>
            <a:endParaRPr/>
          </a:p>
        </p:txBody>
      </p:sp>
      <p:sp>
        <p:nvSpPr>
          <p:cNvPr id="1243" name="Google Shape;1243;p128"/>
          <p:cNvSpPr txBox="1"/>
          <p:nvPr/>
        </p:nvSpPr>
        <p:spPr>
          <a:xfrm>
            <a:off x="500034" y="1643050"/>
            <a:ext cx="8229600" cy="4075176"/>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accent1"/>
              </a:buClr>
              <a:buSzPts val="2000"/>
              <a:buFont typeface="Garamond"/>
              <a:buNone/>
            </a:pPr>
            <a:r>
              <a:t/>
            </a:r>
            <a:endParaRPr b="0" i="0" sz="2000" u="sng" cap="none" strike="noStrike">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ts val="2000"/>
              <a:buFont typeface="Garamond"/>
              <a:buNone/>
            </a:pPr>
            <a:r>
              <a:t/>
            </a:r>
            <a:endParaRPr sz="2000" u="sng">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ts val="2000"/>
              <a:buFont typeface="Garamond"/>
              <a:buNone/>
            </a:pPr>
            <a:r>
              <a:rPr b="0" i="0" lang="en-US" sz="2000" u="sng" cap="none" strike="noStrike">
                <a:solidFill>
                  <a:schemeClr val="lt1"/>
                </a:solidFill>
                <a:latin typeface="Garamond"/>
                <a:ea typeface="Garamond"/>
                <a:cs typeface="Garamond"/>
                <a:sym typeface="Garamond"/>
              </a:rPr>
              <a:t>Declaration of Array:</a:t>
            </a:r>
            <a:endParaRPr/>
          </a:p>
          <a:p>
            <a:pPr indent="0" lvl="0" marL="0" marR="0" rtl="0" algn="l">
              <a:lnSpc>
                <a:spcPct val="100000"/>
              </a:lnSpc>
              <a:spcBef>
                <a:spcPts val="600"/>
              </a:spcBef>
              <a:spcAft>
                <a:spcPts val="0"/>
              </a:spcAft>
              <a:buClr>
                <a:schemeClr val="accent1"/>
              </a:buClr>
              <a:buSzPts val="2000"/>
              <a:buFont typeface="Garamond"/>
              <a:buNone/>
            </a:pPr>
            <a:r>
              <a:rPr b="0" i="0" lang="en-US" sz="2000" u="none" cap="none" strike="noStrike">
                <a:solidFill>
                  <a:schemeClr val="lt1"/>
                </a:solidFill>
                <a:latin typeface="Garamond"/>
                <a:ea typeface="Garamond"/>
                <a:cs typeface="Garamond"/>
                <a:sym typeface="Garamond"/>
              </a:rPr>
              <a:t>     Specifying Array name and data-type</a:t>
            </a:r>
            <a:endParaRPr/>
          </a:p>
          <a:p>
            <a:pPr indent="0" lvl="0" marL="0" marR="0" rtl="0" algn="l">
              <a:lnSpc>
                <a:spcPct val="100000"/>
              </a:lnSpc>
              <a:spcBef>
                <a:spcPts val="600"/>
              </a:spcBef>
              <a:spcAft>
                <a:spcPts val="0"/>
              </a:spcAft>
              <a:buClr>
                <a:schemeClr val="accent1"/>
              </a:buClr>
              <a:buSzPts val="2000"/>
              <a:buFont typeface="Garamond"/>
              <a:buNone/>
            </a:pPr>
            <a:r>
              <a:t/>
            </a:r>
            <a:endParaRPr sz="2000">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ts val="2000"/>
              <a:buFont typeface="Garamond"/>
              <a:buNone/>
            </a:pPr>
            <a:r>
              <a:t/>
            </a:r>
            <a:endParaRPr b="0" i="0" sz="2000" u="none" cap="none" strike="noStrike">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ts val="2000"/>
              <a:buFont typeface="Garamond"/>
              <a:buNone/>
            </a:pPr>
            <a:r>
              <a:t/>
            </a:r>
            <a:endParaRPr sz="2000">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ts val="2000"/>
              <a:buFont typeface="Garamond"/>
              <a:buNone/>
            </a:pPr>
            <a:r>
              <a:t/>
            </a:r>
            <a:endParaRPr b="0" i="0" sz="2000" u="none" cap="none" strike="noStrike">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ts val="2000"/>
              <a:buFont typeface="Garamond"/>
              <a:buNone/>
            </a:pPr>
            <a:r>
              <a:rPr b="0" i="0" lang="en-US" sz="2000" u="none" cap="none" strike="noStrike">
                <a:solidFill>
                  <a:schemeClr val="lt1"/>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ts val="2000"/>
              <a:buFont typeface="Garamond"/>
              <a:buNone/>
            </a:pPr>
            <a:r>
              <a:t/>
            </a:r>
            <a:endParaRPr sz="2000">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ts val="2000"/>
              <a:buFont typeface="Garamond"/>
              <a:buNone/>
            </a:pPr>
            <a:r>
              <a:t/>
            </a:r>
            <a:endParaRPr b="0" i="0" sz="2000" u="none" cap="none" strike="noStrike">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ts val="2000"/>
              <a:buFont typeface="Garamond"/>
              <a:buNone/>
            </a:pPr>
            <a:r>
              <a:t/>
            </a:r>
            <a:endParaRPr b="0" i="0" sz="2000" u="none" cap="none" strike="noStrike">
              <a:solidFill>
                <a:schemeClr val="lt1"/>
              </a:solidFill>
              <a:latin typeface="Garamond"/>
              <a:ea typeface="Garamond"/>
              <a:cs typeface="Garamond"/>
              <a:sym typeface="Garamond"/>
            </a:endParaRPr>
          </a:p>
        </p:txBody>
      </p:sp>
      <p:sp>
        <p:nvSpPr>
          <p:cNvPr id="1244" name="Google Shape;1244;p128"/>
          <p:cNvSpPr/>
          <p:nvPr/>
        </p:nvSpPr>
        <p:spPr>
          <a:xfrm>
            <a:off x="1571604" y="3214686"/>
            <a:ext cx="2428892"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Syntax:</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type array_name[ ][ ];</a:t>
            </a:r>
            <a:endParaRPr/>
          </a:p>
        </p:txBody>
      </p:sp>
      <p:sp>
        <p:nvSpPr>
          <p:cNvPr id="1245" name="Google Shape;1245;p128"/>
          <p:cNvSpPr/>
          <p:nvPr/>
        </p:nvSpPr>
        <p:spPr>
          <a:xfrm>
            <a:off x="4786314" y="3214686"/>
            <a:ext cx="2143140"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a[ ][ ];</a:t>
            </a:r>
            <a:endParaRPr/>
          </a:p>
        </p:txBody>
      </p:sp>
      <p:sp>
        <p:nvSpPr>
          <p:cNvPr id="1246" name="Google Shape;1246;p128"/>
          <p:cNvSpPr txBox="1"/>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accent1"/>
              </a:buClr>
              <a:buSzPts val="2000"/>
              <a:buFont typeface="Garamond"/>
              <a:buNone/>
            </a:pPr>
            <a:r>
              <a:t/>
            </a:r>
            <a:endParaRPr b="0" i="0" sz="2000" u="sng" cap="none" strike="noStrike">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ts val="2000"/>
              <a:buFont typeface="Garamond"/>
              <a:buNone/>
            </a:pPr>
            <a:r>
              <a:t/>
            </a:r>
            <a:endParaRPr sz="2000" u="sng">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ts val="2000"/>
              <a:buFont typeface="Garamond"/>
              <a:buNone/>
            </a:pPr>
            <a:r>
              <a:t/>
            </a:r>
            <a:endParaRPr b="0" i="0" sz="2000" u="sng" cap="none" strike="noStrike">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ts val="2000"/>
              <a:buFont typeface="Garamond"/>
              <a:buNone/>
            </a:pPr>
            <a:r>
              <a:t/>
            </a:r>
            <a:endParaRPr sz="2000" u="sng">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ts val="2000"/>
              <a:buFont typeface="Garamond"/>
              <a:buNone/>
            </a:pPr>
            <a:r>
              <a:t/>
            </a:r>
            <a:endParaRPr b="0" i="0" sz="2000" u="sng" cap="none" strike="noStrike">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ts val="2000"/>
              <a:buFont typeface="Garamond"/>
              <a:buNone/>
            </a:pPr>
            <a:r>
              <a:rPr b="0" i="0" lang="en-US" sz="2000" u="sng" cap="none" strike="noStrike">
                <a:solidFill>
                  <a:schemeClr val="lt1"/>
                </a:solidFill>
                <a:latin typeface="Garamond"/>
                <a:ea typeface="Garamond"/>
                <a:cs typeface="Garamond"/>
                <a:sym typeface="Garamond"/>
              </a:rPr>
              <a:t>Instantiate the Array:</a:t>
            </a:r>
            <a:endParaRPr/>
          </a:p>
          <a:p>
            <a:pPr indent="0" lvl="0" marL="0" marR="0" rtl="0" algn="l">
              <a:lnSpc>
                <a:spcPct val="100000"/>
              </a:lnSpc>
              <a:spcBef>
                <a:spcPts val="600"/>
              </a:spcBef>
              <a:spcAft>
                <a:spcPts val="0"/>
              </a:spcAft>
              <a:buClr>
                <a:schemeClr val="accent1"/>
              </a:buClr>
              <a:buSzPts val="2000"/>
              <a:buFont typeface="Garamond"/>
              <a:buNone/>
            </a:pPr>
            <a:r>
              <a:rPr b="0" i="0" lang="en-US" sz="2000" u="none" cap="none" strike="noStrike">
                <a:solidFill>
                  <a:schemeClr val="lt1"/>
                </a:solidFill>
                <a:latin typeface="Garamond"/>
                <a:ea typeface="Garamond"/>
                <a:cs typeface="Garamond"/>
                <a:sym typeface="Garamond"/>
              </a:rPr>
              <a:t>     Allocating the memory to the array</a:t>
            </a:r>
            <a:endParaRPr/>
          </a:p>
          <a:p>
            <a:pPr indent="0" lvl="0" marL="0" marR="0" rtl="0" algn="l">
              <a:lnSpc>
                <a:spcPct val="100000"/>
              </a:lnSpc>
              <a:spcBef>
                <a:spcPts val="600"/>
              </a:spcBef>
              <a:spcAft>
                <a:spcPts val="0"/>
              </a:spcAft>
              <a:buClr>
                <a:schemeClr val="accent1"/>
              </a:buClr>
              <a:buSzPts val="2000"/>
              <a:buFont typeface="Garamond"/>
              <a:buNone/>
            </a:pPr>
            <a:r>
              <a:rPr b="0" i="0" lang="en-US" sz="2000" u="none" cap="none" strike="noStrike">
                <a:solidFill>
                  <a:schemeClr val="lt1"/>
                </a:solidFill>
                <a:latin typeface="Garamond"/>
                <a:ea typeface="Garamond"/>
                <a:cs typeface="Garamond"/>
                <a:sym typeface="Garamond"/>
              </a:rPr>
              <a:t>     uses “new” operator</a:t>
            </a:r>
            <a:endParaRPr/>
          </a:p>
          <a:p>
            <a:pPr indent="0" lvl="0" marL="0" marR="0" rtl="0" algn="l">
              <a:lnSpc>
                <a:spcPct val="100000"/>
              </a:lnSpc>
              <a:spcBef>
                <a:spcPts val="600"/>
              </a:spcBef>
              <a:spcAft>
                <a:spcPts val="0"/>
              </a:spcAft>
              <a:buClr>
                <a:schemeClr val="accent1"/>
              </a:buClr>
              <a:buSzPts val="2000"/>
              <a:buFont typeface="Garamond"/>
              <a:buNone/>
            </a:pPr>
            <a:r>
              <a:t/>
            </a:r>
            <a:endParaRPr b="0" i="0" sz="2000" u="none" cap="none" strike="noStrike">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ts val="2000"/>
              <a:buFont typeface="Garamond"/>
              <a:buNone/>
            </a:pPr>
            <a:r>
              <a:t/>
            </a:r>
            <a:endParaRPr b="0" i="0" sz="2000" u="none" cap="none" strike="noStrike">
              <a:solidFill>
                <a:schemeClr val="lt1"/>
              </a:solidFill>
              <a:latin typeface="Garamond"/>
              <a:ea typeface="Garamond"/>
              <a:cs typeface="Garamond"/>
              <a:sym typeface="Garamond"/>
            </a:endParaRPr>
          </a:p>
        </p:txBody>
      </p:sp>
      <p:sp>
        <p:nvSpPr>
          <p:cNvPr id="1247" name="Google Shape;1247;p128"/>
          <p:cNvSpPr/>
          <p:nvPr/>
        </p:nvSpPr>
        <p:spPr>
          <a:xfrm>
            <a:off x="928662" y="5072074"/>
            <a:ext cx="3786214"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Syntax:</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array_name= new type[ r-size][c-size];</a:t>
            </a:r>
            <a:endParaRPr/>
          </a:p>
        </p:txBody>
      </p:sp>
      <p:sp>
        <p:nvSpPr>
          <p:cNvPr id="1248" name="Google Shape;1248;p128"/>
          <p:cNvSpPr/>
          <p:nvPr/>
        </p:nvSpPr>
        <p:spPr>
          <a:xfrm>
            <a:off x="5715008" y="5072074"/>
            <a:ext cx="2643206"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a=new int[3][4];</a:t>
            </a:r>
            <a:endParaRPr/>
          </a:p>
        </p:txBody>
      </p:sp>
      <p:sp>
        <p:nvSpPr>
          <p:cNvPr id="1249" name="Google Shape;1249;p128"/>
          <p:cNvSpPr/>
          <p:nvPr/>
        </p:nvSpPr>
        <p:spPr>
          <a:xfrm>
            <a:off x="571472" y="5786454"/>
            <a:ext cx="4500594"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Syntax:</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type array_name[ ][ ]= new type [ r-size][c-size];</a:t>
            </a:r>
            <a:endParaRPr/>
          </a:p>
        </p:txBody>
      </p:sp>
      <p:sp>
        <p:nvSpPr>
          <p:cNvPr id="1250" name="Google Shape;1250;p128"/>
          <p:cNvSpPr/>
          <p:nvPr/>
        </p:nvSpPr>
        <p:spPr>
          <a:xfrm>
            <a:off x="5286380" y="5786454"/>
            <a:ext cx="3357586"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a[ ][ ] = new int[3][4];;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1">
                                            <p:txEl>
                                              <p:pRg end="0" st="0"/>
                                            </p:txEl>
                                          </p:spTgt>
                                        </p:tgtEl>
                                        <p:attrNameLst>
                                          <p:attrName>style.visibility</p:attrName>
                                        </p:attrNameLst>
                                      </p:cBhvr>
                                      <p:to>
                                        <p:strVal val="visible"/>
                                      </p:to>
                                    </p:set>
                                    <p:animEffect filter="fade" transition="in">
                                      <p:cBhvr>
                                        <p:cTn dur="500"/>
                                        <p:tgtEl>
                                          <p:spTgt spid="12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1">
                                            <p:txEl>
                                              <p:pRg end="1" st="1"/>
                                            </p:txEl>
                                          </p:spTgt>
                                        </p:tgtEl>
                                        <p:attrNameLst>
                                          <p:attrName>style.visibility</p:attrName>
                                        </p:attrNameLst>
                                      </p:cBhvr>
                                      <p:to>
                                        <p:strVal val="visible"/>
                                      </p:to>
                                    </p:set>
                                    <p:animEffect filter="fade" transition="in">
                                      <p:cBhvr>
                                        <p:cTn dur="500"/>
                                        <p:tgtEl>
                                          <p:spTgt spid="12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4"/>
                                        </p:tgtEl>
                                        <p:attrNameLst>
                                          <p:attrName>style.visibility</p:attrName>
                                        </p:attrNameLst>
                                      </p:cBhvr>
                                      <p:to>
                                        <p:strVal val="visible"/>
                                      </p:to>
                                    </p:set>
                                    <p:animEffect filter="fade" transition="in">
                                      <p:cBhvr>
                                        <p:cTn dur="500"/>
                                        <p:tgtEl>
                                          <p:spTgt spid="1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5"/>
                                        </p:tgtEl>
                                        <p:attrNameLst>
                                          <p:attrName>style.visibility</p:attrName>
                                        </p:attrNameLst>
                                      </p:cBhvr>
                                      <p:to>
                                        <p:strVal val="visible"/>
                                      </p:to>
                                    </p:set>
                                    <p:animEffect filter="fade" transition="in">
                                      <p:cBhvr>
                                        <p:cTn dur="500"/>
                                        <p:tgtEl>
                                          <p:spTgt spid="1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7"/>
                                        </p:tgtEl>
                                        <p:attrNameLst>
                                          <p:attrName>style.visibility</p:attrName>
                                        </p:attrNameLst>
                                      </p:cBhvr>
                                      <p:to>
                                        <p:strVal val="visible"/>
                                      </p:to>
                                    </p:set>
                                    <p:animEffect filter="fade" transition="in">
                                      <p:cBhvr>
                                        <p:cTn dur="500"/>
                                        <p:tgtEl>
                                          <p:spTgt spid="1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8"/>
                                        </p:tgtEl>
                                        <p:attrNameLst>
                                          <p:attrName>style.visibility</p:attrName>
                                        </p:attrNameLst>
                                      </p:cBhvr>
                                      <p:to>
                                        <p:strVal val="visible"/>
                                      </p:to>
                                    </p:set>
                                    <p:animEffect filter="fade" transition="in">
                                      <p:cBhvr>
                                        <p:cTn dur="500"/>
                                        <p:tgtEl>
                                          <p:spTgt spid="1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9"/>
                                        </p:tgtEl>
                                        <p:attrNameLst>
                                          <p:attrName>style.visibility</p:attrName>
                                        </p:attrNameLst>
                                      </p:cBhvr>
                                      <p:to>
                                        <p:strVal val="visible"/>
                                      </p:to>
                                    </p:set>
                                    <p:animEffect filter="fade" transition="in">
                                      <p:cBhvr>
                                        <p:cTn dur="500"/>
                                        <p:tgtEl>
                                          <p:spTgt spid="1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0"/>
                                        </p:tgtEl>
                                        <p:attrNameLst>
                                          <p:attrName>style.visibility</p:attrName>
                                        </p:attrNameLst>
                                      </p:cBhvr>
                                      <p:to>
                                        <p:strVal val="visible"/>
                                      </p:to>
                                    </p:set>
                                    <p:animEffect filter="fade" transition="in">
                                      <p:cBhvr>
                                        <p:cTn dur="500"/>
                                        <p:tgtEl>
                                          <p:spTgt spid="1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29"/>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Memory Allocation:</a:t>
            </a:r>
            <a:endParaRPr/>
          </a:p>
          <a:p>
            <a:pPr indent="0" lvl="0" marL="0" rtl="0" algn="l">
              <a:lnSpc>
                <a:spcPct val="100000"/>
              </a:lnSpc>
              <a:spcBef>
                <a:spcPts val="600"/>
              </a:spcBef>
              <a:spcAft>
                <a:spcPts val="0"/>
              </a:spcAft>
              <a:buSzPts val="2000"/>
              <a:buFont typeface="Garamond"/>
              <a:buNone/>
            </a:pPr>
            <a:r>
              <a:t/>
            </a:r>
            <a:endParaRPr/>
          </a:p>
        </p:txBody>
      </p:sp>
      <p:sp>
        <p:nvSpPr>
          <p:cNvPr id="1256" name="Google Shape;1256;p12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TWO-DIMENSIONAL ARRAY</a:t>
            </a:r>
            <a:endParaRPr/>
          </a:p>
        </p:txBody>
      </p:sp>
      <p:sp>
        <p:nvSpPr>
          <p:cNvPr id="1257" name="Google Shape;1257;p129"/>
          <p:cNvSpPr/>
          <p:nvPr/>
        </p:nvSpPr>
        <p:spPr>
          <a:xfrm>
            <a:off x="1142976" y="2643182"/>
            <a:ext cx="2857520"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a[ ][ ] = new int[3][4];;</a:t>
            </a:r>
            <a:endParaRPr/>
          </a:p>
        </p:txBody>
      </p:sp>
      <p:sp>
        <p:nvSpPr>
          <p:cNvPr id="1258" name="Google Shape;1258;p129"/>
          <p:cNvSpPr/>
          <p:nvPr/>
        </p:nvSpPr>
        <p:spPr>
          <a:xfrm>
            <a:off x="5286380" y="4143380"/>
            <a:ext cx="785818"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259" name="Google Shape;1259;p129"/>
          <p:cNvSpPr/>
          <p:nvPr/>
        </p:nvSpPr>
        <p:spPr>
          <a:xfrm>
            <a:off x="6072198" y="4143380"/>
            <a:ext cx="785818"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260" name="Google Shape;1260;p129"/>
          <p:cNvSpPr/>
          <p:nvPr/>
        </p:nvSpPr>
        <p:spPr>
          <a:xfrm>
            <a:off x="6858016" y="4143380"/>
            <a:ext cx="785818"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261" name="Google Shape;1261;p129"/>
          <p:cNvSpPr/>
          <p:nvPr/>
        </p:nvSpPr>
        <p:spPr>
          <a:xfrm>
            <a:off x="7643834" y="4143380"/>
            <a:ext cx="785818"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262" name="Google Shape;1262;p129"/>
          <p:cNvSpPr/>
          <p:nvPr/>
        </p:nvSpPr>
        <p:spPr>
          <a:xfrm>
            <a:off x="5286380" y="4572008"/>
            <a:ext cx="785818"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263" name="Google Shape;1263;p129"/>
          <p:cNvSpPr/>
          <p:nvPr/>
        </p:nvSpPr>
        <p:spPr>
          <a:xfrm>
            <a:off x="6072198" y="4572008"/>
            <a:ext cx="785818"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264" name="Google Shape;1264;p129"/>
          <p:cNvSpPr/>
          <p:nvPr/>
        </p:nvSpPr>
        <p:spPr>
          <a:xfrm>
            <a:off x="6858016" y="4572008"/>
            <a:ext cx="785818"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265" name="Google Shape;1265;p129"/>
          <p:cNvSpPr/>
          <p:nvPr/>
        </p:nvSpPr>
        <p:spPr>
          <a:xfrm>
            <a:off x="7643834" y="4572008"/>
            <a:ext cx="785818"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266" name="Google Shape;1266;p129"/>
          <p:cNvSpPr/>
          <p:nvPr/>
        </p:nvSpPr>
        <p:spPr>
          <a:xfrm>
            <a:off x="5286380" y="5000636"/>
            <a:ext cx="785818"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267" name="Google Shape;1267;p129"/>
          <p:cNvSpPr/>
          <p:nvPr/>
        </p:nvSpPr>
        <p:spPr>
          <a:xfrm>
            <a:off x="6072198" y="5000636"/>
            <a:ext cx="785818"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268" name="Google Shape;1268;p129"/>
          <p:cNvSpPr/>
          <p:nvPr/>
        </p:nvSpPr>
        <p:spPr>
          <a:xfrm>
            <a:off x="6858016" y="5000636"/>
            <a:ext cx="785818"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269" name="Google Shape;1269;p129"/>
          <p:cNvSpPr/>
          <p:nvPr/>
        </p:nvSpPr>
        <p:spPr>
          <a:xfrm>
            <a:off x="7643834" y="5000636"/>
            <a:ext cx="785818"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270" name="Google Shape;1270;p129"/>
          <p:cNvSpPr txBox="1"/>
          <p:nvPr/>
        </p:nvSpPr>
        <p:spPr>
          <a:xfrm>
            <a:off x="4929190" y="4143380"/>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0</a:t>
            </a:r>
            <a:endParaRPr/>
          </a:p>
        </p:txBody>
      </p:sp>
      <p:sp>
        <p:nvSpPr>
          <p:cNvPr id="1271" name="Google Shape;1271;p129"/>
          <p:cNvSpPr txBox="1"/>
          <p:nvPr/>
        </p:nvSpPr>
        <p:spPr>
          <a:xfrm>
            <a:off x="4929190" y="4572008"/>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1</a:t>
            </a:r>
            <a:endParaRPr/>
          </a:p>
        </p:txBody>
      </p:sp>
      <p:sp>
        <p:nvSpPr>
          <p:cNvPr id="1272" name="Google Shape;1272;p129"/>
          <p:cNvSpPr txBox="1"/>
          <p:nvPr/>
        </p:nvSpPr>
        <p:spPr>
          <a:xfrm>
            <a:off x="4929190" y="5000636"/>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2</a:t>
            </a:r>
            <a:endParaRPr/>
          </a:p>
        </p:txBody>
      </p:sp>
      <p:sp>
        <p:nvSpPr>
          <p:cNvPr id="1273" name="Google Shape;1273;p129"/>
          <p:cNvSpPr txBox="1"/>
          <p:nvPr/>
        </p:nvSpPr>
        <p:spPr>
          <a:xfrm>
            <a:off x="5500694" y="3786190"/>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0</a:t>
            </a:r>
            <a:endParaRPr/>
          </a:p>
        </p:txBody>
      </p:sp>
      <p:sp>
        <p:nvSpPr>
          <p:cNvPr id="1274" name="Google Shape;1274;p129"/>
          <p:cNvSpPr txBox="1"/>
          <p:nvPr/>
        </p:nvSpPr>
        <p:spPr>
          <a:xfrm>
            <a:off x="6286512" y="3786190"/>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1</a:t>
            </a:r>
            <a:endParaRPr/>
          </a:p>
        </p:txBody>
      </p:sp>
      <p:sp>
        <p:nvSpPr>
          <p:cNvPr id="1275" name="Google Shape;1275;p129"/>
          <p:cNvSpPr txBox="1"/>
          <p:nvPr/>
        </p:nvSpPr>
        <p:spPr>
          <a:xfrm>
            <a:off x="7072330" y="3786190"/>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2</a:t>
            </a:r>
            <a:endParaRPr/>
          </a:p>
        </p:txBody>
      </p:sp>
      <p:sp>
        <p:nvSpPr>
          <p:cNvPr id="1276" name="Google Shape;1276;p129"/>
          <p:cNvSpPr txBox="1"/>
          <p:nvPr/>
        </p:nvSpPr>
        <p:spPr>
          <a:xfrm>
            <a:off x="7858148" y="3786190"/>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3</a:t>
            </a:r>
            <a:endParaRPr/>
          </a:p>
        </p:txBody>
      </p:sp>
      <p:sp>
        <p:nvSpPr>
          <p:cNvPr id="1277" name="Google Shape;1277;p129"/>
          <p:cNvSpPr txBox="1"/>
          <p:nvPr/>
        </p:nvSpPr>
        <p:spPr>
          <a:xfrm>
            <a:off x="785786" y="3786190"/>
            <a:ext cx="350046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Individual element is accessed:</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a[r-index][c-index]</a:t>
            </a:r>
            <a:endParaRPr/>
          </a:p>
        </p:txBody>
      </p:sp>
      <p:sp>
        <p:nvSpPr>
          <p:cNvPr id="1278" name="Google Shape;1278;p129"/>
          <p:cNvSpPr txBox="1"/>
          <p:nvPr/>
        </p:nvSpPr>
        <p:spPr>
          <a:xfrm>
            <a:off x="1000100" y="5000636"/>
            <a:ext cx="35004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Second element:  a[0][1]</a:t>
            </a:r>
            <a:endParaRPr/>
          </a:p>
        </p:txBody>
      </p:sp>
      <p:sp>
        <p:nvSpPr>
          <p:cNvPr id="1279" name="Google Shape;1279;p129"/>
          <p:cNvSpPr txBox="1"/>
          <p:nvPr/>
        </p:nvSpPr>
        <p:spPr>
          <a:xfrm>
            <a:off x="1009624" y="4724408"/>
            <a:ext cx="35004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First element:      a[0][0]</a:t>
            </a:r>
            <a:endParaRPr/>
          </a:p>
        </p:txBody>
      </p:sp>
      <p:sp>
        <p:nvSpPr>
          <p:cNvPr id="1280" name="Google Shape;1280;p129"/>
          <p:cNvSpPr txBox="1"/>
          <p:nvPr/>
        </p:nvSpPr>
        <p:spPr>
          <a:xfrm>
            <a:off x="1000100" y="5286388"/>
            <a:ext cx="35004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Third element:     a[0][2]</a:t>
            </a:r>
            <a:endParaRPr/>
          </a:p>
        </p:txBody>
      </p:sp>
      <p:sp>
        <p:nvSpPr>
          <p:cNvPr id="1281" name="Google Shape;1281;p129"/>
          <p:cNvSpPr txBox="1"/>
          <p:nvPr/>
        </p:nvSpPr>
        <p:spPr>
          <a:xfrm>
            <a:off x="1000100" y="5572140"/>
            <a:ext cx="35004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12</a:t>
            </a:r>
            <a:r>
              <a:rPr baseline="30000" lang="en-US" sz="1800">
                <a:solidFill>
                  <a:schemeClr val="lt1"/>
                </a:solidFill>
                <a:latin typeface="Garamond"/>
                <a:ea typeface="Garamond"/>
                <a:cs typeface="Garamond"/>
                <a:sym typeface="Garamond"/>
              </a:rPr>
              <a:t>th</a:t>
            </a:r>
            <a:r>
              <a:rPr lang="en-US" sz="1800">
                <a:solidFill>
                  <a:schemeClr val="lt1"/>
                </a:solidFill>
                <a:latin typeface="Garamond"/>
                <a:ea typeface="Garamond"/>
                <a:cs typeface="Garamond"/>
                <a:sym typeface="Garamond"/>
              </a:rPr>
              <a:t> element:       a[2][3]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7"/>
                                        </p:tgtEl>
                                        <p:attrNameLst>
                                          <p:attrName>style.visibility</p:attrName>
                                        </p:attrNameLst>
                                      </p:cBhvr>
                                      <p:to>
                                        <p:strVal val="visible"/>
                                      </p:to>
                                    </p:set>
                                    <p:animEffect filter="fade" transition="in">
                                      <p:cBhvr>
                                        <p:cTn dur="500"/>
                                        <p:tgtEl>
                                          <p:spTgt spid="1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8"/>
                                        </p:tgtEl>
                                        <p:attrNameLst>
                                          <p:attrName>style.visibility</p:attrName>
                                        </p:attrNameLst>
                                      </p:cBhvr>
                                      <p:to>
                                        <p:strVal val="visible"/>
                                      </p:to>
                                    </p:set>
                                    <p:animEffect filter="fade" transition="in">
                                      <p:cBhvr>
                                        <p:cTn dur="500"/>
                                        <p:tgtEl>
                                          <p:spTgt spid="1258"/>
                                        </p:tgtEl>
                                      </p:cBhvr>
                                    </p:animEffect>
                                  </p:childTnLst>
                                </p:cTn>
                              </p:par>
                              <p:par>
                                <p:cTn fill="hold" nodeType="withEffect" presetClass="entr" presetID="10" presetSubtype="0">
                                  <p:stCondLst>
                                    <p:cond delay="0"/>
                                  </p:stCondLst>
                                  <p:childTnLst>
                                    <p:set>
                                      <p:cBhvr>
                                        <p:cTn dur="1" fill="hold">
                                          <p:stCondLst>
                                            <p:cond delay="0"/>
                                          </p:stCondLst>
                                        </p:cTn>
                                        <p:tgtEl>
                                          <p:spTgt spid="1259"/>
                                        </p:tgtEl>
                                        <p:attrNameLst>
                                          <p:attrName>style.visibility</p:attrName>
                                        </p:attrNameLst>
                                      </p:cBhvr>
                                      <p:to>
                                        <p:strVal val="visible"/>
                                      </p:to>
                                    </p:set>
                                    <p:animEffect filter="fade" transition="in">
                                      <p:cBhvr>
                                        <p:cTn dur="500"/>
                                        <p:tgtEl>
                                          <p:spTgt spid="1259"/>
                                        </p:tgtEl>
                                      </p:cBhvr>
                                    </p:animEffect>
                                  </p:childTnLst>
                                </p:cTn>
                              </p:par>
                              <p:par>
                                <p:cTn fill="hold" nodeType="withEffect" presetClass="entr" presetID="10" presetSubtype="0">
                                  <p:stCondLst>
                                    <p:cond delay="0"/>
                                  </p:stCondLst>
                                  <p:childTnLst>
                                    <p:set>
                                      <p:cBhvr>
                                        <p:cTn dur="1" fill="hold">
                                          <p:stCondLst>
                                            <p:cond delay="0"/>
                                          </p:stCondLst>
                                        </p:cTn>
                                        <p:tgtEl>
                                          <p:spTgt spid="1260"/>
                                        </p:tgtEl>
                                        <p:attrNameLst>
                                          <p:attrName>style.visibility</p:attrName>
                                        </p:attrNameLst>
                                      </p:cBhvr>
                                      <p:to>
                                        <p:strVal val="visible"/>
                                      </p:to>
                                    </p:set>
                                    <p:animEffect filter="fade" transition="in">
                                      <p:cBhvr>
                                        <p:cTn dur="500"/>
                                        <p:tgtEl>
                                          <p:spTgt spid="1260"/>
                                        </p:tgtEl>
                                      </p:cBhvr>
                                    </p:animEffect>
                                  </p:childTnLst>
                                </p:cTn>
                              </p:par>
                              <p:par>
                                <p:cTn fill="hold" nodeType="withEffect" presetClass="entr" presetID="10" presetSubtype="0">
                                  <p:stCondLst>
                                    <p:cond delay="0"/>
                                  </p:stCondLst>
                                  <p:childTnLst>
                                    <p:set>
                                      <p:cBhvr>
                                        <p:cTn dur="1" fill="hold">
                                          <p:stCondLst>
                                            <p:cond delay="0"/>
                                          </p:stCondLst>
                                        </p:cTn>
                                        <p:tgtEl>
                                          <p:spTgt spid="1261"/>
                                        </p:tgtEl>
                                        <p:attrNameLst>
                                          <p:attrName>style.visibility</p:attrName>
                                        </p:attrNameLst>
                                      </p:cBhvr>
                                      <p:to>
                                        <p:strVal val="visible"/>
                                      </p:to>
                                    </p:set>
                                    <p:animEffect filter="fade" transition="in">
                                      <p:cBhvr>
                                        <p:cTn dur="500"/>
                                        <p:tgtEl>
                                          <p:spTgt spid="1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2"/>
                                        </p:tgtEl>
                                        <p:attrNameLst>
                                          <p:attrName>style.visibility</p:attrName>
                                        </p:attrNameLst>
                                      </p:cBhvr>
                                      <p:to>
                                        <p:strVal val="visible"/>
                                      </p:to>
                                    </p:set>
                                    <p:animEffect filter="fade" transition="in">
                                      <p:cBhvr>
                                        <p:cTn dur="500"/>
                                        <p:tgtEl>
                                          <p:spTgt spid="1262"/>
                                        </p:tgtEl>
                                      </p:cBhvr>
                                    </p:animEffect>
                                  </p:childTnLst>
                                </p:cTn>
                              </p:par>
                              <p:par>
                                <p:cTn fill="hold" nodeType="withEffect" presetClass="entr" presetID="10" presetSubtype="0">
                                  <p:stCondLst>
                                    <p:cond delay="0"/>
                                  </p:stCondLst>
                                  <p:childTnLst>
                                    <p:set>
                                      <p:cBhvr>
                                        <p:cTn dur="1" fill="hold">
                                          <p:stCondLst>
                                            <p:cond delay="0"/>
                                          </p:stCondLst>
                                        </p:cTn>
                                        <p:tgtEl>
                                          <p:spTgt spid="1263"/>
                                        </p:tgtEl>
                                        <p:attrNameLst>
                                          <p:attrName>style.visibility</p:attrName>
                                        </p:attrNameLst>
                                      </p:cBhvr>
                                      <p:to>
                                        <p:strVal val="visible"/>
                                      </p:to>
                                    </p:set>
                                    <p:animEffect filter="fade" transition="in">
                                      <p:cBhvr>
                                        <p:cTn dur="500"/>
                                        <p:tgtEl>
                                          <p:spTgt spid="1263"/>
                                        </p:tgtEl>
                                      </p:cBhvr>
                                    </p:animEffect>
                                  </p:childTnLst>
                                </p:cTn>
                              </p:par>
                              <p:par>
                                <p:cTn fill="hold" nodeType="withEffect" presetClass="entr" presetID="10" presetSubtype="0">
                                  <p:stCondLst>
                                    <p:cond delay="0"/>
                                  </p:stCondLst>
                                  <p:childTnLst>
                                    <p:set>
                                      <p:cBhvr>
                                        <p:cTn dur="1" fill="hold">
                                          <p:stCondLst>
                                            <p:cond delay="0"/>
                                          </p:stCondLst>
                                        </p:cTn>
                                        <p:tgtEl>
                                          <p:spTgt spid="1264"/>
                                        </p:tgtEl>
                                        <p:attrNameLst>
                                          <p:attrName>style.visibility</p:attrName>
                                        </p:attrNameLst>
                                      </p:cBhvr>
                                      <p:to>
                                        <p:strVal val="visible"/>
                                      </p:to>
                                    </p:set>
                                    <p:animEffect filter="fade" transition="in">
                                      <p:cBhvr>
                                        <p:cTn dur="500"/>
                                        <p:tgtEl>
                                          <p:spTgt spid="1264"/>
                                        </p:tgtEl>
                                      </p:cBhvr>
                                    </p:animEffect>
                                  </p:childTnLst>
                                </p:cTn>
                              </p:par>
                              <p:par>
                                <p:cTn fill="hold" nodeType="withEffect" presetClass="entr" presetID="10" presetSubtype="0">
                                  <p:stCondLst>
                                    <p:cond delay="0"/>
                                  </p:stCondLst>
                                  <p:childTnLst>
                                    <p:set>
                                      <p:cBhvr>
                                        <p:cTn dur="1" fill="hold">
                                          <p:stCondLst>
                                            <p:cond delay="0"/>
                                          </p:stCondLst>
                                        </p:cTn>
                                        <p:tgtEl>
                                          <p:spTgt spid="1265"/>
                                        </p:tgtEl>
                                        <p:attrNameLst>
                                          <p:attrName>style.visibility</p:attrName>
                                        </p:attrNameLst>
                                      </p:cBhvr>
                                      <p:to>
                                        <p:strVal val="visible"/>
                                      </p:to>
                                    </p:set>
                                    <p:animEffect filter="fade" transition="in">
                                      <p:cBhvr>
                                        <p:cTn dur="500"/>
                                        <p:tgtEl>
                                          <p:spTgt spid="1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6"/>
                                        </p:tgtEl>
                                        <p:attrNameLst>
                                          <p:attrName>style.visibility</p:attrName>
                                        </p:attrNameLst>
                                      </p:cBhvr>
                                      <p:to>
                                        <p:strVal val="visible"/>
                                      </p:to>
                                    </p:set>
                                    <p:animEffect filter="fade" transition="in">
                                      <p:cBhvr>
                                        <p:cTn dur="500"/>
                                        <p:tgtEl>
                                          <p:spTgt spid="1266"/>
                                        </p:tgtEl>
                                      </p:cBhvr>
                                    </p:animEffect>
                                  </p:childTnLst>
                                </p:cTn>
                              </p:par>
                              <p:par>
                                <p:cTn fill="hold" nodeType="withEffect" presetClass="entr" presetID="10" presetSubtype="0">
                                  <p:stCondLst>
                                    <p:cond delay="0"/>
                                  </p:stCondLst>
                                  <p:childTnLst>
                                    <p:set>
                                      <p:cBhvr>
                                        <p:cTn dur="1" fill="hold">
                                          <p:stCondLst>
                                            <p:cond delay="0"/>
                                          </p:stCondLst>
                                        </p:cTn>
                                        <p:tgtEl>
                                          <p:spTgt spid="1267"/>
                                        </p:tgtEl>
                                        <p:attrNameLst>
                                          <p:attrName>style.visibility</p:attrName>
                                        </p:attrNameLst>
                                      </p:cBhvr>
                                      <p:to>
                                        <p:strVal val="visible"/>
                                      </p:to>
                                    </p:set>
                                    <p:animEffect filter="fade" transition="in">
                                      <p:cBhvr>
                                        <p:cTn dur="500"/>
                                        <p:tgtEl>
                                          <p:spTgt spid="1267"/>
                                        </p:tgtEl>
                                      </p:cBhvr>
                                    </p:animEffect>
                                  </p:childTnLst>
                                </p:cTn>
                              </p:par>
                              <p:par>
                                <p:cTn fill="hold" nodeType="withEffect" presetClass="entr" presetID="10" presetSubtype="0">
                                  <p:stCondLst>
                                    <p:cond delay="0"/>
                                  </p:stCondLst>
                                  <p:childTnLst>
                                    <p:set>
                                      <p:cBhvr>
                                        <p:cTn dur="1" fill="hold">
                                          <p:stCondLst>
                                            <p:cond delay="0"/>
                                          </p:stCondLst>
                                        </p:cTn>
                                        <p:tgtEl>
                                          <p:spTgt spid="1268"/>
                                        </p:tgtEl>
                                        <p:attrNameLst>
                                          <p:attrName>style.visibility</p:attrName>
                                        </p:attrNameLst>
                                      </p:cBhvr>
                                      <p:to>
                                        <p:strVal val="visible"/>
                                      </p:to>
                                    </p:set>
                                    <p:animEffect filter="fade" transition="in">
                                      <p:cBhvr>
                                        <p:cTn dur="500"/>
                                        <p:tgtEl>
                                          <p:spTgt spid="1268"/>
                                        </p:tgtEl>
                                      </p:cBhvr>
                                    </p:animEffect>
                                  </p:childTnLst>
                                </p:cTn>
                              </p:par>
                              <p:par>
                                <p:cTn fill="hold" nodeType="withEffect" presetClass="entr" presetID="10" presetSubtype="0">
                                  <p:stCondLst>
                                    <p:cond delay="0"/>
                                  </p:stCondLst>
                                  <p:childTnLst>
                                    <p:set>
                                      <p:cBhvr>
                                        <p:cTn dur="1" fill="hold">
                                          <p:stCondLst>
                                            <p:cond delay="0"/>
                                          </p:stCondLst>
                                        </p:cTn>
                                        <p:tgtEl>
                                          <p:spTgt spid="1269"/>
                                        </p:tgtEl>
                                        <p:attrNameLst>
                                          <p:attrName>style.visibility</p:attrName>
                                        </p:attrNameLst>
                                      </p:cBhvr>
                                      <p:to>
                                        <p:strVal val="visible"/>
                                      </p:to>
                                    </p:set>
                                    <p:animEffect filter="fade" transition="in">
                                      <p:cBhvr>
                                        <p:cTn dur="500"/>
                                        <p:tgtEl>
                                          <p:spTgt spid="1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0"/>
                                        </p:tgtEl>
                                        <p:attrNameLst>
                                          <p:attrName>style.visibility</p:attrName>
                                        </p:attrNameLst>
                                      </p:cBhvr>
                                      <p:to>
                                        <p:strVal val="visible"/>
                                      </p:to>
                                    </p:set>
                                    <p:animEffect filter="fade" transition="in">
                                      <p:cBhvr>
                                        <p:cTn dur="500"/>
                                        <p:tgtEl>
                                          <p:spTgt spid="1270"/>
                                        </p:tgtEl>
                                      </p:cBhvr>
                                    </p:animEffect>
                                  </p:childTnLst>
                                </p:cTn>
                              </p:par>
                              <p:par>
                                <p:cTn fill="hold" nodeType="withEffect" presetClass="entr" presetID="10" presetSubtype="0">
                                  <p:stCondLst>
                                    <p:cond delay="0"/>
                                  </p:stCondLst>
                                  <p:childTnLst>
                                    <p:set>
                                      <p:cBhvr>
                                        <p:cTn dur="1" fill="hold">
                                          <p:stCondLst>
                                            <p:cond delay="0"/>
                                          </p:stCondLst>
                                        </p:cTn>
                                        <p:tgtEl>
                                          <p:spTgt spid="1271"/>
                                        </p:tgtEl>
                                        <p:attrNameLst>
                                          <p:attrName>style.visibility</p:attrName>
                                        </p:attrNameLst>
                                      </p:cBhvr>
                                      <p:to>
                                        <p:strVal val="visible"/>
                                      </p:to>
                                    </p:set>
                                    <p:animEffect filter="fade" transition="in">
                                      <p:cBhvr>
                                        <p:cTn dur="500"/>
                                        <p:tgtEl>
                                          <p:spTgt spid="1271"/>
                                        </p:tgtEl>
                                      </p:cBhvr>
                                    </p:animEffect>
                                  </p:childTnLst>
                                </p:cTn>
                              </p:par>
                              <p:par>
                                <p:cTn fill="hold" nodeType="withEffect" presetClass="entr" presetID="10" presetSubtype="0">
                                  <p:stCondLst>
                                    <p:cond delay="0"/>
                                  </p:stCondLst>
                                  <p:childTnLst>
                                    <p:set>
                                      <p:cBhvr>
                                        <p:cTn dur="1" fill="hold">
                                          <p:stCondLst>
                                            <p:cond delay="0"/>
                                          </p:stCondLst>
                                        </p:cTn>
                                        <p:tgtEl>
                                          <p:spTgt spid="1272"/>
                                        </p:tgtEl>
                                        <p:attrNameLst>
                                          <p:attrName>style.visibility</p:attrName>
                                        </p:attrNameLst>
                                      </p:cBhvr>
                                      <p:to>
                                        <p:strVal val="visible"/>
                                      </p:to>
                                    </p:set>
                                    <p:animEffect filter="fade" transition="in">
                                      <p:cBhvr>
                                        <p:cTn dur="500"/>
                                        <p:tgtEl>
                                          <p:spTgt spid="1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3"/>
                                        </p:tgtEl>
                                        <p:attrNameLst>
                                          <p:attrName>style.visibility</p:attrName>
                                        </p:attrNameLst>
                                      </p:cBhvr>
                                      <p:to>
                                        <p:strVal val="visible"/>
                                      </p:to>
                                    </p:set>
                                    <p:animEffect filter="fade" transition="in">
                                      <p:cBhvr>
                                        <p:cTn dur="500"/>
                                        <p:tgtEl>
                                          <p:spTgt spid="1273"/>
                                        </p:tgtEl>
                                      </p:cBhvr>
                                    </p:animEffect>
                                  </p:childTnLst>
                                </p:cTn>
                              </p:par>
                              <p:par>
                                <p:cTn fill="hold" nodeType="withEffect" presetClass="entr" presetID="10" presetSubtype="0">
                                  <p:stCondLst>
                                    <p:cond delay="0"/>
                                  </p:stCondLst>
                                  <p:childTnLst>
                                    <p:set>
                                      <p:cBhvr>
                                        <p:cTn dur="1" fill="hold">
                                          <p:stCondLst>
                                            <p:cond delay="0"/>
                                          </p:stCondLst>
                                        </p:cTn>
                                        <p:tgtEl>
                                          <p:spTgt spid="1274"/>
                                        </p:tgtEl>
                                        <p:attrNameLst>
                                          <p:attrName>style.visibility</p:attrName>
                                        </p:attrNameLst>
                                      </p:cBhvr>
                                      <p:to>
                                        <p:strVal val="visible"/>
                                      </p:to>
                                    </p:set>
                                    <p:animEffect filter="fade" transition="in">
                                      <p:cBhvr>
                                        <p:cTn dur="500"/>
                                        <p:tgtEl>
                                          <p:spTgt spid="1274"/>
                                        </p:tgtEl>
                                      </p:cBhvr>
                                    </p:animEffect>
                                  </p:childTnLst>
                                </p:cTn>
                              </p:par>
                              <p:par>
                                <p:cTn fill="hold" nodeType="withEffect" presetClass="entr" presetID="10" presetSubtype="0">
                                  <p:stCondLst>
                                    <p:cond delay="0"/>
                                  </p:stCondLst>
                                  <p:childTnLst>
                                    <p:set>
                                      <p:cBhvr>
                                        <p:cTn dur="1" fill="hold">
                                          <p:stCondLst>
                                            <p:cond delay="0"/>
                                          </p:stCondLst>
                                        </p:cTn>
                                        <p:tgtEl>
                                          <p:spTgt spid="1275"/>
                                        </p:tgtEl>
                                        <p:attrNameLst>
                                          <p:attrName>style.visibility</p:attrName>
                                        </p:attrNameLst>
                                      </p:cBhvr>
                                      <p:to>
                                        <p:strVal val="visible"/>
                                      </p:to>
                                    </p:set>
                                    <p:animEffect filter="fade" transition="in">
                                      <p:cBhvr>
                                        <p:cTn dur="500"/>
                                        <p:tgtEl>
                                          <p:spTgt spid="1275"/>
                                        </p:tgtEl>
                                      </p:cBhvr>
                                    </p:animEffect>
                                  </p:childTnLst>
                                </p:cTn>
                              </p:par>
                              <p:par>
                                <p:cTn fill="hold" nodeType="withEffect" presetClass="entr" presetID="10" presetSubtype="0">
                                  <p:stCondLst>
                                    <p:cond delay="0"/>
                                  </p:stCondLst>
                                  <p:childTnLst>
                                    <p:set>
                                      <p:cBhvr>
                                        <p:cTn dur="1" fill="hold">
                                          <p:stCondLst>
                                            <p:cond delay="0"/>
                                          </p:stCondLst>
                                        </p:cTn>
                                        <p:tgtEl>
                                          <p:spTgt spid="1276"/>
                                        </p:tgtEl>
                                        <p:attrNameLst>
                                          <p:attrName>style.visibility</p:attrName>
                                        </p:attrNameLst>
                                      </p:cBhvr>
                                      <p:to>
                                        <p:strVal val="visible"/>
                                      </p:to>
                                    </p:set>
                                    <p:animEffect filter="fade" transition="in">
                                      <p:cBhvr>
                                        <p:cTn dur="500"/>
                                        <p:tgtEl>
                                          <p:spTgt spid="1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7"/>
                                        </p:tgtEl>
                                        <p:attrNameLst>
                                          <p:attrName>style.visibility</p:attrName>
                                        </p:attrNameLst>
                                      </p:cBhvr>
                                      <p:to>
                                        <p:strVal val="visible"/>
                                      </p:to>
                                    </p:set>
                                    <p:animEffect filter="fade" transition="in">
                                      <p:cBhvr>
                                        <p:cTn dur="500"/>
                                        <p:tgtEl>
                                          <p:spTgt spid="1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9"/>
                                        </p:tgtEl>
                                        <p:attrNameLst>
                                          <p:attrName>style.visibility</p:attrName>
                                        </p:attrNameLst>
                                      </p:cBhvr>
                                      <p:to>
                                        <p:strVal val="visible"/>
                                      </p:to>
                                    </p:set>
                                    <p:animEffect filter="fade" transition="in">
                                      <p:cBhvr>
                                        <p:cTn dur="500"/>
                                        <p:tgtEl>
                                          <p:spTgt spid="1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8"/>
                                        </p:tgtEl>
                                        <p:attrNameLst>
                                          <p:attrName>style.visibility</p:attrName>
                                        </p:attrNameLst>
                                      </p:cBhvr>
                                      <p:to>
                                        <p:strVal val="visible"/>
                                      </p:to>
                                    </p:set>
                                    <p:animEffect filter="fade" transition="in">
                                      <p:cBhvr>
                                        <p:cTn dur="500"/>
                                        <p:tgtEl>
                                          <p:spTgt spid="1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0"/>
                                        </p:tgtEl>
                                        <p:attrNameLst>
                                          <p:attrName>style.visibility</p:attrName>
                                        </p:attrNameLst>
                                      </p:cBhvr>
                                      <p:to>
                                        <p:strVal val="visible"/>
                                      </p:to>
                                    </p:set>
                                    <p:animEffect filter="fade" transition="in">
                                      <p:cBhvr>
                                        <p:cTn dur="500"/>
                                        <p:tgtEl>
                                          <p:spTgt spid="1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1"/>
                                        </p:tgtEl>
                                        <p:attrNameLst>
                                          <p:attrName>style.visibility</p:attrName>
                                        </p:attrNameLst>
                                      </p:cBhvr>
                                      <p:to>
                                        <p:strVal val="visible"/>
                                      </p:to>
                                    </p:set>
                                    <p:animEffect filter="fade" transition="in">
                                      <p:cBhvr>
                                        <p:cTn dur="500"/>
                                        <p:tgtEl>
                                          <p:spTgt spid="12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130"/>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u="sng"/>
              <a:t>Initialization of Array:</a:t>
            </a:r>
            <a:endParaRPr/>
          </a:p>
          <a:p>
            <a:pPr indent="0" lvl="0" marL="0" rtl="0" algn="l">
              <a:lnSpc>
                <a:spcPct val="100000"/>
              </a:lnSpc>
              <a:spcBef>
                <a:spcPts val="600"/>
              </a:spcBef>
              <a:spcAft>
                <a:spcPts val="0"/>
              </a:spcAft>
              <a:buSzPts val="2000"/>
              <a:buFont typeface="Garamond"/>
              <a:buNone/>
            </a:pPr>
            <a:r>
              <a:rPr lang="en-US"/>
              <a:t>     Assigning values to the Array.</a:t>
            </a:r>
            <a:endParaRPr/>
          </a:p>
          <a:p>
            <a:pPr indent="0" lvl="0" marL="0" rtl="0" algn="l">
              <a:lnSpc>
                <a:spcPct val="100000"/>
              </a:lnSpc>
              <a:spcBef>
                <a:spcPts val="600"/>
              </a:spcBef>
              <a:spcAft>
                <a:spcPts val="0"/>
              </a:spcAft>
              <a:buSzPts val="2000"/>
              <a:buFont typeface="Garamond"/>
              <a:buNone/>
            </a:pPr>
            <a:r>
              <a:rPr lang="en-US"/>
              <a:t>  1. </a:t>
            </a:r>
            <a:r>
              <a:rPr b="1" lang="en-US"/>
              <a:t>Compile-time:</a:t>
            </a:r>
            <a:endParaRPr/>
          </a:p>
          <a:p>
            <a:pPr indent="0" lvl="0" marL="0" rtl="0" algn="l">
              <a:lnSpc>
                <a:spcPct val="100000"/>
              </a:lnSpc>
              <a:spcBef>
                <a:spcPts val="600"/>
              </a:spcBef>
              <a:spcAft>
                <a:spcPts val="0"/>
              </a:spcAft>
              <a:buSzPts val="2000"/>
              <a:buFont typeface="Garamond"/>
              <a:buNone/>
            </a:pPr>
            <a:r>
              <a:t/>
            </a:r>
            <a:endParaRPr b="1"/>
          </a:p>
          <a:p>
            <a:pPr indent="-127000" lvl="0" marL="0" rtl="0" algn="l">
              <a:lnSpc>
                <a:spcPct val="100000"/>
              </a:lnSpc>
              <a:spcBef>
                <a:spcPts val="600"/>
              </a:spcBef>
              <a:spcAft>
                <a:spcPts val="0"/>
              </a:spcAft>
              <a:buSzPts val="2000"/>
              <a:buFont typeface="Arial"/>
              <a:buChar char="•"/>
            </a:pPr>
            <a:r>
              <a:rPr lang="en-US"/>
              <a:t> Assigning individual array elements:</a:t>
            </a:r>
            <a:endParaRPr/>
          </a:p>
          <a:p>
            <a:pPr indent="0" lvl="0" marL="0" rtl="0" algn="l">
              <a:lnSpc>
                <a:spcPct val="100000"/>
              </a:lnSpc>
              <a:spcBef>
                <a:spcPts val="600"/>
              </a:spcBef>
              <a:spcAft>
                <a:spcPts val="0"/>
              </a:spcAft>
              <a:buSzPts val="2000"/>
              <a:buFont typeface="Arial"/>
              <a:buNone/>
            </a:pPr>
            <a:r>
              <a:t/>
            </a:r>
            <a:endParaRPr/>
          </a:p>
          <a:p>
            <a:pPr indent="0" lvl="0" marL="0" rtl="0" algn="l">
              <a:lnSpc>
                <a:spcPct val="100000"/>
              </a:lnSpc>
              <a:spcBef>
                <a:spcPts val="600"/>
              </a:spcBef>
              <a:spcAft>
                <a:spcPts val="0"/>
              </a:spcAft>
              <a:buSzPts val="2000"/>
              <a:buFont typeface="Arial"/>
              <a:buNone/>
            </a:pPr>
            <a:r>
              <a:t/>
            </a:r>
            <a:endParaRPr/>
          </a:p>
          <a:p>
            <a:pPr indent="0" lvl="0" marL="0" rtl="0" algn="l">
              <a:lnSpc>
                <a:spcPct val="100000"/>
              </a:lnSpc>
              <a:spcBef>
                <a:spcPts val="600"/>
              </a:spcBef>
              <a:spcAft>
                <a:spcPts val="0"/>
              </a:spcAft>
              <a:buSzPts val="2000"/>
              <a:buFont typeface="Arial"/>
              <a:buNone/>
            </a:pPr>
            <a:r>
              <a:t/>
            </a:r>
            <a:endParaRPr/>
          </a:p>
          <a:p>
            <a:pPr indent="0" lvl="0" marL="0" rtl="0" algn="l">
              <a:lnSpc>
                <a:spcPct val="100000"/>
              </a:lnSpc>
              <a:spcBef>
                <a:spcPts val="600"/>
              </a:spcBef>
              <a:spcAft>
                <a:spcPts val="0"/>
              </a:spcAft>
              <a:buSzPts val="2000"/>
              <a:buFont typeface="Arial"/>
              <a:buNone/>
            </a:pPr>
            <a:r>
              <a:t/>
            </a:r>
            <a:endParaRPr/>
          </a:p>
          <a:p>
            <a:pPr indent="0" lvl="0" marL="0" rtl="0" algn="l">
              <a:lnSpc>
                <a:spcPct val="100000"/>
              </a:lnSpc>
              <a:spcBef>
                <a:spcPts val="600"/>
              </a:spcBef>
              <a:spcAft>
                <a:spcPts val="0"/>
              </a:spcAft>
              <a:buSzPts val="2000"/>
              <a:buFont typeface="Garamond"/>
              <a:buNone/>
            </a:pPr>
            <a:r>
              <a:rPr lang="en-US"/>
              <a:t>    </a:t>
            </a:r>
            <a:endParaRPr/>
          </a:p>
        </p:txBody>
      </p:sp>
      <p:sp>
        <p:nvSpPr>
          <p:cNvPr id="1287" name="Google Shape;1287;p13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TWO-DIMENSIONAL ARRAY</a:t>
            </a:r>
            <a:endParaRPr/>
          </a:p>
        </p:txBody>
      </p:sp>
      <p:sp>
        <p:nvSpPr>
          <p:cNvPr id="1288" name="Google Shape;1288;p130"/>
          <p:cNvSpPr/>
          <p:nvPr/>
        </p:nvSpPr>
        <p:spPr>
          <a:xfrm>
            <a:off x="857224" y="4286256"/>
            <a:ext cx="3714776"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Syntax:</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array_name[r-index][c-index]= value;</a:t>
            </a:r>
            <a:endParaRPr/>
          </a:p>
        </p:txBody>
      </p:sp>
      <p:sp>
        <p:nvSpPr>
          <p:cNvPr id="1289" name="Google Shape;1289;p130"/>
          <p:cNvSpPr/>
          <p:nvPr/>
        </p:nvSpPr>
        <p:spPr>
          <a:xfrm>
            <a:off x="4929190" y="3286124"/>
            <a:ext cx="2857520"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a[ ][ ]=new int[3 ][4];</a:t>
            </a:r>
            <a:endParaRPr/>
          </a:p>
        </p:txBody>
      </p:sp>
      <p:sp>
        <p:nvSpPr>
          <p:cNvPr id="1290" name="Google Shape;1290;p130"/>
          <p:cNvSpPr/>
          <p:nvPr/>
        </p:nvSpPr>
        <p:spPr>
          <a:xfrm>
            <a:off x="4857752" y="4357694"/>
            <a:ext cx="2928958" cy="1643074"/>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a[0][0]= 10;</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a[0][1]= 20;</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a[1][2]=65;</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a[2][3]=35;</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8"/>
                                        </p:tgtEl>
                                        <p:attrNameLst>
                                          <p:attrName>style.visibility</p:attrName>
                                        </p:attrNameLst>
                                      </p:cBhvr>
                                      <p:to>
                                        <p:strVal val="visible"/>
                                      </p:to>
                                    </p:set>
                                    <p:animEffect filter="fade" transition="in">
                                      <p:cBhvr>
                                        <p:cTn dur="500"/>
                                        <p:tgtEl>
                                          <p:spTgt spid="1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9"/>
                                        </p:tgtEl>
                                        <p:attrNameLst>
                                          <p:attrName>style.visibility</p:attrName>
                                        </p:attrNameLst>
                                      </p:cBhvr>
                                      <p:to>
                                        <p:strVal val="visible"/>
                                      </p:to>
                                    </p:set>
                                    <p:animEffect filter="fade" transition="in">
                                      <p:cBhvr>
                                        <p:cTn dur="500"/>
                                        <p:tgtEl>
                                          <p:spTgt spid="1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0"/>
                                        </p:tgtEl>
                                        <p:attrNameLst>
                                          <p:attrName>style.visibility</p:attrName>
                                        </p:attrNameLst>
                                      </p:cBhvr>
                                      <p:to>
                                        <p:strVal val="visible"/>
                                      </p:to>
                                    </p:set>
                                    <p:animEffect filter="fade" transition="in">
                                      <p:cBhvr>
                                        <p:cTn dur="500"/>
                                        <p:tgtEl>
                                          <p:spTgt spid="1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31"/>
          <p:cNvSpPr txBox="1"/>
          <p:nvPr>
            <p:ph idx="1" type="body"/>
          </p:nvPr>
        </p:nvSpPr>
        <p:spPr>
          <a:xfrm>
            <a:off x="71406" y="1928802"/>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Combining declaration and initialization:</a:t>
            </a:r>
            <a:endParaRPr/>
          </a:p>
        </p:txBody>
      </p:sp>
      <p:sp>
        <p:nvSpPr>
          <p:cNvPr id="1296" name="Google Shape;1296;p13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TWO-DIMENSIONAL ARRAY</a:t>
            </a:r>
            <a:endParaRPr/>
          </a:p>
        </p:txBody>
      </p:sp>
      <p:sp>
        <p:nvSpPr>
          <p:cNvPr id="1297" name="Google Shape;1297;p131"/>
          <p:cNvSpPr/>
          <p:nvPr/>
        </p:nvSpPr>
        <p:spPr>
          <a:xfrm>
            <a:off x="357158" y="2500306"/>
            <a:ext cx="4786346"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Syntax:</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type array_name[r-size][c-size]= {list of values};</a:t>
            </a:r>
            <a:endParaRPr/>
          </a:p>
        </p:txBody>
      </p:sp>
      <p:sp>
        <p:nvSpPr>
          <p:cNvPr id="1298" name="Google Shape;1298;p131"/>
          <p:cNvSpPr/>
          <p:nvPr/>
        </p:nvSpPr>
        <p:spPr>
          <a:xfrm>
            <a:off x="5357818" y="2500306"/>
            <a:ext cx="3571900"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a[3][2]= {10,20,54,66,12,77};</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
        <p:nvSpPr>
          <p:cNvPr id="1299" name="Google Shape;1299;p131"/>
          <p:cNvSpPr/>
          <p:nvPr/>
        </p:nvSpPr>
        <p:spPr>
          <a:xfrm>
            <a:off x="785786" y="4071942"/>
            <a:ext cx="7931980" cy="369332"/>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In this case required memory will be automatically created, no need of “new” operator</a:t>
            </a:r>
            <a:endParaRPr/>
          </a:p>
        </p:txBody>
      </p:sp>
      <p:sp>
        <p:nvSpPr>
          <p:cNvPr id="1300" name="Google Shape;1300;p131"/>
          <p:cNvSpPr/>
          <p:nvPr/>
        </p:nvSpPr>
        <p:spPr>
          <a:xfrm>
            <a:off x="5072066" y="3286124"/>
            <a:ext cx="3857652"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a[3][2]= {{10,20},{54,66},{12,77}};</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
        <p:nvSpPr>
          <p:cNvPr id="1301" name="Google Shape;1301;p131"/>
          <p:cNvSpPr/>
          <p:nvPr/>
        </p:nvSpPr>
        <p:spPr>
          <a:xfrm>
            <a:off x="6786578" y="5000636"/>
            <a:ext cx="785818"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10</a:t>
            </a:r>
            <a:endParaRPr/>
          </a:p>
        </p:txBody>
      </p:sp>
      <p:sp>
        <p:nvSpPr>
          <p:cNvPr id="1302" name="Google Shape;1302;p131"/>
          <p:cNvSpPr/>
          <p:nvPr/>
        </p:nvSpPr>
        <p:spPr>
          <a:xfrm>
            <a:off x="7572396" y="5000636"/>
            <a:ext cx="785818"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20</a:t>
            </a:r>
            <a:endParaRPr/>
          </a:p>
        </p:txBody>
      </p:sp>
      <p:sp>
        <p:nvSpPr>
          <p:cNvPr id="1303" name="Google Shape;1303;p131"/>
          <p:cNvSpPr/>
          <p:nvPr/>
        </p:nvSpPr>
        <p:spPr>
          <a:xfrm>
            <a:off x="6786578" y="5429264"/>
            <a:ext cx="785818"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54</a:t>
            </a:r>
            <a:endParaRPr/>
          </a:p>
        </p:txBody>
      </p:sp>
      <p:sp>
        <p:nvSpPr>
          <p:cNvPr id="1304" name="Google Shape;1304;p131"/>
          <p:cNvSpPr/>
          <p:nvPr/>
        </p:nvSpPr>
        <p:spPr>
          <a:xfrm>
            <a:off x="7572396" y="5429264"/>
            <a:ext cx="785818"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66</a:t>
            </a:r>
            <a:endParaRPr/>
          </a:p>
        </p:txBody>
      </p:sp>
      <p:sp>
        <p:nvSpPr>
          <p:cNvPr id="1305" name="Google Shape;1305;p131"/>
          <p:cNvSpPr/>
          <p:nvPr/>
        </p:nvSpPr>
        <p:spPr>
          <a:xfrm>
            <a:off x="6786578" y="5857892"/>
            <a:ext cx="785818"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12</a:t>
            </a:r>
            <a:endParaRPr/>
          </a:p>
        </p:txBody>
      </p:sp>
      <p:sp>
        <p:nvSpPr>
          <p:cNvPr id="1306" name="Google Shape;1306;p131"/>
          <p:cNvSpPr/>
          <p:nvPr/>
        </p:nvSpPr>
        <p:spPr>
          <a:xfrm>
            <a:off x="7572396" y="5857892"/>
            <a:ext cx="785818"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77</a:t>
            </a:r>
            <a:endParaRPr/>
          </a:p>
        </p:txBody>
      </p:sp>
      <p:sp>
        <p:nvSpPr>
          <p:cNvPr id="1307" name="Google Shape;1307;p131"/>
          <p:cNvSpPr txBox="1"/>
          <p:nvPr/>
        </p:nvSpPr>
        <p:spPr>
          <a:xfrm>
            <a:off x="6429388" y="5000636"/>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0</a:t>
            </a:r>
            <a:endParaRPr/>
          </a:p>
        </p:txBody>
      </p:sp>
      <p:sp>
        <p:nvSpPr>
          <p:cNvPr id="1308" name="Google Shape;1308;p131"/>
          <p:cNvSpPr txBox="1"/>
          <p:nvPr/>
        </p:nvSpPr>
        <p:spPr>
          <a:xfrm>
            <a:off x="6429388" y="5429264"/>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1</a:t>
            </a:r>
            <a:endParaRPr/>
          </a:p>
        </p:txBody>
      </p:sp>
      <p:sp>
        <p:nvSpPr>
          <p:cNvPr id="1309" name="Google Shape;1309;p131"/>
          <p:cNvSpPr txBox="1"/>
          <p:nvPr/>
        </p:nvSpPr>
        <p:spPr>
          <a:xfrm>
            <a:off x="6429388" y="5857892"/>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2</a:t>
            </a:r>
            <a:endParaRPr/>
          </a:p>
        </p:txBody>
      </p:sp>
      <p:sp>
        <p:nvSpPr>
          <p:cNvPr id="1310" name="Google Shape;1310;p131"/>
          <p:cNvSpPr txBox="1"/>
          <p:nvPr/>
        </p:nvSpPr>
        <p:spPr>
          <a:xfrm>
            <a:off x="7000892" y="4643446"/>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0</a:t>
            </a:r>
            <a:endParaRPr/>
          </a:p>
        </p:txBody>
      </p:sp>
      <p:sp>
        <p:nvSpPr>
          <p:cNvPr id="1311" name="Google Shape;1311;p131"/>
          <p:cNvSpPr txBox="1"/>
          <p:nvPr/>
        </p:nvSpPr>
        <p:spPr>
          <a:xfrm>
            <a:off x="7786710" y="4643446"/>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1</a:t>
            </a:r>
            <a:endParaRPr/>
          </a:p>
        </p:txBody>
      </p:sp>
      <p:sp>
        <p:nvSpPr>
          <p:cNvPr id="1312" name="Google Shape;1312;p131"/>
          <p:cNvSpPr txBox="1"/>
          <p:nvPr/>
        </p:nvSpPr>
        <p:spPr>
          <a:xfrm>
            <a:off x="1071538" y="4714884"/>
            <a:ext cx="12858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a[0][0] = 10</a:t>
            </a:r>
            <a:endParaRPr/>
          </a:p>
        </p:txBody>
      </p:sp>
      <p:sp>
        <p:nvSpPr>
          <p:cNvPr id="1313" name="Google Shape;1313;p131"/>
          <p:cNvSpPr txBox="1"/>
          <p:nvPr/>
        </p:nvSpPr>
        <p:spPr>
          <a:xfrm>
            <a:off x="1081062" y="5000636"/>
            <a:ext cx="1490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a[0][1] = 20</a:t>
            </a:r>
            <a:endParaRPr/>
          </a:p>
        </p:txBody>
      </p:sp>
      <p:sp>
        <p:nvSpPr>
          <p:cNvPr id="1314" name="Google Shape;1314;p131"/>
          <p:cNvSpPr txBox="1"/>
          <p:nvPr/>
        </p:nvSpPr>
        <p:spPr>
          <a:xfrm>
            <a:off x="2428860" y="4714884"/>
            <a:ext cx="12858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a[1][0] = 54</a:t>
            </a:r>
            <a:endParaRPr/>
          </a:p>
        </p:txBody>
      </p:sp>
      <p:sp>
        <p:nvSpPr>
          <p:cNvPr id="1315" name="Google Shape;1315;p131"/>
          <p:cNvSpPr txBox="1"/>
          <p:nvPr/>
        </p:nvSpPr>
        <p:spPr>
          <a:xfrm>
            <a:off x="2428860" y="5000636"/>
            <a:ext cx="12858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a[1][1] = 66</a:t>
            </a:r>
            <a:endParaRPr/>
          </a:p>
        </p:txBody>
      </p:sp>
      <p:sp>
        <p:nvSpPr>
          <p:cNvPr id="1316" name="Google Shape;1316;p131"/>
          <p:cNvSpPr txBox="1"/>
          <p:nvPr/>
        </p:nvSpPr>
        <p:spPr>
          <a:xfrm>
            <a:off x="3786182" y="4714884"/>
            <a:ext cx="12858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a[2][0] = 12</a:t>
            </a:r>
            <a:endParaRPr/>
          </a:p>
        </p:txBody>
      </p:sp>
      <p:sp>
        <p:nvSpPr>
          <p:cNvPr id="1317" name="Google Shape;1317;p131"/>
          <p:cNvSpPr txBox="1"/>
          <p:nvPr/>
        </p:nvSpPr>
        <p:spPr>
          <a:xfrm>
            <a:off x="3786182" y="5000636"/>
            <a:ext cx="12858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a[2][1] = 77</a:t>
            </a:r>
            <a:endParaRPr/>
          </a:p>
        </p:txBody>
      </p:sp>
      <p:sp>
        <p:nvSpPr>
          <p:cNvPr id="1318" name="Google Shape;1318;p131"/>
          <p:cNvSpPr/>
          <p:nvPr/>
        </p:nvSpPr>
        <p:spPr>
          <a:xfrm rot="-886002">
            <a:off x="324547" y="5587604"/>
            <a:ext cx="3088073" cy="1265376"/>
          </a:xfrm>
          <a:prstGeom prst="star7">
            <a:avLst>
              <a:gd fmla="val 34601" name="adj"/>
              <a:gd fmla="val 102572" name="hf"/>
              <a:gd fmla="val 105210" name="vf"/>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Values will be stored row by row</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7"/>
                                        </p:tgtEl>
                                        <p:attrNameLst>
                                          <p:attrName>style.visibility</p:attrName>
                                        </p:attrNameLst>
                                      </p:cBhvr>
                                      <p:to>
                                        <p:strVal val="visible"/>
                                      </p:to>
                                    </p:set>
                                    <p:animEffect filter="fade" transition="in">
                                      <p:cBhvr>
                                        <p:cTn dur="500"/>
                                        <p:tgtEl>
                                          <p:spTgt spid="1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8"/>
                                        </p:tgtEl>
                                        <p:attrNameLst>
                                          <p:attrName>style.visibility</p:attrName>
                                        </p:attrNameLst>
                                      </p:cBhvr>
                                      <p:to>
                                        <p:strVal val="visible"/>
                                      </p:to>
                                    </p:set>
                                    <p:animEffect filter="fade" transition="in">
                                      <p:cBhvr>
                                        <p:cTn dur="500"/>
                                        <p:tgtEl>
                                          <p:spTgt spid="1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9"/>
                                        </p:tgtEl>
                                        <p:attrNameLst>
                                          <p:attrName>style.visibility</p:attrName>
                                        </p:attrNameLst>
                                      </p:cBhvr>
                                      <p:to>
                                        <p:strVal val="visible"/>
                                      </p:to>
                                    </p:set>
                                    <p:animEffect filter="fade" transition="in">
                                      <p:cBhvr>
                                        <p:cTn dur="1000"/>
                                        <p:tgtEl>
                                          <p:spTgt spid="1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0"/>
                                        </p:tgtEl>
                                        <p:attrNameLst>
                                          <p:attrName>style.visibility</p:attrName>
                                        </p:attrNameLst>
                                      </p:cBhvr>
                                      <p:to>
                                        <p:strVal val="visible"/>
                                      </p:to>
                                    </p:set>
                                    <p:animEffect filter="fade" transition="in">
                                      <p:cBhvr>
                                        <p:cTn dur="500"/>
                                        <p:tgtEl>
                                          <p:spTgt spid="1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2"/>
                                        </p:tgtEl>
                                        <p:attrNameLst>
                                          <p:attrName>style.visibility</p:attrName>
                                        </p:attrNameLst>
                                      </p:cBhvr>
                                      <p:to>
                                        <p:strVal val="visible"/>
                                      </p:to>
                                    </p:set>
                                    <p:animEffect filter="fade" transition="in">
                                      <p:cBhvr>
                                        <p:cTn dur="500"/>
                                        <p:tgtEl>
                                          <p:spTgt spid="1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7"/>
                                        </p:tgtEl>
                                        <p:attrNameLst>
                                          <p:attrName>style.visibility</p:attrName>
                                        </p:attrNameLst>
                                      </p:cBhvr>
                                      <p:to>
                                        <p:strVal val="visible"/>
                                      </p:to>
                                    </p:set>
                                    <p:animEffect filter="fade" transition="in">
                                      <p:cBhvr>
                                        <p:cTn dur="500"/>
                                        <p:tgtEl>
                                          <p:spTgt spid="1307"/>
                                        </p:tgtEl>
                                      </p:cBhvr>
                                    </p:animEffect>
                                  </p:childTnLst>
                                </p:cTn>
                              </p:par>
                              <p:par>
                                <p:cTn fill="hold" nodeType="withEffect" presetClass="entr" presetID="10" presetSubtype="0">
                                  <p:stCondLst>
                                    <p:cond delay="0"/>
                                  </p:stCondLst>
                                  <p:childTnLst>
                                    <p:set>
                                      <p:cBhvr>
                                        <p:cTn dur="1" fill="hold">
                                          <p:stCondLst>
                                            <p:cond delay="0"/>
                                          </p:stCondLst>
                                        </p:cTn>
                                        <p:tgtEl>
                                          <p:spTgt spid="1310"/>
                                        </p:tgtEl>
                                        <p:attrNameLst>
                                          <p:attrName>style.visibility</p:attrName>
                                        </p:attrNameLst>
                                      </p:cBhvr>
                                      <p:to>
                                        <p:strVal val="visible"/>
                                      </p:to>
                                    </p:set>
                                    <p:animEffect filter="fade" transition="in">
                                      <p:cBhvr>
                                        <p:cTn dur="500"/>
                                        <p:tgtEl>
                                          <p:spTgt spid="1310"/>
                                        </p:tgtEl>
                                      </p:cBhvr>
                                    </p:animEffect>
                                  </p:childTnLst>
                                </p:cTn>
                              </p:par>
                              <p:par>
                                <p:cTn fill="hold" nodeType="withEffect" presetClass="entr" presetID="10" presetSubtype="0">
                                  <p:stCondLst>
                                    <p:cond delay="0"/>
                                  </p:stCondLst>
                                  <p:childTnLst>
                                    <p:set>
                                      <p:cBhvr>
                                        <p:cTn dur="1" fill="hold">
                                          <p:stCondLst>
                                            <p:cond delay="0"/>
                                          </p:stCondLst>
                                        </p:cTn>
                                        <p:tgtEl>
                                          <p:spTgt spid="1301"/>
                                        </p:tgtEl>
                                        <p:attrNameLst>
                                          <p:attrName>style.visibility</p:attrName>
                                        </p:attrNameLst>
                                      </p:cBhvr>
                                      <p:to>
                                        <p:strVal val="visible"/>
                                      </p:to>
                                    </p:set>
                                    <p:animEffect filter="fade" transition="in">
                                      <p:cBhvr>
                                        <p:cTn dur="500"/>
                                        <p:tgtEl>
                                          <p:spTgt spid="1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3"/>
                                        </p:tgtEl>
                                        <p:attrNameLst>
                                          <p:attrName>style.visibility</p:attrName>
                                        </p:attrNameLst>
                                      </p:cBhvr>
                                      <p:to>
                                        <p:strVal val="visible"/>
                                      </p:to>
                                    </p:set>
                                    <p:animEffect filter="fade" transition="in">
                                      <p:cBhvr>
                                        <p:cTn dur="500"/>
                                        <p:tgtEl>
                                          <p:spTgt spid="1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2"/>
                                        </p:tgtEl>
                                        <p:attrNameLst>
                                          <p:attrName>style.visibility</p:attrName>
                                        </p:attrNameLst>
                                      </p:cBhvr>
                                      <p:to>
                                        <p:strVal val="visible"/>
                                      </p:to>
                                    </p:set>
                                    <p:animEffect filter="fade" transition="in">
                                      <p:cBhvr>
                                        <p:cTn dur="500"/>
                                        <p:tgtEl>
                                          <p:spTgt spid="1302"/>
                                        </p:tgtEl>
                                      </p:cBhvr>
                                    </p:animEffect>
                                  </p:childTnLst>
                                </p:cTn>
                              </p:par>
                              <p:par>
                                <p:cTn fill="hold" nodeType="withEffect" presetClass="entr" presetID="10" presetSubtype="0">
                                  <p:stCondLst>
                                    <p:cond delay="0"/>
                                  </p:stCondLst>
                                  <p:childTnLst>
                                    <p:set>
                                      <p:cBhvr>
                                        <p:cTn dur="1" fill="hold">
                                          <p:stCondLst>
                                            <p:cond delay="0"/>
                                          </p:stCondLst>
                                        </p:cTn>
                                        <p:tgtEl>
                                          <p:spTgt spid="1311"/>
                                        </p:tgtEl>
                                        <p:attrNameLst>
                                          <p:attrName>style.visibility</p:attrName>
                                        </p:attrNameLst>
                                      </p:cBhvr>
                                      <p:to>
                                        <p:strVal val="visible"/>
                                      </p:to>
                                    </p:set>
                                    <p:animEffect filter="fade" transition="in">
                                      <p:cBhvr>
                                        <p:cTn dur="500"/>
                                        <p:tgtEl>
                                          <p:spTgt spid="1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4"/>
                                        </p:tgtEl>
                                        <p:attrNameLst>
                                          <p:attrName>style.visibility</p:attrName>
                                        </p:attrNameLst>
                                      </p:cBhvr>
                                      <p:to>
                                        <p:strVal val="visible"/>
                                      </p:to>
                                    </p:set>
                                    <p:animEffect filter="fade" transition="in">
                                      <p:cBhvr>
                                        <p:cTn dur="500"/>
                                        <p:tgtEl>
                                          <p:spTgt spid="1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8"/>
                                        </p:tgtEl>
                                        <p:attrNameLst>
                                          <p:attrName>style.visibility</p:attrName>
                                        </p:attrNameLst>
                                      </p:cBhvr>
                                      <p:to>
                                        <p:strVal val="visible"/>
                                      </p:to>
                                    </p:set>
                                    <p:animEffect filter="fade" transition="in">
                                      <p:cBhvr>
                                        <p:cTn dur="500"/>
                                        <p:tgtEl>
                                          <p:spTgt spid="1308"/>
                                        </p:tgtEl>
                                      </p:cBhvr>
                                    </p:animEffect>
                                  </p:childTnLst>
                                </p:cTn>
                              </p:par>
                              <p:par>
                                <p:cTn fill="hold" nodeType="withEffect" presetClass="entr" presetID="10" presetSubtype="0">
                                  <p:stCondLst>
                                    <p:cond delay="0"/>
                                  </p:stCondLst>
                                  <p:childTnLst>
                                    <p:set>
                                      <p:cBhvr>
                                        <p:cTn dur="1" fill="hold">
                                          <p:stCondLst>
                                            <p:cond delay="0"/>
                                          </p:stCondLst>
                                        </p:cTn>
                                        <p:tgtEl>
                                          <p:spTgt spid="1303"/>
                                        </p:tgtEl>
                                        <p:attrNameLst>
                                          <p:attrName>style.visibility</p:attrName>
                                        </p:attrNameLst>
                                      </p:cBhvr>
                                      <p:to>
                                        <p:strVal val="visible"/>
                                      </p:to>
                                    </p:set>
                                    <p:animEffect filter="fade" transition="in">
                                      <p:cBhvr>
                                        <p:cTn dur="500"/>
                                        <p:tgtEl>
                                          <p:spTgt spid="13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5"/>
                                        </p:tgtEl>
                                        <p:attrNameLst>
                                          <p:attrName>style.visibility</p:attrName>
                                        </p:attrNameLst>
                                      </p:cBhvr>
                                      <p:to>
                                        <p:strVal val="visible"/>
                                      </p:to>
                                    </p:set>
                                    <p:animEffect filter="fade" transition="in">
                                      <p:cBhvr>
                                        <p:cTn dur="500"/>
                                        <p:tgtEl>
                                          <p:spTgt spid="1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4"/>
                                        </p:tgtEl>
                                        <p:attrNameLst>
                                          <p:attrName>style.visibility</p:attrName>
                                        </p:attrNameLst>
                                      </p:cBhvr>
                                      <p:to>
                                        <p:strVal val="visible"/>
                                      </p:to>
                                    </p:set>
                                    <p:animEffect filter="fade" transition="in">
                                      <p:cBhvr>
                                        <p:cTn dur="500"/>
                                        <p:tgtEl>
                                          <p:spTgt spid="1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6"/>
                                        </p:tgtEl>
                                        <p:attrNameLst>
                                          <p:attrName>style.visibility</p:attrName>
                                        </p:attrNameLst>
                                      </p:cBhvr>
                                      <p:to>
                                        <p:strVal val="visible"/>
                                      </p:to>
                                    </p:set>
                                    <p:animEffect filter="fade" transition="in">
                                      <p:cBhvr>
                                        <p:cTn dur="500"/>
                                        <p:tgtEl>
                                          <p:spTgt spid="1316"/>
                                        </p:tgtEl>
                                      </p:cBhvr>
                                    </p:animEffect>
                                  </p:childTnLst>
                                </p:cTn>
                              </p:par>
                              <p:par>
                                <p:cTn fill="hold" nodeType="withEffect" presetClass="entr" presetID="10" presetSubtype="0">
                                  <p:stCondLst>
                                    <p:cond delay="0"/>
                                  </p:stCondLst>
                                  <p:childTnLst>
                                    <p:set>
                                      <p:cBhvr>
                                        <p:cTn dur="1" fill="hold">
                                          <p:stCondLst>
                                            <p:cond delay="0"/>
                                          </p:stCondLst>
                                        </p:cTn>
                                        <p:tgtEl>
                                          <p:spTgt spid="1317"/>
                                        </p:tgtEl>
                                        <p:attrNameLst>
                                          <p:attrName>style.visibility</p:attrName>
                                        </p:attrNameLst>
                                      </p:cBhvr>
                                      <p:to>
                                        <p:strVal val="visible"/>
                                      </p:to>
                                    </p:set>
                                    <p:animEffect filter="fade" transition="in">
                                      <p:cBhvr>
                                        <p:cTn dur="500"/>
                                        <p:tgtEl>
                                          <p:spTgt spid="1317"/>
                                        </p:tgtEl>
                                      </p:cBhvr>
                                    </p:animEffect>
                                  </p:childTnLst>
                                </p:cTn>
                              </p:par>
                              <p:par>
                                <p:cTn fill="hold" nodeType="withEffect" presetClass="entr" presetID="10" presetSubtype="0">
                                  <p:stCondLst>
                                    <p:cond delay="0"/>
                                  </p:stCondLst>
                                  <p:childTnLst>
                                    <p:set>
                                      <p:cBhvr>
                                        <p:cTn dur="1" fill="hold">
                                          <p:stCondLst>
                                            <p:cond delay="0"/>
                                          </p:stCondLst>
                                        </p:cTn>
                                        <p:tgtEl>
                                          <p:spTgt spid="1309"/>
                                        </p:tgtEl>
                                        <p:attrNameLst>
                                          <p:attrName>style.visibility</p:attrName>
                                        </p:attrNameLst>
                                      </p:cBhvr>
                                      <p:to>
                                        <p:strVal val="visible"/>
                                      </p:to>
                                    </p:set>
                                    <p:animEffect filter="fade" transition="in">
                                      <p:cBhvr>
                                        <p:cTn dur="500"/>
                                        <p:tgtEl>
                                          <p:spTgt spid="1309"/>
                                        </p:tgtEl>
                                      </p:cBhvr>
                                    </p:animEffect>
                                  </p:childTnLst>
                                </p:cTn>
                              </p:par>
                              <p:par>
                                <p:cTn fill="hold" nodeType="withEffect" presetClass="entr" presetID="10" presetSubtype="0">
                                  <p:stCondLst>
                                    <p:cond delay="0"/>
                                  </p:stCondLst>
                                  <p:childTnLst>
                                    <p:set>
                                      <p:cBhvr>
                                        <p:cTn dur="1" fill="hold">
                                          <p:stCondLst>
                                            <p:cond delay="0"/>
                                          </p:stCondLst>
                                        </p:cTn>
                                        <p:tgtEl>
                                          <p:spTgt spid="1305"/>
                                        </p:tgtEl>
                                        <p:attrNameLst>
                                          <p:attrName>style.visibility</p:attrName>
                                        </p:attrNameLst>
                                      </p:cBhvr>
                                      <p:to>
                                        <p:strVal val="visible"/>
                                      </p:to>
                                    </p:set>
                                    <p:animEffect filter="fade" transition="in">
                                      <p:cBhvr>
                                        <p:cTn dur="500"/>
                                        <p:tgtEl>
                                          <p:spTgt spid="1305"/>
                                        </p:tgtEl>
                                      </p:cBhvr>
                                    </p:animEffect>
                                  </p:childTnLst>
                                </p:cTn>
                              </p:par>
                              <p:par>
                                <p:cTn fill="hold" nodeType="withEffect" presetClass="entr" presetID="10" presetSubtype="0">
                                  <p:stCondLst>
                                    <p:cond delay="0"/>
                                  </p:stCondLst>
                                  <p:childTnLst>
                                    <p:set>
                                      <p:cBhvr>
                                        <p:cTn dur="1" fill="hold">
                                          <p:stCondLst>
                                            <p:cond delay="0"/>
                                          </p:stCondLst>
                                        </p:cTn>
                                        <p:tgtEl>
                                          <p:spTgt spid="1306"/>
                                        </p:tgtEl>
                                        <p:attrNameLst>
                                          <p:attrName>style.visibility</p:attrName>
                                        </p:attrNameLst>
                                      </p:cBhvr>
                                      <p:to>
                                        <p:strVal val="visible"/>
                                      </p:to>
                                    </p:set>
                                    <p:animEffect filter="fade" transition="in">
                                      <p:cBhvr>
                                        <p:cTn dur="500"/>
                                        <p:tgtEl>
                                          <p:spTgt spid="1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8"/>
                                        </p:tgtEl>
                                        <p:attrNameLst>
                                          <p:attrName>style.visibility</p:attrName>
                                        </p:attrNameLst>
                                      </p:cBhvr>
                                      <p:to>
                                        <p:strVal val="visible"/>
                                      </p:to>
                                    </p:set>
                                    <p:animEffect filter="fade" transition="in">
                                      <p:cBhvr>
                                        <p:cTn dur="500"/>
                                        <p:tgtEl>
                                          <p:spTgt spid="1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32"/>
          <p:cNvSpPr txBox="1"/>
          <p:nvPr>
            <p:ph idx="1" type="body"/>
          </p:nvPr>
        </p:nvSpPr>
        <p:spPr>
          <a:xfrm>
            <a:off x="0" y="1857364"/>
            <a:ext cx="7500958" cy="857256"/>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100000"/>
              </a:lnSpc>
              <a:spcBef>
                <a:spcPts val="0"/>
              </a:spcBef>
              <a:spcAft>
                <a:spcPts val="0"/>
              </a:spcAft>
              <a:buSzPct val="100000"/>
              <a:buFont typeface="Garamond"/>
              <a:buNone/>
            </a:pPr>
            <a:r>
              <a:rPr lang="en-US" u="sng"/>
              <a:t>Initialization of Array: </a:t>
            </a:r>
            <a:endParaRPr/>
          </a:p>
          <a:p>
            <a:pPr indent="0" lvl="0" marL="0" rtl="0" algn="l">
              <a:lnSpc>
                <a:spcPct val="100000"/>
              </a:lnSpc>
              <a:spcBef>
                <a:spcPts val="600"/>
              </a:spcBef>
              <a:spcAft>
                <a:spcPts val="0"/>
              </a:spcAft>
              <a:buSzPct val="100000"/>
              <a:buFont typeface="Garamond"/>
              <a:buNone/>
            </a:pPr>
            <a:r>
              <a:rPr lang="en-US"/>
              <a:t>  Reading values from user-  </a:t>
            </a:r>
            <a:r>
              <a:rPr b="1" lang="en-US"/>
              <a:t>Run-time</a:t>
            </a:r>
            <a:endParaRPr/>
          </a:p>
          <a:p>
            <a:pPr indent="0" lvl="0" marL="0" rtl="0" algn="l">
              <a:lnSpc>
                <a:spcPct val="100000"/>
              </a:lnSpc>
              <a:spcBef>
                <a:spcPts val="600"/>
              </a:spcBef>
              <a:spcAft>
                <a:spcPts val="0"/>
              </a:spcAft>
              <a:buSzPct val="100000"/>
              <a:buFont typeface="Garamond"/>
              <a:buNone/>
            </a:pPr>
            <a:r>
              <a:rPr lang="en-US"/>
              <a:t>   uses </a:t>
            </a:r>
            <a:r>
              <a:rPr b="1" lang="en-US"/>
              <a:t>S</a:t>
            </a:r>
            <a:r>
              <a:rPr lang="en-US"/>
              <a:t>canner class (import java.util.*)</a:t>
            </a:r>
            <a:endParaRPr/>
          </a:p>
          <a:p>
            <a:pPr indent="0" lvl="0" marL="0" rtl="0" algn="l">
              <a:lnSpc>
                <a:spcPct val="100000"/>
              </a:lnSpc>
              <a:spcBef>
                <a:spcPts val="600"/>
              </a:spcBef>
              <a:spcAft>
                <a:spcPts val="0"/>
              </a:spcAft>
              <a:buSzPct val="100000"/>
              <a:buFont typeface="Garamond"/>
              <a:buNone/>
            </a:pPr>
            <a:r>
              <a:t/>
            </a:r>
            <a:endParaRPr/>
          </a:p>
          <a:p>
            <a:pPr indent="0" lvl="0" marL="0" rtl="0" algn="ctr">
              <a:lnSpc>
                <a:spcPct val="100000"/>
              </a:lnSpc>
              <a:spcBef>
                <a:spcPts val="600"/>
              </a:spcBef>
              <a:spcAft>
                <a:spcPts val="0"/>
              </a:spcAft>
              <a:buSzPct val="100000"/>
              <a:buFont typeface="Garamond"/>
              <a:buNone/>
            </a:pPr>
            <a:r>
              <a:t/>
            </a:r>
            <a:endParaRPr/>
          </a:p>
        </p:txBody>
      </p:sp>
      <p:sp>
        <p:nvSpPr>
          <p:cNvPr id="1324" name="Google Shape;1324;p13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TWO-DIMENSIONAL ARRAY</a:t>
            </a:r>
            <a:endParaRPr/>
          </a:p>
        </p:txBody>
      </p:sp>
      <p:sp>
        <p:nvSpPr>
          <p:cNvPr id="1325" name="Google Shape;1325;p132"/>
          <p:cNvSpPr txBox="1"/>
          <p:nvPr/>
        </p:nvSpPr>
        <p:spPr>
          <a:xfrm>
            <a:off x="714348" y="2857496"/>
            <a:ext cx="3786214" cy="2714644"/>
          </a:xfrm>
          <a:prstGeom prst="rect">
            <a:avLst/>
          </a:prstGeom>
          <a:noFill/>
          <a:ln cap="flat" cmpd="sng" w="9525">
            <a:solidFill>
              <a:schemeClr val="lt1"/>
            </a:solidFill>
            <a:prstDash val="dash"/>
            <a:round/>
            <a:headEnd len="sm" w="sm" type="none"/>
            <a:tailEnd len="sm" w="sm" type="none"/>
          </a:ln>
        </p:spPr>
        <p:txBody>
          <a:bodyPr anchorCtr="0" anchor="t" bIns="45700" lIns="91425" spcFirstLastPara="1" rIns="91425" wrap="square" tIns="45700">
            <a:normAutofit fontScale="85000" lnSpcReduction="20000"/>
          </a:bodyPr>
          <a:lstStyle/>
          <a:p>
            <a:pPr indent="0" lvl="0" marL="0" marR="0" rtl="0" algn="l">
              <a:lnSpc>
                <a:spcPct val="100000"/>
              </a:lnSpc>
              <a:spcBef>
                <a:spcPts val="0"/>
              </a:spcBef>
              <a:spcAft>
                <a:spcPts val="0"/>
              </a:spcAft>
              <a:buClr>
                <a:schemeClr val="accent1"/>
              </a:buClr>
              <a:buSzPct val="100000"/>
              <a:buFont typeface="Garamond"/>
              <a:buNone/>
            </a:pPr>
            <a:r>
              <a:rPr lang="en-US" sz="2000">
                <a:solidFill>
                  <a:schemeClr val="lt1"/>
                </a:solidFill>
                <a:latin typeface="Garamond"/>
                <a:ea typeface="Garamond"/>
                <a:cs typeface="Garamond"/>
                <a:sym typeface="Garamond"/>
              </a:rPr>
              <a:t>int a[][]=new int[3][2];</a:t>
            </a:r>
            <a:endParaRPr/>
          </a:p>
          <a:p>
            <a:pPr indent="0" lvl="0" marL="0" marR="0" rtl="0" algn="l">
              <a:lnSpc>
                <a:spcPct val="100000"/>
              </a:lnSpc>
              <a:spcBef>
                <a:spcPts val="600"/>
              </a:spcBef>
              <a:spcAft>
                <a:spcPts val="0"/>
              </a:spcAft>
              <a:buClr>
                <a:schemeClr val="accent1"/>
              </a:buClr>
              <a:buSzPct val="100000"/>
              <a:buFont typeface="Garamond"/>
              <a:buNone/>
            </a:pPr>
            <a:r>
              <a:rPr b="0" i="0" lang="en-US" sz="2000" cap="none" strike="noStrike">
                <a:solidFill>
                  <a:schemeClr val="lt1"/>
                </a:solidFill>
                <a:latin typeface="Garamond"/>
                <a:ea typeface="Garamond"/>
                <a:cs typeface="Garamond"/>
                <a:sym typeface="Garamond"/>
              </a:rPr>
              <a:t>Scanner s=</a:t>
            </a:r>
            <a:r>
              <a:rPr b="0" i="0" lang="en-US" sz="2000" cap="none" strike="noStrike">
                <a:solidFill>
                  <a:schemeClr val="lt1"/>
                </a:solidFill>
                <a:latin typeface="Garamond"/>
                <a:ea typeface="Garamond"/>
                <a:cs typeface="Garamond"/>
                <a:sym typeface="Garamond"/>
              </a:rPr>
              <a:t> new Scanner(System.in)</a:t>
            </a:r>
            <a:r>
              <a:rPr b="0" i="0" lang="en-US" sz="2000" cap="none" strike="noStrike">
                <a:solidFill>
                  <a:schemeClr val="lt1"/>
                </a:solidFill>
                <a:latin typeface="Garamond"/>
                <a:ea typeface="Garamond"/>
                <a:cs typeface="Garamond"/>
                <a:sym typeface="Garamond"/>
              </a:rPr>
              <a:t>;</a:t>
            </a:r>
            <a:endParaRPr/>
          </a:p>
          <a:p>
            <a:pPr indent="0" lvl="0" marL="0" marR="0" rtl="0" algn="l">
              <a:lnSpc>
                <a:spcPct val="100000"/>
              </a:lnSpc>
              <a:spcBef>
                <a:spcPts val="600"/>
              </a:spcBef>
              <a:spcAft>
                <a:spcPts val="0"/>
              </a:spcAft>
              <a:buClr>
                <a:schemeClr val="accent1"/>
              </a:buClr>
              <a:buSzPct val="100000"/>
              <a:buFont typeface="Garamond"/>
              <a:buNone/>
            </a:pPr>
            <a:r>
              <a:rPr lang="en-US" sz="2000">
                <a:solidFill>
                  <a:schemeClr val="lt1"/>
                </a:solidFill>
                <a:latin typeface="Garamond"/>
                <a:ea typeface="Garamond"/>
                <a:cs typeface="Garamond"/>
                <a:sym typeface="Garamond"/>
              </a:rPr>
              <a:t>for(i=0;i&lt;3;i++)</a:t>
            </a:r>
            <a:endParaRPr/>
          </a:p>
          <a:p>
            <a:pPr indent="0" lvl="0" marL="0" marR="0" rtl="0" algn="l">
              <a:lnSpc>
                <a:spcPct val="100000"/>
              </a:lnSpc>
              <a:spcBef>
                <a:spcPts val="600"/>
              </a:spcBef>
              <a:spcAft>
                <a:spcPts val="0"/>
              </a:spcAft>
              <a:buClr>
                <a:schemeClr val="accent1"/>
              </a:buClr>
              <a:buSzPct val="100000"/>
              <a:buFont typeface="Garamond"/>
              <a:buNone/>
            </a:pPr>
            <a:r>
              <a:rPr lang="en-US" sz="2000">
                <a:solidFill>
                  <a:schemeClr val="lt1"/>
                </a:solidFill>
                <a:latin typeface="Garamond"/>
                <a:ea typeface="Garamond"/>
                <a:cs typeface="Garamond"/>
                <a:sym typeface="Garamond"/>
              </a:rPr>
              <a:t>{</a:t>
            </a:r>
            <a:endParaRPr/>
          </a:p>
          <a:p>
            <a:pPr indent="0" lvl="0" marL="0" marR="0" rtl="0" algn="l">
              <a:lnSpc>
                <a:spcPct val="100000"/>
              </a:lnSpc>
              <a:spcBef>
                <a:spcPts val="600"/>
              </a:spcBef>
              <a:spcAft>
                <a:spcPts val="0"/>
              </a:spcAft>
              <a:buClr>
                <a:schemeClr val="accent1"/>
              </a:buClr>
              <a:buSzPct val="100000"/>
              <a:buFont typeface="Garamond"/>
              <a:buNone/>
            </a:pPr>
            <a:r>
              <a:rPr lang="en-US" sz="2000">
                <a:solidFill>
                  <a:schemeClr val="lt1"/>
                </a:solidFill>
                <a:latin typeface="Garamond"/>
                <a:ea typeface="Garamond"/>
                <a:cs typeface="Garamond"/>
                <a:sym typeface="Garamond"/>
              </a:rPr>
              <a:t>  for (j=0; j&lt;2;j++)</a:t>
            </a:r>
            <a:endParaRPr/>
          </a:p>
          <a:p>
            <a:pPr indent="0" lvl="0" marL="0" marR="0" rtl="0" algn="l">
              <a:lnSpc>
                <a:spcPct val="100000"/>
              </a:lnSpc>
              <a:spcBef>
                <a:spcPts val="600"/>
              </a:spcBef>
              <a:spcAft>
                <a:spcPts val="0"/>
              </a:spcAft>
              <a:buClr>
                <a:schemeClr val="accent1"/>
              </a:buClr>
              <a:buSzPct val="100000"/>
              <a:buFont typeface="Garamond"/>
              <a:buNone/>
            </a:pPr>
            <a:r>
              <a:rPr b="0" i="0" lang="en-US" sz="2000" cap="none" strike="noStrike">
                <a:solidFill>
                  <a:schemeClr val="lt1"/>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ct val="100000"/>
              <a:buFont typeface="Garamond"/>
              <a:buNone/>
            </a:pPr>
            <a:r>
              <a:rPr lang="en-US" sz="2000">
                <a:solidFill>
                  <a:schemeClr val="lt1"/>
                </a:solidFill>
                <a:latin typeface="Garamond"/>
                <a:ea typeface="Garamond"/>
                <a:cs typeface="Garamond"/>
                <a:sym typeface="Garamond"/>
              </a:rPr>
              <a:t>   a[i][j]=s. nextInt( );</a:t>
            </a:r>
            <a:endParaRPr/>
          </a:p>
          <a:p>
            <a:pPr indent="0" lvl="0" marL="0" marR="0" rtl="0" algn="l">
              <a:lnSpc>
                <a:spcPct val="100000"/>
              </a:lnSpc>
              <a:spcBef>
                <a:spcPts val="600"/>
              </a:spcBef>
              <a:spcAft>
                <a:spcPts val="0"/>
              </a:spcAft>
              <a:buClr>
                <a:schemeClr val="accent1"/>
              </a:buClr>
              <a:buSzPct val="100000"/>
              <a:buFont typeface="Garamond"/>
              <a:buNone/>
            </a:pPr>
            <a:r>
              <a:rPr b="0" i="0" lang="en-US" sz="2000" cap="none" strike="noStrike">
                <a:solidFill>
                  <a:schemeClr val="lt1"/>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ct val="100000"/>
              <a:buFont typeface="Garamond"/>
              <a:buNone/>
            </a:pPr>
            <a:r>
              <a:rPr lang="en-US" sz="2000">
                <a:solidFill>
                  <a:schemeClr val="lt1"/>
                </a:solidFill>
                <a:latin typeface="Garamond"/>
                <a:ea typeface="Garamond"/>
                <a:cs typeface="Garamond"/>
                <a:sym typeface="Garamond"/>
              </a:rPr>
              <a:t>}</a:t>
            </a:r>
            <a:endParaRPr b="0" i="0" sz="2000" cap="none" strike="noStrike">
              <a:solidFill>
                <a:schemeClr val="lt1"/>
              </a:solidFill>
              <a:latin typeface="Garamond"/>
              <a:ea typeface="Garamond"/>
              <a:cs typeface="Garamond"/>
              <a:sym typeface="Garamond"/>
            </a:endParaRPr>
          </a:p>
        </p:txBody>
      </p:sp>
      <p:sp>
        <p:nvSpPr>
          <p:cNvPr id="1326" name="Google Shape;1326;p132"/>
          <p:cNvSpPr txBox="1"/>
          <p:nvPr/>
        </p:nvSpPr>
        <p:spPr>
          <a:xfrm>
            <a:off x="4929190" y="2786058"/>
            <a:ext cx="2643206" cy="428628"/>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a:bodyPr>
          <a:lstStyle/>
          <a:p>
            <a:pPr indent="-127000" lvl="0" marL="0" marR="0" rtl="0" algn="l">
              <a:lnSpc>
                <a:spcPct val="100000"/>
              </a:lnSpc>
              <a:spcBef>
                <a:spcPts val="0"/>
              </a:spcBef>
              <a:spcAft>
                <a:spcPts val="0"/>
              </a:spcAft>
              <a:buClr>
                <a:schemeClr val="accent1"/>
              </a:buClr>
              <a:buSzPts val="2000"/>
              <a:buFont typeface="Arial"/>
              <a:buChar char="•"/>
            </a:pPr>
            <a:r>
              <a:rPr b="0" i="0" lang="en-US" sz="2000" cap="none" strike="noStrike">
                <a:solidFill>
                  <a:schemeClr val="lt1"/>
                </a:solidFill>
                <a:latin typeface="Garamond"/>
                <a:ea typeface="Garamond"/>
                <a:cs typeface="Garamond"/>
                <a:sym typeface="Garamond"/>
              </a:rPr>
              <a:t> To print array values</a:t>
            </a:r>
            <a:endParaRPr b="0" i="0" sz="2000" cap="none" strike="noStrike">
              <a:solidFill>
                <a:schemeClr val="lt1"/>
              </a:solidFill>
              <a:latin typeface="Garamond"/>
              <a:ea typeface="Garamond"/>
              <a:cs typeface="Garamond"/>
              <a:sym typeface="Garamond"/>
            </a:endParaRPr>
          </a:p>
        </p:txBody>
      </p:sp>
      <p:sp>
        <p:nvSpPr>
          <p:cNvPr id="1327" name="Google Shape;1327;p132"/>
          <p:cNvSpPr txBox="1"/>
          <p:nvPr/>
        </p:nvSpPr>
        <p:spPr>
          <a:xfrm>
            <a:off x="4929190" y="3429000"/>
            <a:ext cx="3214710" cy="2786082"/>
          </a:xfrm>
          <a:prstGeom prst="rect">
            <a:avLst/>
          </a:prstGeom>
          <a:noFill/>
          <a:ln cap="flat" cmpd="sng" w="9525">
            <a:solidFill>
              <a:schemeClr val="lt1"/>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2000">
                <a:solidFill>
                  <a:schemeClr val="lt1"/>
                </a:solidFill>
                <a:latin typeface="Garamond"/>
                <a:ea typeface="Garamond"/>
                <a:cs typeface="Garamond"/>
                <a:sym typeface="Garamond"/>
              </a:rPr>
              <a:t>for(i=0;i&lt;3;i++)</a:t>
            </a:r>
            <a:endParaRPr/>
          </a:p>
          <a:p>
            <a:pPr indent="0" lvl="0" marL="0" marR="0" rtl="0" algn="l">
              <a:spcBef>
                <a:spcPts val="600"/>
              </a:spcBef>
              <a:spcAft>
                <a:spcPts val="0"/>
              </a:spcAft>
              <a:buNone/>
            </a:pPr>
            <a:r>
              <a:rPr lang="en-US" sz="2000">
                <a:solidFill>
                  <a:schemeClr val="lt1"/>
                </a:solidFill>
                <a:latin typeface="Garamond"/>
                <a:ea typeface="Garamond"/>
                <a:cs typeface="Garamond"/>
                <a:sym typeface="Garamond"/>
              </a:rPr>
              <a:t>{</a:t>
            </a:r>
            <a:endParaRPr/>
          </a:p>
          <a:p>
            <a:pPr indent="0" lvl="0" marL="0" marR="0" rtl="0" algn="l">
              <a:spcBef>
                <a:spcPts val="600"/>
              </a:spcBef>
              <a:spcAft>
                <a:spcPts val="0"/>
              </a:spcAft>
              <a:buNone/>
            </a:pPr>
            <a:r>
              <a:rPr lang="en-US" sz="2000">
                <a:solidFill>
                  <a:schemeClr val="lt1"/>
                </a:solidFill>
                <a:latin typeface="Garamond"/>
                <a:ea typeface="Garamond"/>
                <a:cs typeface="Garamond"/>
                <a:sym typeface="Garamond"/>
              </a:rPr>
              <a:t>  for (j=0; j&lt;2;j++)</a:t>
            </a:r>
            <a:endParaRPr/>
          </a:p>
          <a:p>
            <a:pPr indent="0" lvl="0" marL="0" marR="0" rtl="0" algn="l">
              <a:spcBef>
                <a:spcPts val="600"/>
              </a:spcBef>
              <a:spcAft>
                <a:spcPts val="0"/>
              </a:spcAft>
              <a:buNone/>
            </a:pPr>
            <a:r>
              <a:rPr lang="en-US" sz="2000">
                <a:solidFill>
                  <a:schemeClr val="lt1"/>
                </a:solidFill>
                <a:latin typeface="Garamond"/>
                <a:ea typeface="Garamond"/>
                <a:cs typeface="Garamond"/>
                <a:sym typeface="Garamond"/>
              </a:rPr>
              <a:t>  {</a:t>
            </a:r>
            <a:endParaRPr/>
          </a:p>
          <a:p>
            <a:pPr indent="0" lvl="0" marL="0" marR="0" rtl="0" algn="l">
              <a:spcBef>
                <a:spcPts val="600"/>
              </a:spcBef>
              <a:spcAft>
                <a:spcPts val="0"/>
              </a:spcAft>
              <a:buNone/>
            </a:pPr>
            <a:r>
              <a:rPr lang="en-US" sz="2000">
                <a:solidFill>
                  <a:schemeClr val="lt1"/>
                </a:solidFill>
                <a:latin typeface="Garamond"/>
                <a:ea typeface="Garamond"/>
                <a:cs typeface="Garamond"/>
                <a:sym typeface="Garamond"/>
              </a:rPr>
              <a:t>   System.out.println(a[i][j]);</a:t>
            </a:r>
            <a:endParaRPr/>
          </a:p>
          <a:p>
            <a:pPr indent="0" lvl="0" marL="0" marR="0" rtl="0" algn="l">
              <a:spcBef>
                <a:spcPts val="600"/>
              </a:spcBef>
              <a:spcAft>
                <a:spcPts val="0"/>
              </a:spcAft>
              <a:buNone/>
            </a:pPr>
            <a:r>
              <a:rPr lang="en-US" sz="2000">
                <a:solidFill>
                  <a:schemeClr val="lt1"/>
                </a:solidFill>
                <a:latin typeface="Garamond"/>
                <a:ea typeface="Garamond"/>
                <a:cs typeface="Garamond"/>
                <a:sym typeface="Garamond"/>
              </a:rPr>
              <a:t>  }</a:t>
            </a:r>
            <a:endParaRPr/>
          </a:p>
          <a:p>
            <a:pPr indent="0" lvl="0" marL="0" marR="0" rtl="0" algn="l">
              <a:spcBef>
                <a:spcPts val="600"/>
              </a:spcBef>
              <a:spcAft>
                <a:spcPts val="0"/>
              </a:spcAft>
              <a:buNone/>
            </a:pPr>
            <a:r>
              <a:rPr lang="en-US" sz="2000">
                <a:solidFill>
                  <a:schemeClr val="lt1"/>
                </a:solidFill>
                <a:latin typeface="Garamond"/>
                <a:ea typeface="Garamond"/>
                <a:cs typeface="Garamond"/>
                <a:sym typeface="Garamond"/>
              </a:rPr>
              <a:t>}</a:t>
            </a:r>
            <a:endParaRPr b="0" i="0" sz="2000" cap="none" strike="noStrike">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5"/>
                                        </p:tgtEl>
                                        <p:attrNameLst>
                                          <p:attrName>style.visibility</p:attrName>
                                        </p:attrNameLst>
                                      </p:cBhvr>
                                      <p:to>
                                        <p:strVal val="visible"/>
                                      </p:to>
                                    </p:set>
                                    <p:animEffect filter="fade" transition="in">
                                      <p:cBhvr>
                                        <p:cTn dur="500"/>
                                        <p:tgtEl>
                                          <p:spTgt spid="13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6"/>
                                        </p:tgtEl>
                                        <p:attrNameLst>
                                          <p:attrName>style.visibility</p:attrName>
                                        </p:attrNameLst>
                                      </p:cBhvr>
                                      <p:to>
                                        <p:strVal val="visible"/>
                                      </p:to>
                                    </p:set>
                                    <p:animEffect filter="fade" transition="in">
                                      <p:cBhvr>
                                        <p:cTn dur="500"/>
                                        <p:tgtEl>
                                          <p:spTgt spid="1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7"/>
                                        </p:tgtEl>
                                        <p:attrNameLst>
                                          <p:attrName>style.visibility</p:attrName>
                                        </p:attrNameLst>
                                      </p:cBhvr>
                                      <p:to>
                                        <p:strVal val="visible"/>
                                      </p:to>
                                    </p:set>
                                    <p:animEffect filter="fade" transition="in">
                                      <p:cBhvr>
                                        <p:cTn dur="500"/>
                                        <p:tgtEl>
                                          <p:spTgt spid="1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33"/>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#13: Muli-Dimensional Array and Jagged Arrays</a:t>
            </a:r>
            <a:endParaRPr/>
          </a:p>
          <a:p>
            <a:pPr indent="0" lvl="0" marL="0" rtl="0" algn="ctr">
              <a:lnSpc>
                <a:spcPct val="100000"/>
              </a:lnSpc>
              <a:spcBef>
                <a:spcPts val="600"/>
              </a:spcBef>
              <a:spcAft>
                <a:spcPts val="0"/>
              </a:spcAft>
              <a:buSzPts val="3200"/>
              <a:buFont typeface="Garamond"/>
              <a:buNone/>
            </a:pPr>
            <a:r>
              <a:t/>
            </a:r>
            <a:endParaRPr sz="3200"/>
          </a:p>
          <a:p>
            <a:pPr indent="0" lvl="0" marL="0" rtl="0" algn="ctr">
              <a:lnSpc>
                <a:spcPct val="100000"/>
              </a:lnSpc>
              <a:spcBef>
                <a:spcPts val="600"/>
              </a:spcBef>
              <a:spcAft>
                <a:spcPts val="0"/>
              </a:spcAft>
              <a:buSzPts val="2800"/>
              <a:buFont typeface="Garamond"/>
              <a:buNone/>
            </a:pPr>
            <a:r>
              <a:t/>
            </a:r>
            <a:endParaRPr sz="2800"/>
          </a:p>
        </p:txBody>
      </p:sp>
      <p:sp>
        <p:nvSpPr>
          <p:cNvPr id="1334" name="Google Shape;1334;p133"/>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34"/>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00000"/>
              </a:lnSpc>
              <a:spcBef>
                <a:spcPts val="0"/>
              </a:spcBef>
              <a:spcAft>
                <a:spcPts val="0"/>
              </a:spcAft>
              <a:buSzPct val="100000"/>
              <a:buFont typeface="Garamond"/>
              <a:buNone/>
            </a:pPr>
            <a:r>
              <a:rPr lang="en-US" sz="1900"/>
              <a:t>The Multi Dimensional Array in Java programming language is nothing but an Array of Arrays (Having more than one dimension). </a:t>
            </a:r>
            <a:endParaRPr/>
          </a:p>
          <a:p>
            <a:pPr indent="0" lvl="0" marL="0" rtl="0" algn="l">
              <a:lnSpc>
                <a:spcPct val="100000"/>
              </a:lnSpc>
              <a:spcBef>
                <a:spcPts val="600"/>
              </a:spcBef>
              <a:spcAft>
                <a:spcPts val="0"/>
              </a:spcAft>
              <a:buSzPct val="100000"/>
              <a:buFont typeface="Garamond"/>
              <a:buNone/>
            </a:pPr>
            <a:r>
              <a:rPr lang="en-US" sz="1900"/>
              <a:t>Two Dimensional Array, which is the simplest form of Java Multi Dimensional Array.</a:t>
            </a:r>
            <a:endParaRPr/>
          </a:p>
          <a:p>
            <a:pPr indent="0" lvl="0" marL="0" rtl="0" algn="l">
              <a:lnSpc>
                <a:spcPct val="100000"/>
              </a:lnSpc>
              <a:spcBef>
                <a:spcPts val="600"/>
              </a:spcBef>
              <a:spcAft>
                <a:spcPts val="0"/>
              </a:spcAft>
              <a:buSzPct val="100000"/>
              <a:buFont typeface="Garamond"/>
              <a:buNone/>
            </a:pPr>
            <a:r>
              <a:rPr lang="en-US" sz="1900"/>
              <a:t>we can declare n-dimensional array or Muti dimensional array by placing n number of brackets [ ], where n is dimension number.</a:t>
            </a:r>
            <a:endParaRPr/>
          </a:p>
          <a:p>
            <a:pPr indent="0" lvl="0" marL="0" rtl="0" algn="l">
              <a:lnSpc>
                <a:spcPct val="100000"/>
              </a:lnSpc>
              <a:spcBef>
                <a:spcPts val="600"/>
              </a:spcBef>
              <a:spcAft>
                <a:spcPts val="0"/>
              </a:spcAft>
              <a:buSzPct val="100000"/>
              <a:buFont typeface="Garamond"/>
              <a:buNone/>
            </a:pPr>
            <a:r>
              <a:rPr lang="en-US" u="sng"/>
              <a:t>3D-Array Declaration:</a:t>
            </a:r>
            <a:endParaRPr/>
          </a:p>
          <a:p>
            <a:pPr indent="0" lvl="0" marL="0" rtl="0" algn="l">
              <a:lnSpc>
                <a:spcPct val="100000"/>
              </a:lnSpc>
              <a:spcBef>
                <a:spcPts val="600"/>
              </a:spcBef>
              <a:spcAft>
                <a:spcPts val="0"/>
              </a:spcAft>
              <a:buSzPct val="100000"/>
              <a:buFont typeface="Garamond"/>
              <a:buNone/>
            </a:pPr>
            <a:r>
              <a:t/>
            </a:r>
            <a:endParaRPr u="sng"/>
          </a:p>
          <a:p>
            <a:pPr indent="0" lvl="0" marL="0" rtl="0" algn="l">
              <a:lnSpc>
                <a:spcPct val="100000"/>
              </a:lnSpc>
              <a:spcBef>
                <a:spcPts val="600"/>
              </a:spcBef>
              <a:spcAft>
                <a:spcPts val="0"/>
              </a:spcAft>
              <a:buSzPct val="100000"/>
              <a:buFont typeface="Garamond"/>
              <a:buNone/>
            </a:pPr>
            <a:r>
              <a:t/>
            </a:r>
            <a:endParaRPr u="sng"/>
          </a:p>
          <a:p>
            <a:pPr indent="0" lvl="0" marL="0" rtl="0" algn="l">
              <a:lnSpc>
                <a:spcPct val="100000"/>
              </a:lnSpc>
              <a:spcBef>
                <a:spcPts val="600"/>
              </a:spcBef>
              <a:spcAft>
                <a:spcPts val="0"/>
              </a:spcAft>
              <a:buSzPct val="100000"/>
              <a:buFont typeface="Garamond"/>
              <a:buNone/>
            </a:pPr>
            <a:r>
              <a:t/>
            </a:r>
            <a:endParaRPr u="sng"/>
          </a:p>
          <a:p>
            <a:pPr indent="0" lvl="0" marL="0" rtl="0" algn="l">
              <a:lnSpc>
                <a:spcPct val="100000"/>
              </a:lnSpc>
              <a:spcBef>
                <a:spcPts val="600"/>
              </a:spcBef>
              <a:spcAft>
                <a:spcPts val="0"/>
              </a:spcAft>
              <a:buSzPct val="100000"/>
              <a:buFont typeface="Garamond"/>
              <a:buNone/>
            </a:pPr>
            <a:r>
              <a:rPr lang="en-US" u="sng"/>
              <a:t>Instantiate the  3D-Array:</a:t>
            </a:r>
            <a:endParaRPr/>
          </a:p>
          <a:p>
            <a:pPr indent="0" lvl="0" marL="0" rtl="0" algn="l">
              <a:lnSpc>
                <a:spcPct val="100000"/>
              </a:lnSpc>
              <a:spcBef>
                <a:spcPts val="600"/>
              </a:spcBef>
              <a:spcAft>
                <a:spcPts val="0"/>
              </a:spcAft>
              <a:buSzPct val="100000"/>
              <a:buFont typeface="Garamond"/>
              <a:buNone/>
            </a:pPr>
            <a:r>
              <a:t/>
            </a:r>
            <a:endParaRPr u="sng"/>
          </a:p>
          <a:p>
            <a:pPr indent="0" lvl="0" marL="0" rtl="0" algn="l">
              <a:lnSpc>
                <a:spcPct val="100000"/>
              </a:lnSpc>
              <a:spcBef>
                <a:spcPts val="600"/>
              </a:spcBef>
              <a:spcAft>
                <a:spcPts val="0"/>
              </a:spcAft>
              <a:buSzPct val="100000"/>
              <a:buFont typeface="Garamond"/>
              <a:buNone/>
            </a:pPr>
            <a:r>
              <a:rPr lang="en-US"/>
              <a:t> </a:t>
            </a:r>
            <a:endParaRPr/>
          </a:p>
        </p:txBody>
      </p:sp>
      <p:sp>
        <p:nvSpPr>
          <p:cNvPr id="1340" name="Google Shape;1340;p13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MULTI-DIMENSIONAL ARRAY</a:t>
            </a:r>
            <a:endParaRPr/>
          </a:p>
        </p:txBody>
      </p:sp>
      <p:sp>
        <p:nvSpPr>
          <p:cNvPr id="1341" name="Google Shape;1341;p134"/>
          <p:cNvSpPr/>
          <p:nvPr/>
        </p:nvSpPr>
        <p:spPr>
          <a:xfrm>
            <a:off x="642910" y="4000504"/>
            <a:ext cx="2714644"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Syntax:</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type array_name[ ][ ][ ];</a:t>
            </a:r>
            <a:endParaRPr/>
          </a:p>
        </p:txBody>
      </p:sp>
      <p:sp>
        <p:nvSpPr>
          <p:cNvPr id="1342" name="Google Shape;1342;p134"/>
          <p:cNvSpPr/>
          <p:nvPr/>
        </p:nvSpPr>
        <p:spPr>
          <a:xfrm>
            <a:off x="500034" y="5286388"/>
            <a:ext cx="4572032"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Syntax:</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array_name= new type[Tables][ r-size][c-size];</a:t>
            </a:r>
            <a:endParaRPr/>
          </a:p>
        </p:txBody>
      </p:sp>
      <p:sp>
        <p:nvSpPr>
          <p:cNvPr id="1343" name="Google Shape;1343;p134"/>
          <p:cNvSpPr/>
          <p:nvPr/>
        </p:nvSpPr>
        <p:spPr>
          <a:xfrm>
            <a:off x="3929058" y="3929066"/>
            <a:ext cx="2714644"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a[ ][ ][ ];</a:t>
            </a:r>
            <a:endParaRPr/>
          </a:p>
        </p:txBody>
      </p:sp>
      <p:sp>
        <p:nvSpPr>
          <p:cNvPr id="1344" name="Google Shape;1344;p134"/>
          <p:cNvSpPr/>
          <p:nvPr/>
        </p:nvSpPr>
        <p:spPr>
          <a:xfrm>
            <a:off x="5143504" y="5286388"/>
            <a:ext cx="2071702"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 new int[2][ 3][4];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xEl>
                                              <p:pRg end="0" st="0"/>
                                            </p:txEl>
                                          </p:spTgt>
                                        </p:tgtEl>
                                        <p:attrNameLst>
                                          <p:attrName>style.visibility</p:attrName>
                                        </p:attrNameLst>
                                      </p:cBhvr>
                                      <p:to>
                                        <p:strVal val="visible"/>
                                      </p:to>
                                    </p:set>
                                    <p:animEffect filter="fade" transition="in">
                                      <p:cBhvr>
                                        <p:cTn dur="500"/>
                                        <p:tgtEl>
                                          <p:spTgt spid="13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xEl>
                                              <p:pRg end="1" st="1"/>
                                            </p:txEl>
                                          </p:spTgt>
                                        </p:tgtEl>
                                        <p:attrNameLst>
                                          <p:attrName>style.visibility</p:attrName>
                                        </p:attrNameLst>
                                      </p:cBhvr>
                                      <p:to>
                                        <p:strVal val="visible"/>
                                      </p:to>
                                    </p:set>
                                    <p:animEffect filter="fade" transition="in">
                                      <p:cBhvr>
                                        <p:cTn dur="500"/>
                                        <p:tgtEl>
                                          <p:spTgt spid="13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xEl>
                                              <p:pRg end="2" st="2"/>
                                            </p:txEl>
                                          </p:spTgt>
                                        </p:tgtEl>
                                        <p:attrNameLst>
                                          <p:attrName>style.visibility</p:attrName>
                                        </p:attrNameLst>
                                      </p:cBhvr>
                                      <p:to>
                                        <p:strVal val="visible"/>
                                      </p:to>
                                    </p:set>
                                    <p:animEffect filter="fade" transition="in">
                                      <p:cBhvr>
                                        <p:cTn dur="500"/>
                                        <p:tgtEl>
                                          <p:spTgt spid="13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xEl>
                                              <p:pRg end="3" st="3"/>
                                            </p:txEl>
                                          </p:spTgt>
                                        </p:tgtEl>
                                        <p:attrNameLst>
                                          <p:attrName>style.visibility</p:attrName>
                                        </p:attrNameLst>
                                      </p:cBhvr>
                                      <p:to>
                                        <p:strVal val="visible"/>
                                      </p:to>
                                    </p:set>
                                    <p:animEffect filter="fade" transition="in">
                                      <p:cBhvr>
                                        <p:cTn dur="500"/>
                                        <p:tgtEl>
                                          <p:spTgt spid="13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xEl>
                                              <p:pRg end="4" st="4"/>
                                            </p:txEl>
                                          </p:spTgt>
                                        </p:tgtEl>
                                        <p:attrNameLst>
                                          <p:attrName>style.visibility</p:attrName>
                                        </p:attrNameLst>
                                      </p:cBhvr>
                                      <p:to>
                                        <p:strVal val="visible"/>
                                      </p:to>
                                    </p:set>
                                    <p:animEffect filter="fade" transition="in">
                                      <p:cBhvr>
                                        <p:cTn dur="500"/>
                                        <p:tgtEl>
                                          <p:spTgt spid="133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xEl>
                                              <p:pRg end="5" st="5"/>
                                            </p:txEl>
                                          </p:spTgt>
                                        </p:tgtEl>
                                        <p:attrNameLst>
                                          <p:attrName>style.visibility</p:attrName>
                                        </p:attrNameLst>
                                      </p:cBhvr>
                                      <p:to>
                                        <p:strVal val="visible"/>
                                      </p:to>
                                    </p:set>
                                    <p:animEffect filter="fade" transition="in">
                                      <p:cBhvr>
                                        <p:cTn dur="500"/>
                                        <p:tgtEl>
                                          <p:spTgt spid="133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xEl>
                                              <p:pRg end="6" st="6"/>
                                            </p:txEl>
                                          </p:spTgt>
                                        </p:tgtEl>
                                        <p:attrNameLst>
                                          <p:attrName>style.visibility</p:attrName>
                                        </p:attrNameLst>
                                      </p:cBhvr>
                                      <p:to>
                                        <p:strVal val="visible"/>
                                      </p:to>
                                    </p:set>
                                    <p:animEffect filter="fade" transition="in">
                                      <p:cBhvr>
                                        <p:cTn dur="500"/>
                                        <p:tgtEl>
                                          <p:spTgt spid="133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xEl>
                                              <p:pRg end="7" st="7"/>
                                            </p:txEl>
                                          </p:spTgt>
                                        </p:tgtEl>
                                        <p:attrNameLst>
                                          <p:attrName>style.visibility</p:attrName>
                                        </p:attrNameLst>
                                      </p:cBhvr>
                                      <p:to>
                                        <p:strVal val="visible"/>
                                      </p:to>
                                    </p:set>
                                    <p:animEffect filter="fade" transition="in">
                                      <p:cBhvr>
                                        <p:cTn dur="500"/>
                                        <p:tgtEl>
                                          <p:spTgt spid="133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xEl>
                                              <p:pRg end="8" st="8"/>
                                            </p:txEl>
                                          </p:spTgt>
                                        </p:tgtEl>
                                        <p:attrNameLst>
                                          <p:attrName>style.visibility</p:attrName>
                                        </p:attrNameLst>
                                      </p:cBhvr>
                                      <p:to>
                                        <p:strVal val="visible"/>
                                      </p:to>
                                    </p:set>
                                    <p:animEffect filter="fade" transition="in">
                                      <p:cBhvr>
                                        <p:cTn dur="500"/>
                                        <p:tgtEl>
                                          <p:spTgt spid="133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xEl>
                                              <p:pRg end="9" st="9"/>
                                            </p:txEl>
                                          </p:spTgt>
                                        </p:tgtEl>
                                        <p:attrNameLst>
                                          <p:attrName>style.visibility</p:attrName>
                                        </p:attrNameLst>
                                      </p:cBhvr>
                                      <p:to>
                                        <p:strVal val="visible"/>
                                      </p:to>
                                    </p:set>
                                    <p:animEffect filter="fade" transition="in">
                                      <p:cBhvr>
                                        <p:cTn dur="500"/>
                                        <p:tgtEl>
                                          <p:spTgt spid="133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1"/>
                                        </p:tgtEl>
                                        <p:attrNameLst>
                                          <p:attrName>style.visibility</p:attrName>
                                        </p:attrNameLst>
                                      </p:cBhvr>
                                      <p:to>
                                        <p:strVal val="visible"/>
                                      </p:to>
                                    </p:set>
                                    <p:animEffect filter="fade" transition="in">
                                      <p:cBhvr>
                                        <p:cTn dur="500"/>
                                        <p:tgtEl>
                                          <p:spTgt spid="13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3"/>
                                        </p:tgtEl>
                                        <p:attrNameLst>
                                          <p:attrName>style.visibility</p:attrName>
                                        </p:attrNameLst>
                                      </p:cBhvr>
                                      <p:to>
                                        <p:strVal val="visible"/>
                                      </p:to>
                                    </p:set>
                                    <p:animEffect filter="fade" transition="in">
                                      <p:cBhvr>
                                        <p:cTn dur="500"/>
                                        <p:tgtEl>
                                          <p:spTgt spid="1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2"/>
                                        </p:tgtEl>
                                        <p:attrNameLst>
                                          <p:attrName>style.visibility</p:attrName>
                                        </p:attrNameLst>
                                      </p:cBhvr>
                                      <p:to>
                                        <p:strVal val="visible"/>
                                      </p:to>
                                    </p:set>
                                    <p:animEffect filter="fade" transition="in">
                                      <p:cBhvr>
                                        <p:cTn dur="500"/>
                                        <p:tgtEl>
                                          <p:spTgt spid="13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4"/>
                                        </p:tgtEl>
                                        <p:attrNameLst>
                                          <p:attrName>style.visibility</p:attrName>
                                        </p:attrNameLst>
                                      </p:cBhvr>
                                      <p:to>
                                        <p:strVal val="visible"/>
                                      </p:to>
                                    </p:set>
                                    <p:animEffect filter="fade" transition="in">
                                      <p:cBhvr>
                                        <p:cTn dur="500"/>
                                        <p:tgtEl>
                                          <p:spTgt spid="1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7"/>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207" name="Google Shape;207;p27"/>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PROGRAMMING LANGUAGES</a:t>
            </a:r>
            <a:endParaRPr/>
          </a:p>
        </p:txBody>
      </p:sp>
      <p:sp>
        <p:nvSpPr>
          <p:cNvPr id="208" name="Google Shape;208;p27"/>
          <p:cNvSpPr txBox="1"/>
          <p:nvPr/>
        </p:nvSpPr>
        <p:spPr>
          <a:xfrm>
            <a:off x="2928926" y="2857496"/>
            <a:ext cx="3533275" cy="52322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lt1"/>
                </a:solidFill>
                <a:latin typeface="Garamond"/>
                <a:ea typeface="Garamond"/>
                <a:cs typeface="Garamond"/>
                <a:sym typeface="Garamond"/>
              </a:rPr>
              <a:t>Programming languages</a:t>
            </a:r>
            <a:endParaRPr/>
          </a:p>
        </p:txBody>
      </p:sp>
      <p:sp>
        <p:nvSpPr>
          <p:cNvPr id="209" name="Google Shape;209;p27"/>
          <p:cNvSpPr txBox="1"/>
          <p:nvPr/>
        </p:nvSpPr>
        <p:spPr>
          <a:xfrm>
            <a:off x="642910" y="4643446"/>
            <a:ext cx="3251916" cy="40011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Garamond"/>
                <a:ea typeface="Garamond"/>
                <a:cs typeface="Garamond"/>
                <a:sym typeface="Garamond"/>
              </a:rPr>
              <a:t>Procedure Oriented  languages</a:t>
            </a:r>
            <a:endParaRPr/>
          </a:p>
        </p:txBody>
      </p:sp>
      <p:sp>
        <p:nvSpPr>
          <p:cNvPr id="210" name="Google Shape;210;p27"/>
          <p:cNvSpPr txBox="1"/>
          <p:nvPr/>
        </p:nvSpPr>
        <p:spPr>
          <a:xfrm>
            <a:off x="5572132" y="4671964"/>
            <a:ext cx="2847959" cy="40011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Garamond"/>
                <a:ea typeface="Garamond"/>
                <a:cs typeface="Garamond"/>
                <a:sym typeface="Garamond"/>
              </a:rPr>
              <a:t>Object Oriented languages</a:t>
            </a:r>
            <a:endParaRPr/>
          </a:p>
        </p:txBody>
      </p:sp>
      <p:cxnSp>
        <p:nvCxnSpPr>
          <p:cNvPr id="211" name="Google Shape;211;p27"/>
          <p:cNvCxnSpPr>
            <a:stCxn id="208" idx="2"/>
          </p:cNvCxnSpPr>
          <p:nvPr/>
        </p:nvCxnSpPr>
        <p:spPr>
          <a:xfrm>
            <a:off x="4695563" y="3380716"/>
            <a:ext cx="19200" cy="691200"/>
          </a:xfrm>
          <a:prstGeom prst="straightConnector1">
            <a:avLst/>
          </a:prstGeom>
          <a:noFill/>
          <a:ln cap="flat" cmpd="sng" w="9525">
            <a:solidFill>
              <a:schemeClr val="accent1"/>
            </a:solidFill>
            <a:prstDash val="solid"/>
            <a:round/>
            <a:headEnd len="sm" w="sm" type="none"/>
            <a:tailEnd len="sm" w="sm" type="none"/>
          </a:ln>
        </p:spPr>
      </p:cxnSp>
      <p:cxnSp>
        <p:nvCxnSpPr>
          <p:cNvPr id="212" name="Google Shape;212;p27"/>
          <p:cNvCxnSpPr/>
          <p:nvPr/>
        </p:nvCxnSpPr>
        <p:spPr>
          <a:xfrm>
            <a:off x="2143108" y="4071942"/>
            <a:ext cx="4857784" cy="1588"/>
          </a:xfrm>
          <a:prstGeom prst="straightConnector1">
            <a:avLst/>
          </a:prstGeom>
          <a:noFill/>
          <a:ln cap="flat" cmpd="sng" w="9525">
            <a:solidFill>
              <a:schemeClr val="accent1"/>
            </a:solidFill>
            <a:prstDash val="solid"/>
            <a:round/>
            <a:headEnd len="sm" w="sm" type="none"/>
            <a:tailEnd len="sm" w="sm" type="none"/>
          </a:ln>
        </p:spPr>
      </p:cxnSp>
      <p:cxnSp>
        <p:nvCxnSpPr>
          <p:cNvPr id="213" name="Google Shape;213;p27"/>
          <p:cNvCxnSpPr/>
          <p:nvPr/>
        </p:nvCxnSpPr>
        <p:spPr>
          <a:xfrm rot="5400000">
            <a:off x="1857356" y="4357694"/>
            <a:ext cx="570710" cy="794"/>
          </a:xfrm>
          <a:prstGeom prst="straightConnector1">
            <a:avLst/>
          </a:prstGeom>
          <a:noFill/>
          <a:ln cap="flat" cmpd="sng" w="9525">
            <a:solidFill>
              <a:schemeClr val="accent1"/>
            </a:solidFill>
            <a:prstDash val="solid"/>
            <a:round/>
            <a:headEnd len="sm" w="sm" type="none"/>
            <a:tailEnd len="sm" w="sm" type="none"/>
          </a:ln>
        </p:spPr>
      </p:cxnSp>
      <p:cxnSp>
        <p:nvCxnSpPr>
          <p:cNvPr id="214" name="Google Shape;214;p27"/>
          <p:cNvCxnSpPr/>
          <p:nvPr/>
        </p:nvCxnSpPr>
        <p:spPr>
          <a:xfrm rot="5400000">
            <a:off x="6715140" y="4357694"/>
            <a:ext cx="570710" cy="794"/>
          </a:xfrm>
          <a:prstGeom prst="straightConnector1">
            <a:avLst/>
          </a:prstGeom>
          <a:noFill/>
          <a:ln cap="flat" cmpd="sng" w="9525">
            <a:solidFill>
              <a:schemeClr val="accent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5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5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5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35"/>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u="sng"/>
              <a:t>Initialization of Array:</a:t>
            </a:r>
            <a:endParaRPr/>
          </a:p>
          <a:p>
            <a:pPr indent="0" lvl="0" marL="0" rtl="0" algn="l">
              <a:lnSpc>
                <a:spcPct val="100000"/>
              </a:lnSpc>
              <a:spcBef>
                <a:spcPts val="600"/>
              </a:spcBef>
              <a:spcAft>
                <a:spcPts val="0"/>
              </a:spcAft>
              <a:buSzPts val="2000"/>
              <a:buFont typeface="Garamond"/>
              <a:buNone/>
            </a:pPr>
            <a:r>
              <a:rPr lang="en-US"/>
              <a:t>     Assigning values to the Array.</a:t>
            </a:r>
            <a:endParaRPr/>
          </a:p>
          <a:p>
            <a:pPr indent="0" lvl="0" marL="0" rtl="0" algn="l">
              <a:lnSpc>
                <a:spcPct val="100000"/>
              </a:lnSpc>
              <a:spcBef>
                <a:spcPts val="600"/>
              </a:spcBef>
              <a:spcAft>
                <a:spcPts val="0"/>
              </a:spcAft>
              <a:buSzPts val="2000"/>
              <a:buFont typeface="Garamond"/>
              <a:buNone/>
            </a:pPr>
            <a:r>
              <a:rPr lang="en-US"/>
              <a:t>  1. </a:t>
            </a:r>
            <a:r>
              <a:rPr b="1" lang="en-US"/>
              <a:t>Compile-time:</a:t>
            </a:r>
            <a:endParaRPr/>
          </a:p>
          <a:p>
            <a:pPr indent="0" lvl="0" marL="0" rtl="0" algn="l">
              <a:lnSpc>
                <a:spcPct val="100000"/>
              </a:lnSpc>
              <a:spcBef>
                <a:spcPts val="600"/>
              </a:spcBef>
              <a:spcAft>
                <a:spcPts val="0"/>
              </a:spcAft>
              <a:buSzPts val="2000"/>
              <a:buFont typeface="Garamond"/>
              <a:buNone/>
            </a:pPr>
            <a:r>
              <a:t/>
            </a:r>
            <a:endParaRPr b="1"/>
          </a:p>
          <a:p>
            <a:pPr indent="-127000" lvl="0" marL="0" rtl="0" algn="l">
              <a:lnSpc>
                <a:spcPct val="100000"/>
              </a:lnSpc>
              <a:spcBef>
                <a:spcPts val="600"/>
              </a:spcBef>
              <a:spcAft>
                <a:spcPts val="0"/>
              </a:spcAft>
              <a:buSzPts val="2000"/>
              <a:buFont typeface="Arial"/>
              <a:buChar char="•"/>
            </a:pPr>
            <a:r>
              <a:rPr lang="en-US"/>
              <a:t> Assigning individual array elements:</a:t>
            </a:r>
            <a:endParaRPr/>
          </a:p>
          <a:p>
            <a:pPr indent="0" lvl="0" marL="0" rtl="0" algn="l">
              <a:lnSpc>
                <a:spcPct val="100000"/>
              </a:lnSpc>
              <a:spcBef>
                <a:spcPts val="600"/>
              </a:spcBef>
              <a:spcAft>
                <a:spcPts val="0"/>
              </a:spcAft>
              <a:buSzPts val="2000"/>
              <a:buFont typeface="Arial"/>
              <a:buNone/>
            </a:pPr>
            <a:r>
              <a:t/>
            </a:r>
            <a:endParaRPr/>
          </a:p>
          <a:p>
            <a:pPr indent="0" lvl="0" marL="0" rtl="0" algn="l">
              <a:lnSpc>
                <a:spcPct val="100000"/>
              </a:lnSpc>
              <a:spcBef>
                <a:spcPts val="600"/>
              </a:spcBef>
              <a:spcAft>
                <a:spcPts val="0"/>
              </a:spcAft>
              <a:buSzPts val="2000"/>
              <a:buFont typeface="Arial"/>
              <a:buNone/>
            </a:pPr>
            <a:r>
              <a:t/>
            </a:r>
            <a:endParaRPr/>
          </a:p>
          <a:p>
            <a:pPr indent="0" lvl="0" marL="0" rtl="0" algn="l">
              <a:lnSpc>
                <a:spcPct val="100000"/>
              </a:lnSpc>
              <a:spcBef>
                <a:spcPts val="600"/>
              </a:spcBef>
              <a:spcAft>
                <a:spcPts val="0"/>
              </a:spcAft>
              <a:buSzPts val="2000"/>
              <a:buFont typeface="Arial"/>
              <a:buNone/>
            </a:pPr>
            <a:r>
              <a:t/>
            </a:r>
            <a:endParaRPr/>
          </a:p>
          <a:p>
            <a:pPr indent="0" lvl="0" marL="0" rtl="0" algn="l">
              <a:lnSpc>
                <a:spcPct val="100000"/>
              </a:lnSpc>
              <a:spcBef>
                <a:spcPts val="600"/>
              </a:spcBef>
              <a:spcAft>
                <a:spcPts val="0"/>
              </a:spcAft>
              <a:buSzPts val="2000"/>
              <a:buFont typeface="Arial"/>
              <a:buNone/>
            </a:pPr>
            <a:r>
              <a:t/>
            </a:r>
            <a:endParaRPr/>
          </a:p>
          <a:p>
            <a:pPr indent="0" lvl="0" marL="0" rtl="0" algn="l">
              <a:lnSpc>
                <a:spcPct val="100000"/>
              </a:lnSpc>
              <a:spcBef>
                <a:spcPts val="600"/>
              </a:spcBef>
              <a:spcAft>
                <a:spcPts val="0"/>
              </a:spcAft>
              <a:buSzPts val="2000"/>
              <a:buFont typeface="Garamond"/>
              <a:buNone/>
            </a:pPr>
            <a:r>
              <a:rPr lang="en-US"/>
              <a:t>    </a:t>
            </a:r>
            <a:endParaRPr/>
          </a:p>
        </p:txBody>
      </p:sp>
      <p:sp>
        <p:nvSpPr>
          <p:cNvPr id="1350" name="Google Shape;1350;p135"/>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MULTI-DIMENSIONAL ARRAY</a:t>
            </a:r>
            <a:endParaRPr/>
          </a:p>
        </p:txBody>
      </p:sp>
      <p:sp>
        <p:nvSpPr>
          <p:cNvPr id="1351" name="Google Shape;1351;p135"/>
          <p:cNvSpPr/>
          <p:nvPr/>
        </p:nvSpPr>
        <p:spPr>
          <a:xfrm>
            <a:off x="142844" y="4286256"/>
            <a:ext cx="4857784"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Syntax:</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array_name[table_no][r-index][c-index]= value;</a:t>
            </a:r>
            <a:endParaRPr/>
          </a:p>
        </p:txBody>
      </p:sp>
      <p:sp>
        <p:nvSpPr>
          <p:cNvPr id="1352" name="Google Shape;1352;p135"/>
          <p:cNvSpPr/>
          <p:nvPr/>
        </p:nvSpPr>
        <p:spPr>
          <a:xfrm>
            <a:off x="5143504" y="3286124"/>
            <a:ext cx="3071834"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a[ ][ ][ ]=new int[2][ 3][4];</a:t>
            </a:r>
            <a:endParaRPr/>
          </a:p>
        </p:txBody>
      </p:sp>
      <p:sp>
        <p:nvSpPr>
          <p:cNvPr id="1353" name="Google Shape;1353;p135"/>
          <p:cNvSpPr/>
          <p:nvPr/>
        </p:nvSpPr>
        <p:spPr>
          <a:xfrm>
            <a:off x="5214942" y="4286256"/>
            <a:ext cx="2928958" cy="1643074"/>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a[0][0][0]= 10;</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a[0][0][1]= 20;</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a[1][1][2]=65;</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a[1][2][3]=35;</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1"/>
                                        </p:tgtEl>
                                        <p:attrNameLst>
                                          <p:attrName>style.visibility</p:attrName>
                                        </p:attrNameLst>
                                      </p:cBhvr>
                                      <p:to>
                                        <p:strVal val="visible"/>
                                      </p:to>
                                    </p:set>
                                    <p:animEffect filter="fade" transition="in">
                                      <p:cBhvr>
                                        <p:cTn dur="500"/>
                                        <p:tgtEl>
                                          <p:spTgt spid="1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2"/>
                                        </p:tgtEl>
                                        <p:attrNameLst>
                                          <p:attrName>style.visibility</p:attrName>
                                        </p:attrNameLst>
                                      </p:cBhvr>
                                      <p:to>
                                        <p:strVal val="visible"/>
                                      </p:to>
                                    </p:set>
                                    <p:animEffect filter="fade" transition="in">
                                      <p:cBhvr>
                                        <p:cTn dur="500"/>
                                        <p:tgtEl>
                                          <p:spTgt spid="1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3"/>
                                        </p:tgtEl>
                                        <p:attrNameLst>
                                          <p:attrName>style.visibility</p:attrName>
                                        </p:attrNameLst>
                                      </p:cBhvr>
                                      <p:to>
                                        <p:strVal val="visible"/>
                                      </p:to>
                                    </p:set>
                                    <p:animEffect filter="fade" transition="in">
                                      <p:cBhvr>
                                        <p:cTn dur="500"/>
                                        <p:tgtEl>
                                          <p:spTgt spid="1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136"/>
          <p:cNvSpPr txBox="1"/>
          <p:nvPr>
            <p:ph idx="1" type="body"/>
          </p:nvPr>
        </p:nvSpPr>
        <p:spPr>
          <a:xfrm>
            <a:off x="71406" y="2000240"/>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Combining declaration and initialization:</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p:txBody>
      </p:sp>
      <p:sp>
        <p:nvSpPr>
          <p:cNvPr id="1359" name="Google Shape;1359;p136"/>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MULTI-DIMENSIONAL ARRAY</a:t>
            </a:r>
            <a:endParaRPr/>
          </a:p>
        </p:txBody>
      </p:sp>
      <p:sp>
        <p:nvSpPr>
          <p:cNvPr id="1360" name="Google Shape;1360;p136"/>
          <p:cNvSpPr/>
          <p:nvPr/>
        </p:nvSpPr>
        <p:spPr>
          <a:xfrm>
            <a:off x="1285852" y="2786058"/>
            <a:ext cx="5643602"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Syntax:</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type array_name[tables][r-size][c-size]= {list of values};</a:t>
            </a:r>
            <a:endParaRPr/>
          </a:p>
        </p:txBody>
      </p:sp>
      <p:sp>
        <p:nvSpPr>
          <p:cNvPr id="1361" name="Google Shape;1361;p136"/>
          <p:cNvSpPr/>
          <p:nvPr/>
        </p:nvSpPr>
        <p:spPr>
          <a:xfrm>
            <a:off x="714348" y="5072074"/>
            <a:ext cx="7931980" cy="369332"/>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In this case required memory will be automatically created, no need of “new” operator</a:t>
            </a:r>
            <a:endParaRPr/>
          </a:p>
        </p:txBody>
      </p:sp>
      <p:sp>
        <p:nvSpPr>
          <p:cNvPr id="1362" name="Google Shape;1362;p136"/>
          <p:cNvSpPr/>
          <p:nvPr/>
        </p:nvSpPr>
        <p:spPr>
          <a:xfrm>
            <a:off x="928662" y="4000504"/>
            <a:ext cx="6786610" cy="71438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a[2][3][2]= {{ {5,6},{8,12},{7,90}} ,  {{10,20},{54,66},{12,77}}};</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0"/>
                                        </p:tgtEl>
                                        <p:attrNameLst>
                                          <p:attrName>style.visibility</p:attrName>
                                        </p:attrNameLst>
                                      </p:cBhvr>
                                      <p:to>
                                        <p:strVal val="visible"/>
                                      </p:to>
                                    </p:set>
                                    <p:animEffect filter="fade" transition="in">
                                      <p:cBhvr>
                                        <p:cTn dur="500"/>
                                        <p:tgtEl>
                                          <p:spTgt spid="1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1"/>
                                        </p:tgtEl>
                                        <p:attrNameLst>
                                          <p:attrName>style.visibility</p:attrName>
                                        </p:attrNameLst>
                                      </p:cBhvr>
                                      <p:to>
                                        <p:strVal val="visible"/>
                                      </p:to>
                                    </p:set>
                                    <p:animEffect filter="fade" transition="in">
                                      <p:cBhvr>
                                        <p:cTn dur="1000"/>
                                        <p:tgtEl>
                                          <p:spTgt spid="13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2"/>
                                        </p:tgtEl>
                                        <p:attrNameLst>
                                          <p:attrName>style.visibility</p:attrName>
                                        </p:attrNameLst>
                                      </p:cBhvr>
                                      <p:to>
                                        <p:strVal val="visible"/>
                                      </p:to>
                                    </p:set>
                                    <p:animEffect filter="fade" transition="in">
                                      <p:cBhvr>
                                        <p:cTn dur="500"/>
                                        <p:tgtEl>
                                          <p:spTgt spid="1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137"/>
          <p:cNvSpPr txBox="1"/>
          <p:nvPr>
            <p:ph idx="1" type="body"/>
          </p:nvPr>
        </p:nvSpPr>
        <p:spPr>
          <a:xfrm>
            <a:off x="0" y="1714488"/>
            <a:ext cx="7500958" cy="857256"/>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100000"/>
              </a:lnSpc>
              <a:spcBef>
                <a:spcPts val="0"/>
              </a:spcBef>
              <a:spcAft>
                <a:spcPts val="0"/>
              </a:spcAft>
              <a:buSzPct val="100000"/>
              <a:buFont typeface="Garamond"/>
              <a:buNone/>
            </a:pPr>
            <a:r>
              <a:rPr lang="en-US" u="sng"/>
              <a:t>Initialization of Array: </a:t>
            </a:r>
            <a:endParaRPr/>
          </a:p>
          <a:p>
            <a:pPr indent="0" lvl="0" marL="0" rtl="0" algn="l">
              <a:lnSpc>
                <a:spcPct val="100000"/>
              </a:lnSpc>
              <a:spcBef>
                <a:spcPts val="600"/>
              </a:spcBef>
              <a:spcAft>
                <a:spcPts val="0"/>
              </a:spcAft>
              <a:buSzPct val="100000"/>
              <a:buFont typeface="Garamond"/>
              <a:buNone/>
            </a:pPr>
            <a:r>
              <a:rPr lang="en-US"/>
              <a:t>  Reading values from user-  </a:t>
            </a:r>
            <a:r>
              <a:rPr b="1" lang="en-US"/>
              <a:t>Run-time</a:t>
            </a:r>
            <a:endParaRPr/>
          </a:p>
          <a:p>
            <a:pPr indent="0" lvl="0" marL="0" rtl="0" algn="l">
              <a:lnSpc>
                <a:spcPct val="100000"/>
              </a:lnSpc>
              <a:spcBef>
                <a:spcPts val="600"/>
              </a:spcBef>
              <a:spcAft>
                <a:spcPts val="0"/>
              </a:spcAft>
              <a:buSzPct val="100000"/>
              <a:buFont typeface="Garamond"/>
              <a:buNone/>
            </a:pPr>
            <a:r>
              <a:rPr lang="en-US"/>
              <a:t>   uses </a:t>
            </a:r>
            <a:r>
              <a:rPr b="1" lang="en-US"/>
              <a:t>S</a:t>
            </a:r>
            <a:r>
              <a:rPr lang="en-US"/>
              <a:t>canner class (import java.util.*)</a:t>
            </a:r>
            <a:endParaRPr/>
          </a:p>
          <a:p>
            <a:pPr indent="0" lvl="0" marL="0" rtl="0" algn="l">
              <a:lnSpc>
                <a:spcPct val="100000"/>
              </a:lnSpc>
              <a:spcBef>
                <a:spcPts val="600"/>
              </a:spcBef>
              <a:spcAft>
                <a:spcPts val="0"/>
              </a:spcAft>
              <a:buSzPct val="100000"/>
              <a:buFont typeface="Garamond"/>
              <a:buNone/>
            </a:pPr>
            <a:r>
              <a:t/>
            </a:r>
            <a:endParaRPr/>
          </a:p>
          <a:p>
            <a:pPr indent="0" lvl="0" marL="0" rtl="0" algn="ctr">
              <a:lnSpc>
                <a:spcPct val="100000"/>
              </a:lnSpc>
              <a:spcBef>
                <a:spcPts val="600"/>
              </a:spcBef>
              <a:spcAft>
                <a:spcPts val="0"/>
              </a:spcAft>
              <a:buSzPct val="100000"/>
              <a:buFont typeface="Garamond"/>
              <a:buNone/>
            </a:pPr>
            <a:r>
              <a:t/>
            </a:r>
            <a:endParaRPr/>
          </a:p>
        </p:txBody>
      </p:sp>
      <p:sp>
        <p:nvSpPr>
          <p:cNvPr id="1368" name="Google Shape;1368;p137"/>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MULTI-DIMENSIONAL ARRAY</a:t>
            </a:r>
            <a:endParaRPr/>
          </a:p>
        </p:txBody>
      </p:sp>
      <p:sp>
        <p:nvSpPr>
          <p:cNvPr id="1369" name="Google Shape;1369;p137"/>
          <p:cNvSpPr txBox="1"/>
          <p:nvPr/>
        </p:nvSpPr>
        <p:spPr>
          <a:xfrm>
            <a:off x="714348" y="2643182"/>
            <a:ext cx="3786214" cy="3500462"/>
          </a:xfrm>
          <a:prstGeom prst="rect">
            <a:avLst/>
          </a:prstGeom>
          <a:noFill/>
          <a:ln cap="flat" cmpd="sng" w="9525">
            <a:solidFill>
              <a:schemeClr val="lt1"/>
            </a:solidFill>
            <a:prstDash val="dash"/>
            <a:round/>
            <a:headEnd len="sm" w="sm" type="none"/>
            <a:tailEnd len="sm" w="sm" type="none"/>
          </a:ln>
        </p:spPr>
        <p:txBody>
          <a:bodyPr anchorCtr="0" anchor="t" bIns="45700" lIns="91425" spcFirstLastPara="1" rIns="91425" wrap="square" tIns="45700">
            <a:normAutofit fontScale="85000" lnSpcReduction="20000"/>
          </a:bodyPr>
          <a:lstStyle/>
          <a:p>
            <a:pPr indent="0" lvl="0" marL="0" marR="0" rtl="0" algn="l">
              <a:lnSpc>
                <a:spcPct val="100000"/>
              </a:lnSpc>
              <a:spcBef>
                <a:spcPts val="0"/>
              </a:spcBef>
              <a:spcAft>
                <a:spcPts val="0"/>
              </a:spcAft>
              <a:buClr>
                <a:schemeClr val="accent1"/>
              </a:buClr>
              <a:buSzPct val="100000"/>
              <a:buFont typeface="Garamond"/>
              <a:buNone/>
            </a:pPr>
            <a:r>
              <a:rPr lang="en-US" sz="2000">
                <a:solidFill>
                  <a:schemeClr val="lt1"/>
                </a:solidFill>
                <a:latin typeface="Garamond"/>
                <a:ea typeface="Garamond"/>
                <a:cs typeface="Garamond"/>
                <a:sym typeface="Garamond"/>
              </a:rPr>
              <a:t>int a[][][]=new int[2][3][4];</a:t>
            </a:r>
            <a:endParaRPr/>
          </a:p>
          <a:p>
            <a:pPr indent="0" lvl="0" marL="0" marR="0" rtl="0" algn="l">
              <a:lnSpc>
                <a:spcPct val="100000"/>
              </a:lnSpc>
              <a:spcBef>
                <a:spcPts val="600"/>
              </a:spcBef>
              <a:spcAft>
                <a:spcPts val="0"/>
              </a:spcAft>
              <a:buClr>
                <a:schemeClr val="accent1"/>
              </a:buClr>
              <a:buSzPct val="100000"/>
              <a:buFont typeface="Garamond"/>
              <a:buNone/>
            </a:pPr>
            <a:r>
              <a:rPr b="0" i="0" lang="en-US" sz="2000" cap="none" strike="noStrike">
                <a:solidFill>
                  <a:schemeClr val="lt1"/>
                </a:solidFill>
                <a:latin typeface="Garamond"/>
                <a:ea typeface="Garamond"/>
                <a:cs typeface="Garamond"/>
                <a:sym typeface="Garamond"/>
              </a:rPr>
              <a:t>Scanner s=</a:t>
            </a:r>
            <a:r>
              <a:rPr b="0" i="0" lang="en-US" sz="2000" cap="none" strike="noStrike">
                <a:solidFill>
                  <a:schemeClr val="lt1"/>
                </a:solidFill>
                <a:latin typeface="Garamond"/>
                <a:ea typeface="Garamond"/>
                <a:cs typeface="Garamond"/>
                <a:sym typeface="Garamond"/>
              </a:rPr>
              <a:t> new Scanner(System.in)</a:t>
            </a:r>
            <a:r>
              <a:rPr b="0" i="0" lang="en-US" sz="2000" cap="none" strike="noStrike">
                <a:solidFill>
                  <a:schemeClr val="lt1"/>
                </a:solidFill>
                <a:latin typeface="Garamond"/>
                <a:ea typeface="Garamond"/>
                <a:cs typeface="Garamond"/>
                <a:sym typeface="Garamond"/>
              </a:rPr>
              <a:t>;</a:t>
            </a:r>
            <a:endParaRPr/>
          </a:p>
          <a:p>
            <a:pPr indent="0" lvl="0" marL="0" marR="0" rtl="0" algn="l">
              <a:lnSpc>
                <a:spcPct val="100000"/>
              </a:lnSpc>
              <a:spcBef>
                <a:spcPts val="600"/>
              </a:spcBef>
              <a:spcAft>
                <a:spcPts val="0"/>
              </a:spcAft>
              <a:buClr>
                <a:schemeClr val="accent1"/>
              </a:buClr>
              <a:buSzPct val="100000"/>
              <a:buFont typeface="Garamond"/>
              <a:buNone/>
            </a:pPr>
            <a:r>
              <a:rPr lang="en-US" sz="2000">
                <a:solidFill>
                  <a:schemeClr val="lt1"/>
                </a:solidFill>
                <a:latin typeface="Garamond"/>
                <a:ea typeface="Garamond"/>
                <a:cs typeface="Garamond"/>
                <a:sym typeface="Garamond"/>
              </a:rPr>
              <a:t>for(i=0;i&lt;2;i++)</a:t>
            </a:r>
            <a:endParaRPr/>
          </a:p>
          <a:p>
            <a:pPr indent="0" lvl="0" marL="0" marR="0" rtl="0" algn="l">
              <a:lnSpc>
                <a:spcPct val="100000"/>
              </a:lnSpc>
              <a:spcBef>
                <a:spcPts val="600"/>
              </a:spcBef>
              <a:spcAft>
                <a:spcPts val="0"/>
              </a:spcAft>
              <a:buClr>
                <a:schemeClr val="accent1"/>
              </a:buClr>
              <a:buSzPct val="100000"/>
              <a:buFont typeface="Garamond"/>
              <a:buNone/>
            </a:pPr>
            <a:r>
              <a:rPr lang="en-US" sz="2000">
                <a:solidFill>
                  <a:schemeClr val="lt1"/>
                </a:solidFill>
                <a:latin typeface="Garamond"/>
                <a:ea typeface="Garamond"/>
                <a:cs typeface="Garamond"/>
                <a:sym typeface="Garamond"/>
              </a:rPr>
              <a:t>{</a:t>
            </a:r>
            <a:endParaRPr/>
          </a:p>
          <a:p>
            <a:pPr indent="0" lvl="0" marL="0" marR="0" rtl="0" algn="l">
              <a:lnSpc>
                <a:spcPct val="100000"/>
              </a:lnSpc>
              <a:spcBef>
                <a:spcPts val="600"/>
              </a:spcBef>
              <a:spcAft>
                <a:spcPts val="0"/>
              </a:spcAft>
              <a:buClr>
                <a:schemeClr val="accent1"/>
              </a:buClr>
              <a:buSzPct val="100000"/>
              <a:buFont typeface="Garamond"/>
              <a:buNone/>
            </a:pPr>
            <a:r>
              <a:rPr lang="en-US" sz="2000">
                <a:solidFill>
                  <a:schemeClr val="lt1"/>
                </a:solidFill>
                <a:latin typeface="Garamond"/>
                <a:ea typeface="Garamond"/>
                <a:cs typeface="Garamond"/>
                <a:sym typeface="Garamond"/>
              </a:rPr>
              <a:t>  for (j=0; j&lt;3;j++)</a:t>
            </a:r>
            <a:endParaRPr/>
          </a:p>
          <a:p>
            <a:pPr indent="0" lvl="0" marL="0" marR="0" rtl="0" algn="l">
              <a:lnSpc>
                <a:spcPct val="100000"/>
              </a:lnSpc>
              <a:spcBef>
                <a:spcPts val="600"/>
              </a:spcBef>
              <a:spcAft>
                <a:spcPts val="0"/>
              </a:spcAft>
              <a:buClr>
                <a:schemeClr val="accent1"/>
              </a:buClr>
              <a:buSzPct val="100000"/>
              <a:buFont typeface="Garamond"/>
              <a:buNone/>
            </a:pPr>
            <a:r>
              <a:rPr b="0" i="0" lang="en-US" sz="2000" cap="none" strike="noStrike">
                <a:solidFill>
                  <a:schemeClr val="lt1"/>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ct val="100000"/>
              <a:buFont typeface="Garamond"/>
              <a:buNone/>
            </a:pPr>
            <a:r>
              <a:rPr lang="en-US" sz="2000">
                <a:solidFill>
                  <a:schemeClr val="lt1"/>
                </a:solidFill>
                <a:latin typeface="Garamond"/>
                <a:ea typeface="Garamond"/>
                <a:cs typeface="Garamond"/>
                <a:sym typeface="Garamond"/>
              </a:rPr>
              <a:t>    for(k=0;k&lt;4;k++)</a:t>
            </a:r>
            <a:endParaRPr b="0" i="0" sz="2000" cap="none" strike="noStrike">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ct val="100000"/>
              <a:buFont typeface="Garamond"/>
              <a:buNone/>
            </a:pPr>
            <a:r>
              <a:rPr b="0" i="0" lang="en-US" sz="2000" cap="none" strike="noStrike">
                <a:solidFill>
                  <a:schemeClr val="lt1"/>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ct val="100000"/>
              <a:buFont typeface="Garamond"/>
              <a:buNone/>
            </a:pPr>
            <a:r>
              <a:rPr lang="en-US" sz="2000">
                <a:solidFill>
                  <a:schemeClr val="lt1"/>
                </a:solidFill>
                <a:latin typeface="Garamond"/>
                <a:ea typeface="Garamond"/>
                <a:cs typeface="Garamond"/>
                <a:sym typeface="Garamond"/>
              </a:rPr>
              <a:t>         a[i][j][k]=s. nextInt( );</a:t>
            </a:r>
            <a:endParaRPr/>
          </a:p>
          <a:p>
            <a:pPr indent="0" lvl="0" marL="0" marR="0" rtl="0" algn="l">
              <a:lnSpc>
                <a:spcPct val="100000"/>
              </a:lnSpc>
              <a:spcBef>
                <a:spcPts val="600"/>
              </a:spcBef>
              <a:spcAft>
                <a:spcPts val="0"/>
              </a:spcAft>
              <a:buClr>
                <a:schemeClr val="accent1"/>
              </a:buClr>
              <a:buSzPct val="100000"/>
              <a:buFont typeface="Garamond"/>
              <a:buNone/>
            </a:pPr>
            <a:r>
              <a:rPr lang="en-US" sz="2000">
                <a:solidFill>
                  <a:schemeClr val="lt1"/>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ct val="100000"/>
              <a:buFont typeface="Garamond"/>
              <a:buNone/>
            </a:pPr>
            <a:r>
              <a:rPr b="0" i="0" lang="en-US" sz="2000" cap="none" strike="noStrike">
                <a:solidFill>
                  <a:schemeClr val="lt1"/>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ct val="100000"/>
              <a:buFont typeface="Garamond"/>
              <a:buNone/>
            </a:pPr>
            <a:r>
              <a:rPr lang="en-US" sz="2000">
                <a:solidFill>
                  <a:schemeClr val="lt1"/>
                </a:solidFill>
                <a:latin typeface="Garamond"/>
                <a:ea typeface="Garamond"/>
                <a:cs typeface="Garamond"/>
                <a:sym typeface="Garamond"/>
              </a:rPr>
              <a:t>}</a:t>
            </a:r>
            <a:endParaRPr b="0" i="0" sz="2000" cap="none" strike="noStrike">
              <a:solidFill>
                <a:schemeClr val="lt1"/>
              </a:solidFill>
              <a:latin typeface="Garamond"/>
              <a:ea typeface="Garamond"/>
              <a:cs typeface="Garamond"/>
              <a:sym typeface="Garamond"/>
            </a:endParaRPr>
          </a:p>
        </p:txBody>
      </p:sp>
      <p:sp>
        <p:nvSpPr>
          <p:cNvPr id="1370" name="Google Shape;1370;p137"/>
          <p:cNvSpPr txBox="1"/>
          <p:nvPr/>
        </p:nvSpPr>
        <p:spPr>
          <a:xfrm>
            <a:off x="4929190" y="2285992"/>
            <a:ext cx="2643206" cy="428628"/>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a:bodyPr>
          <a:lstStyle/>
          <a:p>
            <a:pPr indent="-127000" lvl="0" marL="0" marR="0" rtl="0" algn="l">
              <a:lnSpc>
                <a:spcPct val="100000"/>
              </a:lnSpc>
              <a:spcBef>
                <a:spcPts val="0"/>
              </a:spcBef>
              <a:spcAft>
                <a:spcPts val="0"/>
              </a:spcAft>
              <a:buClr>
                <a:schemeClr val="accent1"/>
              </a:buClr>
              <a:buSzPts val="2000"/>
              <a:buFont typeface="Arial"/>
              <a:buChar char="•"/>
            </a:pPr>
            <a:r>
              <a:rPr b="0" i="0" lang="en-US" sz="2000" cap="none" strike="noStrike">
                <a:solidFill>
                  <a:schemeClr val="lt1"/>
                </a:solidFill>
                <a:latin typeface="Garamond"/>
                <a:ea typeface="Garamond"/>
                <a:cs typeface="Garamond"/>
                <a:sym typeface="Garamond"/>
              </a:rPr>
              <a:t> To print array values</a:t>
            </a:r>
            <a:endParaRPr b="0" i="0" sz="2000" cap="none" strike="noStrike">
              <a:solidFill>
                <a:schemeClr val="lt1"/>
              </a:solidFill>
              <a:latin typeface="Garamond"/>
              <a:ea typeface="Garamond"/>
              <a:cs typeface="Garamond"/>
              <a:sym typeface="Garamond"/>
            </a:endParaRPr>
          </a:p>
        </p:txBody>
      </p:sp>
      <p:sp>
        <p:nvSpPr>
          <p:cNvPr id="1371" name="Google Shape;1371;p137"/>
          <p:cNvSpPr txBox="1"/>
          <p:nvPr/>
        </p:nvSpPr>
        <p:spPr>
          <a:xfrm>
            <a:off x="4929190" y="2857496"/>
            <a:ext cx="3571900" cy="3286148"/>
          </a:xfrm>
          <a:prstGeom prst="rect">
            <a:avLst/>
          </a:prstGeom>
          <a:noFill/>
          <a:ln cap="flat" cmpd="sng" w="9525">
            <a:solidFill>
              <a:schemeClr val="lt1"/>
            </a:solidFill>
            <a:prstDash val="dash"/>
            <a:round/>
            <a:headEnd len="sm" w="sm" type="none"/>
            <a:tailEnd len="sm" w="sm" type="none"/>
          </a:ln>
        </p:spPr>
        <p:txBody>
          <a:bodyPr anchorCtr="0" anchor="t" bIns="45700" lIns="91425" spcFirstLastPara="1" rIns="91425" wrap="square" tIns="45700">
            <a:normAutofit fontScale="92500" lnSpcReduction="20000"/>
          </a:bodyPr>
          <a:lstStyle/>
          <a:p>
            <a:pPr indent="0" lvl="0" marL="0" marR="0" rtl="0" algn="l">
              <a:spcBef>
                <a:spcPts val="0"/>
              </a:spcBef>
              <a:spcAft>
                <a:spcPts val="0"/>
              </a:spcAft>
              <a:buNone/>
            </a:pPr>
            <a:r>
              <a:rPr lang="en-US" sz="2000">
                <a:solidFill>
                  <a:schemeClr val="lt1"/>
                </a:solidFill>
                <a:latin typeface="Garamond"/>
                <a:ea typeface="Garamond"/>
                <a:cs typeface="Garamond"/>
                <a:sym typeface="Garamond"/>
              </a:rPr>
              <a:t>for(i=0;i&lt;2;i++)</a:t>
            </a:r>
            <a:endParaRPr/>
          </a:p>
          <a:p>
            <a:pPr indent="0" lvl="0" marL="0" marR="0" rtl="0" algn="l">
              <a:spcBef>
                <a:spcPts val="600"/>
              </a:spcBef>
              <a:spcAft>
                <a:spcPts val="0"/>
              </a:spcAft>
              <a:buNone/>
            </a:pPr>
            <a:r>
              <a:rPr lang="en-US" sz="2000">
                <a:solidFill>
                  <a:schemeClr val="lt1"/>
                </a:solidFill>
                <a:latin typeface="Garamond"/>
                <a:ea typeface="Garamond"/>
                <a:cs typeface="Garamond"/>
                <a:sym typeface="Garamond"/>
              </a:rPr>
              <a:t>{</a:t>
            </a:r>
            <a:endParaRPr/>
          </a:p>
          <a:p>
            <a:pPr indent="0" lvl="0" marL="0" marR="0" rtl="0" algn="l">
              <a:spcBef>
                <a:spcPts val="600"/>
              </a:spcBef>
              <a:spcAft>
                <a:spcPts val="0"/>
              </a:spcAft>
              <a:buNone/>
            </a:pPr>
            <a:r>
              <a:rPr lang="en-US" sz="2000">
                <a:solidFill>
                  <a:schemeClr val="lt1"/>
                </a:solidFill>
                <a:latin typeface="Garamond"/>
                <a:ea typeface="Garamond"/>
                <a:cs typeface="Garamond"/>
                <a:sym typeface="Garamond"/>
              </a:rPr>
              <a:t>  for (j=0; j&lt;3;j++)</a:t>
            </a:r>
            <a:endParaRPr/>
          </a:p>
          <a:p>
            <a:pPr indent="0" lvl="0" marL="0" marR="0" rtl="0" algn="l">
              <a:spcBef>
                <a:spcPts val="600"/>
              </a:spcBef>
              <a:spcAft>
                <a:spcPts val="0"/>
              </a:spcAft>
              <a:buNone/>
            </a:pPr>
            <a:r>
              <a:rPr lang="en-US" sz="2000">
                <a:solidFill>
                  <a:schemeClr val="lt1"/>
                </a:solidFill>
                <a:latin typeface="Garamond"/>
                <a:ea typeface="Garamond"/>
                <a:cs typeface="Garamond"/>
                <a:sym typeface="Garamond"/>
              </a:rPr>
              <a:t>  {</a:t>
            </a:r>
            <a:endParaRPr/>
          </a:p>
          <a:p>
            <a:pPr indent="0" lvl="0" marL="0" marR="0" rtl="0" algn="l">
              <a:spcBef>
                <a:spcPts val="600"/>
              </a:spcBef>
              <a:spcAft>
                <a:spcPts val="0"/>
              </a:spcAft>
              <a:buNone/>
            </a:pPr>
            <a:r>
              <a:rPr lang="en-US" sz="2000">
                <a:solidFill>
                  <a:schemeClr val="lt1"/>
                </a:solidFill>
                <a:latin typeface="Garamond"/>
                <a:ea typeface="Garamond"/>
                <a:cs typeface="Garamond"/>
                <a:sym typeface="Garamond"/>
              </a:rPr>
              <a:t>    for(k=0;k&lt;4;k++)</a:t>
            </a:r>
            <a:endParaRPr/>
          </a:p>
          <a:p>
            <a:pPr indent="0" lvl="0" marL="0" marR="0" rtl="0" algn="l">
              <a:spcBef>
                <a:spcPts val="600"/>
              </a:spcBef>
              <a:spcAft>
                <a:spcPts val="0"/>
              </a:spcAft>
              <a:buNone/>
            </a:pPr>
            <a:r>
              <a:rPr lang="en-US" sz="2000">
                <a:solidFill>
                  <a:schemeClr val="lt1"/>
                </a:solidFill>
                <a:latin typeface="Garamond"/>
                <a:ea typeface="Garamond"/>
                <a:cs typeface="Garamond"/>
                <a:sym typeface="Garamond"/>
              </a:rPr>
              <a:t>     {</a:t>
            </a:r>
            <a:endParaRPr/>
          </a:p>
          <a:p>
            <a:pPr indent="0" lvl="0" marL="0" marR="0" rtl="0" algn="l">
              <a:spcBef>
                <a:spcPts val="600"/>
              </a:spcBef>
              <a:spcAft>
                <a:spcPts val="0"/>
              </a:spcAft>
              <a:buNone/>
            </a:pPr>
            <a:r>
              <a:rPr lang="en-US" sz="2000">
                <a:solidFill>
                  <a:schemeClr val="lt1"/>
                </a:solidFill>
                <a:latin typeface="Garamond"/>
                <a:ea typeface="Garamond"/>
                <a:cs typeface="Garamond"/>
                <a:sym typeface="Garamond"/>
              </a:rPr>
              <a:t>         System.out.print(a[i][j][k]);;</a:t>
            </a:r>
            <a:endParaRPr/>
          </a:p>
          <a:p>
            <a:pPr indent="0" lvl="0" marL="0" marR="0" rtl="0" algn="l">
              <a:spcBef>
                <a:spcPts val="600"/>
              </a:spcBef>
              <a:spcAft>
                <a:spcPts val="0"/>
              </a:spcAft>
              <a:buNone/>
            </a:pPr>
            <a:r>
              <a:rPr lang="en-US" sz="2000">
                <a:solidFill>
                  <a:schemeClr val="lt1"/>
                </a:solidFill>
                <a:latin typeface="Garamond"/>
                <a:ea typeface="Garamond"/>
                <a:cs typeface="Garamond"/>
                <a:sym typeface="Garamond"/>
              </a:rPr>
              <a:t>      }</a:t>
            </a:r>
            <a:endParaRPr/>
          </a:p>
          <a:p>
            <a:pPr indent="0" lvl="0" marL="0" marR="0" rtl="0" algn="l">
              <a:spcBef>
                <a:spcPts val="600"/>
              </a:spcBef>
              <a:spcAft>
                <a:spcPts val="0"/>
              </a:spcAft>
              <a:buNone/>
            </a:pPr>
            <a:r>
              <a:rPr lang="en-US" sz="2000">
                <a:solidFill>
                  <a:schemeClr val="lt1"/>
                </a:solidFill>
                <a:latin typeface="Garamond"/>
                <a:ea typeface="Garamond"/>
                <a:cs typeface="Garamond"/>
                <a:sym typeface="Garamond"/>
              </a:rPr>
              <a:t>  }</a:t>
            </a:r>
            <a:endParaRPr/>
          </a:p>
          <a:p>
            <a:pPr indent="0" lvl="0" marL="0" marR="0" rtl="0" algn="l">
              <a:spcBef>
                <a:spcPts val="600"/>
              </a:spcBef>
              <a:spcAft>
                <a:spcPts val="0"/>
              </a:spcAft>
              <a:buNone/>
            </a:pPr>
            <a:r>
              <a:rPr lang="en-US" sz="2000">
                <a:solidFill>
                  <a:schemeClr val="lt1"/>
                </a:solidFill>
                <a:latin typeface="Garamond"/>
                <a:ea typeface="Garamond"/>
                <a:cs typeface="Garamond"/>
                <a:sym typeface="Garamond"/>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9"/>
                                        </p:tgtEl>
                                        <p:attrNameLst>
                                          <p:attrName>style.visibility</p:attrName>
                                        </p:attrNameLst>
                                      </p:cBhvr>
                                      <p:to>
                                        <p:strVal val="visible"/>
                                      </p:to>
                                    </p:set>
                                    <p:animEffect filter="fade" transition="in">
                                      <p:cBhvr>
                                        <p:cTn dur="500"/>
                                        <p:tgtEl>
                                          <p:spTgt spid="1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0"/>
                                        </p:tgtEl>
                                        <p:attrNameLst>
                                          <p:attrName>style.visibility</p:attrName>
                                        </p:attrNameLst>
                                      </p:cBhvr>
                                      <p:to>
                                        <p:strVal val="visible"/>
                                      </p:to>
                                    </p:set>
                                    <p:animEffect filter="fade" transition="in">
                                      <p:cBhvr>
                                        <p:cTn dur="500"/>
                                        <p:tgtEl>
                                          <p:spTgt spid="1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1"/>
                                        </p:tgtEl>
                                        <p:attrNameLst>
                                          <p:attrName>style.visibility</p:attrName>
                                        </p:attrNameLst>
                                      </p:cBhvr>
                                      <p:to>
                                        <p:strVal val="visible"/>
                                      </p:to>
                                    </p:set>
                                    <p:animEffect filter="fade" transition="in">
                                      <p:cBhvr>
                                        <p:cTn dur="500"/>
                                        <p:tgtEl>
                                          <p:spTgt spid="1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138"/>
          <p:cNvSpPr txBox="1"/>
          <p:nvPr>
            <p:ph idx="1" type="body"/>
          </p:nvPr>
        </p:nvSpPr>
        <p:spPr>
          <a:xfrm>
            <a:off x="457200" y="2020824"/>
            <a:ext cx="8229600" cy="176536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Font typeface="Garamond"/>
              <a:buNone/>
            </a:pPr>
            <a:r>
              <a:rPr lang="en-US" sz="1800"/>
              <a:t>Jagged array is a multidimensional array where member arrays are of different size.</a:t>
            </a:r>
            <a:endParaRPr/>
          </a:p>
          <a:p>
            <a:pPr indent="0" lvl="0" marL="0" rtl="0" algn="l">
              <a:lnSpc>
                <a:spcPct val="100000"/>
              </a:lnSpc>
              <a:spcBef>
                <a:spcPts val="600"/>
              </a:spcBef>
              <a:spcAft>
                <a:spcPts val="0"/>
              </a:spcAft>
              <a:buSzPts val="1800"/>
              <a:buFont typeface="Garamond"/>
              <a:buNone/>
            </a:pPr>
            <a:r>
              <a:rPr lang="en-US" sz="1800"/>
              <a:t>For example, we can create a 2D array where first array is of 3 elements, and is of 4 elements.</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p:txBody>
      </p:sp>
      <p:sp>
        <p:nvSpPr>
          <p:cNvPr id="1377" name="Google Shape;1377;p138"/>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JAGGED ARRAY</a:t>
            </a:r>
            <a:endParaRPr/>
          </a:p>
        </p:txBody>
      </p:sp>
      <p:sp>
        <p:nvSpPr>
          <p:cNvPr id="1378" name="Google Shape;1378;p138"/>
          <p:cNvSpPr txBox="1"/>
          <p:nvPr/>
        </p:nvSpPr>
        <p:spPr>
          <a:xfrm>
            <a:off x="500034" y="3143248"/>
            <a:ext cx="2428892" cy="2428892"/>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accent1"/>
              </a:buClr>
              <a:buSzPts val="2000"/>
              <a:buFont typeface="Garamond"/>
              <a:buNone/>
            </a:pPr>
            <a:r>
              <a:rPr b="0" i="0" lang="en-US" sz="2000" u="none" cap="none" strike="noStrike">
                <a:solidFill>
                  <a:schemeClr val="lt1"/>
                </a:solidFill>
                <a:latin typeface="Garamond"/>
                <a:ea typeface="Garamond"/>
                <a:cs typeface="Garamond"/>
                <a:sym typeface="Garamond"/>
              </a:rPr>
              <a:t>Program:</a:t>
            </a:r>
            <a:endParaRPr/>
          </a:p>
          <a:p>
            <a:pPr indent="0" lvl="0" marL="0" marR="0" rtl="0" algn="l">
              <a:lnSpc>
                <a:spcPct val="100000"/>
              </a:lnSpc>
              <a:spcBef>
                <a:spcPts val="600"/>
              </a:spcBef>
              <a:spcAft>
                <a:spcPts val="0"/>
              </a:spcAft>
              <a:buClr>
                <a:schemeClr val="accent1"/>
              </a:buClr>
              <a:buSzPts val="2000"/>
              <a:buFont typeface="Garamond"/>
              <a:buNone/>
            </a:pPr>
            <a:r>
              <a:rPr lang="en-US" sz="2000">
                <a:solidFill>
                  <a:schemeClr val="lt1"/>
                </a:solidFill>
                <a:latin typeface="Garamond"/>
                <a:ea typeface="Garamond"/>
                <a:cs typeface="Garamond"/>
                <a:sym typeface="Garamond"/>
              </a:rPr>
              <a:t>   int a[ ][ ];</a:t>
            </a:r>
            <a:endParaRPr/>
          </a:p>
          <a:p>
            <a:pPr indent="0" lvl="0" marL="0" marR="0" rtl="0" algn="l">
              <a:lnSpc>
                <a:spcPct val="100000"/>
              </a:lnSpc>
              <a:spcBef>
                <a:spcPts val="600"/>
              </a:spcBef>
              <a:spcAft>
                <a:spcPts val="0"/>
              </a:spcAft>
              <a:buClr>
                <a:schemeClr val="accent1"/>
              </a:buClr>
              <a:buSzPts val="2000"/>
              <a:buFont typeface="Garamond"/>
              <a:buNone/>
            </a:pPr>
            <a:r>
              <a:rPr b="0" i="0" lang="en-US" sz="2000" u="none" cap="none" strike="noStrike">
                <a:solidFill>
                  <a:schemeClr val="lt1"/>
                </a:solidFill>
                <a:latin typeface="Garamond"/>
                <a:ea typeface="Garamond"/>
                <a:cs typeface="Garamond"/>
                <a:sym typeface="Garamond"/>
              </a:rPr>
              <a:t>   a=new int[3][ ];</a:t>
            </a:r>
            <a:endParaRPr/>
          </a:p>
          <a:p>
            <a:pPr indent="0" lvl="0" marL="0" marR="0" rtl="0" algn="l">
              <a:lnSpc>
                <a:spcPct val="100000"/>
              </a:lnSpc>
              <a:spcBef>
                <a:spcPts val="600"/>
              </a:spcBef>
              <a:spcAft>
                <a:spcPts val="0"/>
              </a:spcAft>
              <a:buClr>
                <a:schemeClr val="accent1"/>
              </a:buClr>
              <a:buSzPts val="2000"/>
              <a:buFont typeface="Garamond"/>
              <a:buNone/>
            </a:pPr>
            <a:r>
              <a:rPr lang="en-US" sz="2000">
                <a:solidFill>
                  <a:schemeClr val="lt1"/>
                </a:solidFill>
                <a:latin typeface="Garamond"/>
                <a:ea typeface="Garamond"/>
                <a:cs typeface="Garamond"/>
                <a:sym typeface="Garamond"/>
              </a:rPr>
              <a:t>   a[0]=new int[4];</a:t>
            </a:r>
            <a:endParaRPr/>
          </a:p>
          <a:p>
            <a:pPr indent="0" lvl="0" marL="0" marR="0" rtl="0" algn="l">
              <a:spcBef>
                <a:spcPts val="600"/>
              </a:spcBef>
              <a:spcAft>
                <a:spcPts val="0"/>
              </a:spcAft>
              <a:buNone/>
            </a:pPr>
            <a:r>
              <a:rPr b="0" i="0" lang="en-US" sz="2000" u="none" cap="none" strike="noStrike">
                <a:solidFill>
                  <a:schemeClr val="lt1"/>
                </a:solidFill>
                <a:latin typeface="Garamond"/>
                <a:ea typeface="Garamond"/>
                <a:cs typeface="Garamond"/>
                <a:sym typeface="Garamond"/>
              </a:rPr>
              <a:t>   </a:t>
            </a:r>
            <a:r>
              <a:rPr lang="en-US" sz="2000">
                <a:solidFill>
                  <a:schemeClr val="lt1"/>
                </a:solidFill>
                <a:latin typeface="Garamond"/>
                <a:ea typeface="Garamond"/>
                <a:cs typeface="Garamond"/>
                <a:sym typeface="Garamond"/>
              </a:rPr>
              <a:t>a[1]=new int[2];</a:t>
            </a:r>
            <a:endParaRPr/>
          </a:p>
          <a:p>
            <a:pPr indent="0" lvl="0" marL="0" marR="0" rtl="0" algn="l">
              <a:spcBef>
                <a:spcPts val="600"/>
              </a:spcBef>
              <a:spcAft>
                <a:spcPts val="0"/>
              </a:spcAft>
              <a:buNone/>
            </a:pPr>
            <a:r>
              <a:rPr b="0" i="0" lang="en-US" sz="2000" u="none" cap="none" strike="noStrike">
                <a:solidFill>
                  <a:schemeClr val="lt1"/>
                </a:solidFill>
                <a:latin typeface="Garamond"/>
                <a:ea typeface="Garamond"/>
                <a:cs typeface="Garamond"/>
                <a:sym typeface="Garamond"/>
              </a:rPr>
              <a:t>   </a:t>
            </a:r>
            <a:r>
              <a:rPr lang="en-US" sz="2000">
                <a:solidFill>
                  <a:schemeClr val="lt1"/>
                </a:solidFill>
                <a:latin typeface="Garamond"/>
                <a:ea typeface="Garamond"/>
                <a:cs typeface="Garamond"/>
                <a:sym typeface="Garamond"/>
              </a:rPr>
              <a:t>a[2]=new int[3];</a:t>
            </a:r>
            <a:endParaRPr b="0" i="0" sz="2000" u="none" cap="none" strike="noStrike">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ts val="2000"/>
              <a:buFont typeface="Garamond"/>
              <a:buNone/>
            </a:pPr>
            <a:r>
              <a:t/>
            </a:r>
            <a:endParaRPr b="0" i="0" sz="2000" u="none" cap="none" strike="noStrike">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ts val="2000"/>
              <a:buFont typeface="Garamond"/>
              <a:buNone/>
            </a:pPr>
            <a:r>
              <a:t/>
            </a:r>
            <a:endParaRPr b="0" i="0" sz="2000" u="none" cap="none" strike="noStrike">
              <a:solidFill>
                <a:schemeClr val="lt1"/>
              </a:solidFill>
              <a:latin typeface="Garamond"/>
              <a:ea typeface="Garamond"/>
              <a:cs typeface="Garamond"/>
              <a:sym typeface="Garamond"/>
            </a:endParaRPr>
          </a:p>
        </p:txBody>
      </p:sp>
      <p:sp>
        <p:nvSpPr>
          <p:cNvPr id="1379" name="Google Shape;1379;p138"/>
          <p:cNvSpPr/>
          <p:nvPr/>
        </p:nvSpPr>
        <p:spPr>
          <a:xfrm>
            <a:off x="4000496" y="4071942"/>
            <a:ext cx="785818"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380" name="Google Shape;1380;p138"/>
          <p:cNvSpPr/>
          <p:nvPr/>
        </p:nvSpPr>
        <p:spPr>
          <a:xfrm>
            <a:off x="4786314" y="4071942"/>
            <a:ext cx="785818"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381" name="Google Shape;1381;p138"/>
          <p:cNvSpPr/>
          <p:nvPr/>
        </p:nvSpPr>
        <p:spPr>
          <a:xfrm>
            <a:off x="4000496" y="4500570"/>
            <a:ext cx="785818"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382" name="Google Shape;1382;p138"/>
          <p:cNvSpPr/>
          <p:nvPr/>
        </p:nvSpPr>
        <p:spPr>
          <a:xfrm>
            <a:off x="4786314" y="4500570"/>
            <a:ext cx="785818"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383" name="Google Shape;1383;p138"/>
          <p:cNvSpPr/>
          <p:nvPr/>
        </p:nvSpPr>
        <p:spPr>
          <a:xfrm>
            <a:off x="4000496" y="4929198"/>
            <a:ext cx="785818"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384" name="Google Shape;1384;p138"/>
          <p:cNvSpPr/>
          <p:nvPr/>
        </p:nvSpPr>
        <p:spPr>
          <a:xfrm>
            <a:off x="4786314" y="4929198"/>
            <a:ext cx="785818"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385" name="Google Shape;1385;p138"/>
          <p:cNvSpPr txBox="1"/>
          <p:nvPr/>
        </p:nvSpPr>
        <p:spPr>
          <a:xfrm>
            <a:off x="3643306" y="4071942"/>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0</a:t>
            </a:r>
            <a:endParaRPr/>
          </a:p>
        </p:txBody>
      </p:sp>
      <p:sp>
        <p:nvSpPr>
          <p:cNvPr id="1386" name="Google Shape;1386;p138"/>
          <p:cNvSpPr txBox="1"/>
          <p:nvPr/>
        </p:nvSpPr>
        <p:spPr>
          <a:xfrm>
            <a:off x="3643306" y="4500570"/>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1</a:t>
            </a:r>
            <a:endParaRPr/>
          </a:p>
        </p:txBody>
      </p:sp>
      <p:sp>
        <p:nvSpPr>
          <p:cNvPr id="1387" name="Google Shape;1387;p138"/>
          <p:cNvSpPr txBox="1"/>
          <p:nvPr/>
        </p:nvSpPr>
        <p:spPr>
          <a:xfrm>
            <a:off x="3643306" y="4929198"/>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2</a:t>
            </a:r>
            <a:endParaRPr/>
          </a:p>
        </p:txBody>
      </p:sp>
      <p:sp>
        <p:nvSpPr>
          <p:cNvPr id="1388" name="Google Shape;1388;p138"/>
          <p:cNvSpPr txBox="1"/>
          <p:nvPr/>
        </p:nvSpPr>
        <p:spPr>
          <a:xfrm>
            <a:off x="4214810" y="3714752"/>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0</a:t>
            </a:r>
            <a:endParaRPr/>
          </a:p>
        </p:txBody>
      </p:sp>
      <p:sp>
        <p:nvSpPr>
          <p:cNvPr id="1389" name="Google Shape;1389;p138"/>
          <p:cNvSpPr txBox="1"/>
          <p:nvPr/>
        </p:nvSpPr>
        <p:spPr>
          <a:xfrm>
            <a:off x="5000628" y="3714752"/>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1</a:t>
            </a:r>
            <a:endParaRPr/>
          </a:p>
        </p:txBody>
      </p:sp>
      <p:sp>
        <p:nvSpPr>
          <p:cNvPr id="1390" name="Google Shape;1390;p138"/>
          <p:cNvSpPr/>
          <p:nvPr/>
        </p:nvSpPr>
        <p:spPr>
          <a:xfrm>
            <a:off x="5572132" y="4071942"/>
            <a:ext cx="785818"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391" name="Google Shape;1391;p138"/>
          <p:cNvSpPr/>
          <p:nvPr/>
        </p:nvSpPr>
        <p:spPr>
          <a:xfrm>
            <a:off x="6357950" y="4071942"/>
            <a:ext cx="785818"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392" name="Google Shape;1392;p138"/>
          <p:cNvSpPr/>
          <p:nvPr/>
        </p:nvSpPr>
        <p:spPr>
          <a:xfrm>
            <a:off x="5572132" y="4929198"/>
            <a:ext cx="785818" cy="428628"/>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393" name="Google Shape;1393;p138"/>
          <p:cNvSpPr txBox="1"/>
          <p:nvPr/>
        </p:nvSpPr>
        <p:spPr>
          <a:xfrm>
            <a:off x="5786446" y="3714752"/>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2</a:t>
            </a:r>
            <a:endParaRPr/>
          </a:p>
        </p:txBody>
      </p:sp>
      <p:sp>
        <p:nvSpPr>
          <p:cNvPr id="1394" name="Google Shape;1394;p138"/>
          <p:cNvSpPr txBox="1"/>
          <p:nvPr/>
        </p:nvSpPr>
        <p:spPr>
          <a:xfrm>
            <a:off x="6572264" y="3714752"/>
            <a:ext cx="2936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6">
                                            <p:txEl>
                                              <p:pRg end="0" st="0"/>
                                            </p:txEl>
                                          </p:spTgt>
                                        </p:tgtEl>
                                        <p:attrNameLst>
                                          <p:attrName>style.visibility</p:attrName>
                                        </p:attrNameLst>
                                      </p:cBhvr>
                                      <p:to>
                                        <p:strVal val="visible"/>
                                      </p:to>
                                    </p:set>
                                    <p:animEffect filter="fade" transition="in">
                                      <p:cBhvr>
                                        <p:cTn dur="500"/>
                                        <p:tgtEl>
                                          <p:spTgt spid="13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6">
                                            <p:txEl>
                                              <p:pRg end="1" st="1"/>
                                            </p:txEl>
                                          </p:spTgt>
                                        </p:tgtEl>
                                        <p:attrNameLst>
                                          <p:attrName>style.visibility</p:attrName>
                                        </p:attrNameLst>
                                      </p:cBhvr>
                                      <p:to>
                                        <p:strVal val="visible"/>
                                      </p:to>
                                    </p:set>
                                    <p:animEffect filter="fade" transition="in">
                                      <p:cBhvr>
                                        <p:cTn dur="500"/>
                                        <p:tgtEl>
                                          <p:spTgt spid="13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6">
                                            <p:txEl>
                                              <p:pRg end="2" st="2"/>
                                            </p:txEl>
                                          </p:spTgt>
                                        </p:tgtEl>
                                        <p:attrNameLst>
                                          <p:attrName>style.visibility</p:attrName>
                                        </p:attrNameLst>
                                      </p:cBhvr>
                                      <p:to>
                                        <p:strVal val="visible"/>
                                      </p:to>
                                    </p:set>
                                    <p:animEffect filter="fade" transition="in">
                                      <p:cBhvr>
                                        <p:cTn dur="500"/>
                                        <p:tgtEl>
                                          <p:spTgt spid="13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6">
                                            <p:txEl>
                                              <p:pRg end="3" st="3"/>
                                            </p:txEl>
                                          </p:spTgt>
                                        </p:tgtEl>
                                        <p:attrNameLst>
                                          <p:attrName>style.visibility</p:attrName>
                                        </p:attrNameLst>
                                      </p:cBhvr>
                                      <p:to>
                                        <p:strVal val="visible"/>
                                      </p:to>
                                    </p:set>
                                    <p:animEffect filter="fade" transition="in">
                                      <p:cBhvr>
                                        <p:cTn dur="500"/>
                                        <p:tgtEl>
                                          <p:spTgt spid="13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6">
                                            <p:txEl>
                                              <p:pRg end="4" st="4"/>
                                            </p:txEl>
                                          </p:spTgt>
                                        </p:tgtEl>
                                        <p:attrNameLst>
                                          <p:attrName>style.visibility</p:attrName>
                                        </p:attrNameLst>
                                      </p:cBhvr>
                                      <p:to>
                                        <p:strVal val="visible"/>
                                      </p:to>
                                    </p:set>
                                    <p:animEffect filter="fade" transition="in">
                                      <p:cBhvr>
                                        <p:cTn dur="500"/>
                                        <p:tgtEl>
                                          <p:spTgt spid="137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8">
                                            <p:txEl>
                                              <p:pRg end="0" st="0"/>
                                            </p:txEl>
                                          </p:spTgt>
                                        </p:tgtEl>
                                        <p:attrNameLst>
                                          <p:attrName>style.visibility</p:attrName>
                                        </p:attrNameLst>
                                      </p:cBhvr>
                                      <p:to>
                                        <p:strVal val="visible"/>
                                      </p:to>
                                    </p:set>
                                    <p:animEffect filter="fade" transition="in">
                                      <p:cBhvr>
                                        <p:cTn dur="500"/>
                                        <p:tgtEl>
                                          <p:spTgt spid="13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8">
                                            <p:txEl>
                                              <p:pRg end="1" st="1"/>
                                            </p:txEl>
                                          </p:spTgt>
                                        </p:tgtEl>
                                        <p:attrNameLst>
                                          <p:attrName>style.visibility</p:attrName>
                                        </p:attrNameLst>
                                      </p:cBhvr>
                                      <p:to>
                                        <p:strVal val="visible"/>
                                      </p:to>
                                    </p:set>
                                    <p:animEffect filter="fade" transition="in">
                                      <p:cBhvr>
                                        <p:cTn dur="500"/>
                                        <p:tgtEl>
                                          <p:spTgt spid="13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8">
                                            <p:txEl>
                                              <p:pRg end="2" st="2"/>
                                            </p:txEl>
                                          </p:spTgt>
                                        </p:tgtEl>
                                        <p:attrNameLst>
                                          <p:attrName>style.visibility</p:attrName>
                                        </p:attrNameLst>
                                      </p:cBhvr>
                                      <p:to>
                                        <p:strVal val="visible"/>
                                      </p:to>
                                    </p:set>
                                    <p:animEffect filter="fade" transition="in">
                                      <p:cBhvr>
                                        <p:cTn dur="500"/>
                                        <p:tgtEl>
                                          <p:spTgt spid="13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8">
                                            <p:txEl>
                                              <p:pRg end="3" st="3"/>
                                            </p:txEl>
                                          </p:spTgt>
                                        </p:tgtEl>
                                        <p:attrNameLst>
                                          <p:attrName>style.visibility</p:attrName>
                                        </p:attrNameLst>
                                      </p:cBhvr>
                                      <p:to>
                                        <p:strVal val="visible"/>
                                      </p:to>
                                    </p:set>
                                    <p:animEffect filter="fade" transition="in">
                                      <p:cBhvr>
                                        <p:cTn dur="500"/>
                                        <p:tgtEl>
                                          <p:spTgt spid="13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8">
                                            <p:txEl>
                                              <p:pRg end="4" st="4"/>
                                            </p:txEl>
                                          </p:spTgt>
                                        </p:tgtEl>
                                        <p:attrNameLst>
                                          <p:attrName>style.visibility</p:attrName>
                                        </p:attrNameLst>
                                      </p:cBhvr>
                                      <p:to>
                                        <p:strVal val="visible"/>
                                      </p:to>
                                    </p:set>
                                    <p:animEffect filter="fade" transition="in">
                                      <p:cBhvr>
                                        <p:cTn dur="500"/>
                                        <p:tgtEl>
                                          <p:spTgt spid="137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8">
                                            <p:txEl>
                                              <p:pRg end="5" st="5"/>
                                            </p:txEl>
                                          </p:spTgt>
                                        </p:tgtEl>
                                        <p:attrNameLst>
                                          <p:attrName>style.visibility</p:attrName>
                                        </p:attrNameLst>
                                      </p:cBhvr>
                                      <p:to>
                                        <p:strVal val="visible"/>
                                      </p:to>
                                    </p:set>
                                    <p:animEffect filter="fade" transition="in">
                                      <p:cBhvr>
                                        <p:cTn dur="500"/>
                                        <p:tgtEl>
                                          <p:spTgt spid="137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8">
                                            <p:txEl>
                                              <p:pRg end="6" st="6"/>
                                            </p:txEl>
                                          </p:spTgt>
                                        </p:tgtEl>
                                        <p:attrNameLst>
                                          <p:attrName>style.visibility</p:attrName>
                                        </p:attrNameLst>
                                      </p:cBhvr>
                                      <p:to>
                                        <p:strVal val="visible"/>
                                      </p:to>
                                    </p:set>
                                    <p:animEffect filter="fade" transition="in">
                                      <p:cBhvr>
                                        <p:cTn dur="500"/>
                                        <p:tgtEl>
                                          <p:spTgt spid="137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8">
                                            <p:txEl>
                                              <p:pRg end="7" st="7"/>
                                            </p:txEl>
                                          </p:spTgt>
                                        </p:tgtEl>
                                        <p:attrNameLst>
                                          <p:attrName>style.visibility</p:attrName>
                                        </p:attrNameLst>
                                      </p:cBhvr>
                                      <p:to>
                                        <p:strVal val="visible"/>
                                      </p:to>
                                    </p:set>
                                    <p:animEffect filter="fade" transition="in">
                                      <p:cBhvr>
                                        <p:cTn dur="500"/>
                                        <p:tgtEl>
                                          <p:spTgt spid="137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5"/>
                                        </p:tgtEl>
                                        <p:attrNameLst>
                                          <p:attrName>style.visibility</p:attrName>
                                        </p:attrNameLst>
                                      </p:cBhvr>
                                      <p:to>
                                        <p:strVal val="visible"/>
                                      </p:to>
                                    </p:set>
                                    <p:animEffect filter="fade" transition="in">
                                      <p:cBhvr>
                                        <p:cTn dur="500"/>
                                        <p:tgtEl>
                                          <p:spTgt spid="1385"/>
                                        </p:tgtEl>
                                      </p:cBhvr>
                                    </p:animEffect>
                                  </p:childTnLst>
                                </p:cTn>
                              </p:par>
                              <p:par>
                                <p:cTn fill="hold" nodeType="withEffect" presetClass="entr" presetID="10" presetSubtype="0">
                                  <p:stCondLst>
                                    <p:cond delay="0"/>
                                  </p:stCondLst>
                                  <p:childTnLst>
                                    <p:set>
                                      <p:cBhvr>
                                        <p:cTn dur="1" fill="hold">
                                          <p:stCondLst>
                                            <p:cond delay="0"/>
                                          </p:stCondLst>
                                        </p:cTn>
                                        <p:tgtEl>
                                          <p:spTgt spid="1386"/>
                                        </p:tgtEl>
                                        <p:attrNameLst>
                                          <p:attrName>style.visibility</p:attrName>
                                        </p:attrNameLst>
                                      </p:cBhvr>
                                      <p:to>
                                        <p:strVal val="visible"/>
                                      </p:to>
                                    </p:set>
                                    <p:animEffect filter="fade" transition="in">
                                      <p:cBhvr>
                                        <p:cTn dur="500"/>
                                        <p:tgtEl>
                                          <p:spTgt spid="1386"/>
                                        </p:tgtEl>
                                      </p:cBhvr>
                                    </p:animEffect>
                                  </p:childTnLst>
                                </p:cTn>
                              </p:par>
                              <p:par>
                                <p:cTn fill="hold" nodeType="withEffect" presetClass="entr" presetID="10" presetSubtype="0">
                                  <p:stCondLst>
                                    <p:cond delay="0"/>
                                  </p:stCondLst>
                                  <p:childTnLst>
                                    <p:set>
                                      <p:cBhvr>
                                        <p:cTn dur="1" fill="hold">
                                          <p:stCondLst>
                                            <p:cond delay="0"/>
                                          </p:stCondLst>
                                        </p:cTn>
                                        <p:tgtEl>
                                          <p:spTgt spid="1387"/>
                                        </p:tgtEl>
                                        <p:attrNameLst>
                                          <p:attrName>style.visibility</p:attrName>
                                        </p:attrNameLst>
                                      </p:cBhvr>
                                      <p:to>
                                        <p:strVal val="visible"/>
                                      </p:to>
                                    </p:set>
                                    <p:animEffect filter="fade" transition="in">
                                      <p:cBhvr>
                                        <p:cTn dur="500"/>
                                        <p:tgtEl>
                                          <p:spTgt spid="1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9"/>
                                        </p:tgtEl>
                                        <p:attrNameLst>
                                          <p:attrName>style.visibility</p:attrName>
                                        </p:attrNameLst>
                                      </p:cBhvr>
                                      <p:to>
                                        <p:strVal val="visible"/>
                                      </p:to>
                                    </p:set>
                                    <p:animEffect filter="fade" transition="in">
                                      <p:cBhvr>
                                        <p:cTn dur="500"/>
                                        <p:tgtEl>
                                          <p:spTgt spid="1379"/>
                                        </p:tgtEl>
                                      </p:cBhvr>
                                    </p:animEffect>
                                  </p:childTnLst>
                                </p:cTn>
                              </p:par>
                              <p:par>
                                <p:cTn fill="hold" nodeType="withEffect" presetClass="entr" presetID="10" presetSubtype="0">
                                  <p:stCondLst>
                                    <p:cond delay="0"/>
                                  </p:stCondLst>
                                  <p:childTnLst>
                                    <p:set>
                                      <p:cBhvr>
                                        <p:cTn dur="1" fill="hold">
                                          <p:stCondLst>
                                            <p:cond delay="0"/>
                                          </p:stCondLst>
                                        </p:cTn>
                                        <p:tgtEl>
                                          <p:spTgt spid="1388"/>
                                        </p:tgtEl>
                                        <p:attrNameLst>
                                          <p:attrName>style.visibility</p:attrName>
                                        </p:attrNameLst>
                                      </p:cBhvr>
                                      <p:to>
                                        <p:strVal val="visible"/>
                                      </p:to>
                                    </p:set>
                                    <p:animEffect filter="fade" transition="in">
                                      <p:cBhvr>
                                        <p:cTn dur="500"/>
                                        <p:tgtEl>
                                          <p:spTgt spid="1388"/>
                                        </p:tgtEl>
                                      </p:cBhvr>
                                    </p:animEffect>
                                  </p:childTnLst>
                                </p:cTn>
                              </p:par>
                              <p:par>
                                <p:cTn fill="hold" nodeType="withEffect" presetClass="entr" presetID="10" presetSubtype="0">
                                  <p:stCondLst>
                                    <p:cond delay="0"/>
                                  </p:stCondLst>
                                  <p:childTnLst>
                                    <p:set>
                                      <p:cBhvr>
                                        <p:cTn dur="1" fill="hold">
                                          <p:stCondLst>
                                            <p:cond delay="0"/>
                                          </p:stCondLst>
                                        </p:cTn>
                                        <p:tgtEl>
                                          <p:spTgt spid="1389"/>
                                        </p:tgtEl>
                                        <p:attrNameLst>
                                          <p:attrName>style.visibility</p:attrName>
                                        </p:attrNameLst>
                                      </p:cBhvr>
                                      <p:to>
                                        <p:strVal val="visible"/>
                                      </p:to>
                                    </p:set>
                                    <p:animEffect filter="fade" transition="in">
                                      <p:cBhvr>
                                        <p:cTn dur="500"/>
                                        <p:tgtEl>
                                          <p:spTgt spid="1389"/>
                                        </p:tgtEl>
                                      </p:cBhvr>
                                    </p:animEffect>
                                  </p:childTnLst>
                                </p:cTn>
                              </p:par>
                              <p:par>
                                <p:cTn fill="hold" nodeType="withEffect" presetClass="entr" presetID="10" presetSubtype="0">
                                  <p:stCondLst>
                                    <p:cond delay="0"/>
                                  </p:stCondLst>
                                  <p:childTnLst>
                                    <p:set>
                                      <p:cBhvr>
                                        <p:cTn dur="1" fill="hold">
                                          <p:stCondLst>
                                            <p:cond delay="0"/>
                                          </p:stCondLst>
                                        </p:cTn>
                                        <p:tgtEl>
                                          <p:spTgt spid="1380"/>
                                        </p:tgtEl>
                                        <p:attrNameLst>
                                          <p:attrName>style.visibility</p:attrName>
                                        </p:attrNameLst>
                                      </p:cBhvr>
                                      <p:to>
                                        <p:strVal val="visible"/>
                                      </p:to>
                                    </p:set>
                                    <p:animEffect filter="fade" transition="in">
                                      <p:cBhvr>
                                        <p:cTn dur="500"/>
                                        <p:tgtEl>
                                          <p:spTgt spid="1380"/>
                                        </p:tgtEl>
                                      </p:cBhvr>
                                    </p:animEffect>
                                  </p:childTnLst>
                                </p:cTn>
                              </p:par>
                              <p:par>
                                <p:cTn fill="hold" nodeType="withEffect" presetClass="entr" presetID="10" presetSubtype="0">
                                  <p:stCondLst>
                                    <p:cond delay="0"/>
                                  </p:stCondLst>
                                  <p:childTnLst>
                                    <p:set>
                                      <p:cBhvr>
                                        <p:cTn dur="1" fill="hold">
                                          <p:stCondLst>
                                            <p:cond delay="0"/>
                                          </p:stCondLst>
                                        </p:cTn>
                                        <p:tgtEl>
                                          <p:spTgt spid="1393"/>
                                        </p:tgtEl>
                                        <p:attrNameLst>
                                          <p:attrName>style.visibility</p:attrName>
                                        </p:attrNameLst>
                                      </p:cBhvr>
                                      <p:to>
                                        <p:strVal val="visible"/>
                                      </p:to>
                                    </p:set>
                                    <p:animEffect filter="fade" transition="in">
                                      <p:cBhvr>
                                        <p:cTn dur="500"/>
                                        <p:tgtEl>
                                          <p:spTgt spid="1393"/>
                                        </p:tgtEl>
                                      </p:cBhvr>
                                    </p:animEffect>
                                  </p:childTnLst>
                                </p:cTn>
                              </p:par>
                              <p:par>
                                <p:cTn fill="hold" nodeType="withEffect" presetClass="entr" presetID="10" presetSubtype="0">
                                  <p:stCondLst>
                                    <p:cond delay="0"/>
                                  </p:stCondLst>
                                  <p:childTnLst>
                                    <p:set>
                                      <p:cBhvr>
                                        <p:cTn dur="1" fill="hold">
                                          <p:stCondLst>
                                            <p:cond delay="0"/>
                                          </p:stCondLst>
                                        </p:cTn>
                                        <p:tgtEl>
                                          <p:spTgt spid="1390"/>
                                        </p:tgtEl>
                                        <p:attrNameLst>
                                          <p:attrName>style.visibility</p:attrName>
                                        </p:attrNameLst>
                                      </p:cBhvr>
                                      <p:to>
                                        <p:strVal val="visible"/>
                                      </p:to>
                                    </p:set>
                                    <p:animEffect filter="fade" transition="in">
                                      <p:cBhvr>
                                        <p:cTn dur="500"/>
                                        <p:tgtEl>
                                          <p:spTgt spid="1390"/>
                                        </p:tgtEl>
                                      </p:cBhvr>
                                    </p:animEffect>
                                  </p:childTnLst>
                                </p:cTn>
                              </p:par>
                              <p:par>
                                <p:cTn fill="hold" nodeType="withEffect" presetClass="entr" presetID="10" presetSubtype="0">
                                  <p:stCondLst>
                                    <p:cond delay="0"/>
                                  </p:stCondLst>
                                  <p:childTnLst>
                                    <p:set>
                                      <p:cBhvr>
                                        <p:cTn dur="1" fill="hold">
                                          <p:stCondLst>
                                            <p:cond delay="0"/>
                                          </p:stCondLst>
                                        </p:cTn>
                                        <p:tgtEl>
                                          <p:spTgt spid="1394"/>
                                        </p:tgtEl>
                                        <p:attrNameLst>
                                          <p:attrName>style.visibility</p:attrName>
                                        </p:attrNameLst>
                                      </p:cBhvr>
                                      <p:to>
                                        <p:strVal val="visible"/>
                                      </p:to>
                                    </p:set>
                                    <p:animEffect filter="fade" transition="in">
                                      <p:cBhvr>
                                        <p:cTn dur="500"/>
                                        <p:tgtEl>
                                          <p:spTgt spid="1394"/>
                                        </p:tgtEl>
                                      </p:cBhvr>
                                    </p:animEffect>
                                  </p:childTnLst>
                                </p:cTn>
                              </p:par>
                              <p:par>
                                <p:cTn fill="hold" nodeType="withEffect" presetClass="entr" presetID="10" presetSubtype="0">
                                  <p:stCondLst>
                                    <p:cond delay="0"/>
                                  </p:stCondLst>
                                  <p:childTnLst>
                                    <p:set>
                                      <p:cBhvr>
                                        <p:cTn dur="1" fill="hold">
                                          <p:stCondLst>
                                            <p:cond delay="0"/>
                                          </p:stCondLst>
                                        </p:cTn>
                                        <p:tgtEl>
                                          <p:spTgt spid="1391"/>
                                        </p:tgtEl>
                                        <p:attrNameLst>
                                          <p:attrName>style.visibility</p:attrName>
                                        </p:attrNameLst>
                                      </p:cBhvr>
                                      <p:to>
                                        <p:strVal val="visible"/>
                                      </p:to>
                                    </p:set>
                                    <p:animEffect filter="fade" transition="in">
                                      <p:cBhvr>
                                        <p:cTn dur="500"/>
                                        <p:tgtEl>
                                          <p:spTgt spid="13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1"/>
                                        </p:tgtEl>
                                        <p:attrNameLst>
                                          <p:attrName>style.visibility</p:attrName>
                                        </p:attrNameLst>
                                      </p:cBhvr>
                                      <p:to>
                                        <p:strVal val="visible"/>
                                      </p:to>
                                    </p:set>
                                    <p:animEffect filter="fade" transition="in">
                                      <p:cBhvr>
                                        <p:cTn dur="500"/>
                                        <p:tgtEl>
                                          <p:spTgt spid="1381"/>
                                        </p:tgtEl>
                                      </p:cBhvr>
                                    </p:animEffect>
                                  </p:childTnLst>
                                </p:cTn>
                              </p:par>
                              <p:par>
                                <p:cTn fill="hold" nodeType="withEffect" presetClass="entr" presetID="10" presetSubtype="0">
                                  <p:stCondLst>
                                    <p:cond delay="0"/>
                                  </p:stCondLst>
                                  <p:childTnLst>
                                    <p:set>
                                      <p:cBhvr>
                                        <p:cTn dur="1" fill="hold">
                                          <p:stCondLst>
                                            <p:cond delay="0"/>
                                          </p:stCondLst>
                                        </p:cTn>
                                        <p:tgtEl>
                                          <p:spTgt spid="1382"/>
                                        </p:tgtEl>
                                        <p:attrNameLst>
                                          <p:attrName>style.visibility</p:attrName>
                                        </p:attrNameLst>
                                      </p:cBhvr>
                                      <p:to>
                                        <p:strVal val="visible"/>
                                      </p:to>
                                    </p:set>
                                    <p:animEffect filter="fade" transition="in">
                                      <p:cBhvr>
                                        <p:cTn dur="500"/>
                                        <p:tgtEl>
                                          <p:spTgt spid="13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3"/>
                                        </p:tgtEl>
                                        <p:attrNameLst>
                                          <p:attrName>style.visibility</p:attrName>
                                        </p:attrNameLst>
                                      </p:cBhvr>
                                      <p:to>
                                        <p:strVal val="visible"/>
                                      </p:to>
                                    </p:set>
                                    <p:animEffect filter="fade" transition="in">
                                      <p:cBhvr>
                                        <p:cTn dur="500"/>
                                        <p:tgtEl>
                                          <p:spTgt spid="1383"/>
                                        </p:tgtEl>
                                      </p:cBhvr>
                                    </p:animEffect>
                                  </p:childTnLst>
                                </p:cTn>
                              </p:par>
                              <p:par>
                                <p:cTn fill="hold" nodeType="withEffect" presetClass="entr" presetID="10" presetSubtype="0">
                                  <p:stCondLst>
                                    <p:cond delay="0"/>
                                  </p:stCondLst>
                                  <p:childTnLst>
                                    <p:set>
                                      <p:cBhvr>
                                        <p:cTn dur="1" fill="hold">
                                          <p:stCondLst>
                                            <p:cond delay="0"/>
                                          </p:stCondLst>
                                        </p:cTn>
                                        <p:tgtEl>
                                          <p:spTgt spid="1384"/>
                                        </p:tgtEl>
                                        <p:attrNameLst>
                                          <p:attrName>style.visibility</p:attrName>
                                        </p:attrNameLst>
                                      </p:cBhvr>
                                      <p:to>
                                        <p:strVal val="visible"/>
                                      </p:to>
                                    </p:set>
                                    <p:animEffect filter="fade" transition="in">
                                      <p:cBhvr>
                                        <p:cTn dur="500"/>
                                        <p:tgtEl>
                                          <p:spTgt spid="1384"/>
                                        </p:tgtEl>
                                      </p:cBhvr>
                                    </p:animEffect>
                                  </p:childTnLst>
                                </p:cTn>
                              </p:par>
                              <p:par>
                                <p:cTn fill="hold" nodeType="withEffect" presetClass="entr" presetID="10" presetSubtype="0">
                                  <p:stCondLst>
                                    <p:cond delay="0"/>
                                  </p:stCondLst>
                                  <p:childTnLst>
                                    <p:set>
                                      <p:cBhvr>
                                        <p:cTn dur="1" fill="hold">
                                          <p:stCondLst>
                                            <p:cond delay="0"/>
                                          </p:stCondLst>
                                        </p:cTn>
                                        <p:tgtEl>
                                          <p:spTgt spid="1392"/>
                                        </p:tgtEl>
                                        <p:attrNameLst>
                                          <p:attrName>style.visibility</p:attrName>
                                        </p:attrNameLst>
                                      </p:cBhvr>
                                      <p:to>
                                        <p:strVal val="visible"/>
                                      </p:to>
                                    </p:set>
                                    <p:animEffect filter="fade" transition="in">
                                      <p:cBhvr>
                                        <p:cTn dur="500"/>
                                        <p:tgtEl>
                                          <p:spTgt spid="1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139"/>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fontScale="92500" lnSpcReduction="10000"/>
          </a:bodyPr>
          <a:lstStyle/>
          <a:p>
            <a:pPr indent="0" lvl="0" marL="0" rtl="0" algn="ctr">
              <a:lnSpc>
                <a:spcPct val="100000"/>
              </a:lnSpc>
              <a:spcBef>
                <a:spcPts val="0"/>
              </a:spcBef>
              <a:spcAft>
                <a:spcPts val="0"/>
              </a:spcAft>
              <a:buSzPct val="100000"/>
              <a:buFont typeface="Garamond"/>
              <a:buNone/>
            </a:pPr>
            <a:r>
              <a:rPr lang="en-US"/>
              <a:t>Array class is included in java.util package</a:t>
            </a:r>
            <a:endParaRPr/>
          </a:p>
          <a:p>
            <a:pPr indent="0" lvl="0" marL="0" rtl="0" algn="ctr">
              <a:lnSpc>
                <a:spcPct val="100000"/>
              </a:lnSpc>
              <a:spcBef>
                <a:spcPts val="600"/>
              </a:spcBef>
              <a:spcAft>
                <a:spcPts val="0"/>
              </a:spcAft>
              <a:buSzPct val="100000"/>
              <a:buFont typeface="Garamond"/>
              <a:buNone/>
            </a:pPr>
            <a:r>
              <a:rPr lang="en-US"/>
              <a:t>It contains several static methods that you can use to compare, sort and search in arrays.</a:t>
            </a:r>
            <a:endParaRPr/>
          </a:p>
          <a:p>
            <a:pPr indent="0" lvl="0" marL="0" rtl="0" algn="ctr">
              <a:lnSpc>
                <a:spcPct val="100000"/>
              </a:lnSpc>
              <a:spcBef>
                <a:spcPts val="600"/>
              </a:spcBef>
              <a:spcAft>
                <a:spcPts val="0"/>
              </a:spcAft>
              <a:buSzPct val="100000"/>
              <a:buFont typeface="Garamond"/>
              <a:buNone/>
            </a:pPr>
            <a:r>
              <a:rPr lang="en-US"/>
              <a:t>This class is a member of collection framework.</a:t>
            </a:r>
            <a:endParaRPr/>
          </a:p>
          <a:p>
            <a:pPr indent="0" lvl="0" marL="0" rtl="0" algn="ctr">
              <a:lnSpc>
                <a:spcPct val="100000"/>
              </a:lnSpc>
              <a:spcBef>
                <a:spcPts val="600"/>
              </a:spcBef>
              <a:spcAft>
                <a:spcPts val="0"/>
              </a:spcAft>
              <a:buSzPct val="100000"/>
              <a:buFont typeface="Garamond"/>
              <a:buNone/>
            </a:pPr>
            <a:r>
              <a:rPr lang="en-US"/>
              <a:t>Different methods of this class are listed below.</a:t>
            </a:r>
            <a:endParaRPr/>
          </a:p>
          <a:p>
            <a:pPr indent="0" lvl="0" marL="0" rtl="0" algn="ctr">
              <a:lnSpc>
                <a:spcPct val="100000"/>
              </a:lnSpc>
              <a:spcBef>
                <a:spcPts val="600"/>
              </a:spcBef>
              <a:spcAft>
                <a:spcPts val="0"/>
              </a:spcAft>
              <a:buSzPct val="100000"/>
              <a:buFont typeface="Garamond"/>
              <a:buNone/>
            </a:pPr>
            <a:r>
              <a:rPr lang="en-US"/>
              <a:t>Arrays.toString()</a:t>
            </a:r>
            <a:endParaRPr/>
          </a:p>
          <a:p>
            <a:pPr indent="0" lvl="0" marL="0" rtl="0" algn="ctr">
              <a:lnSpc>
                <a:spcPct val="100000"/>
              </a:lnSpc>
              <a:spcBef>
                <a:spcPts val="600"/>
              </a:spcBef>
              <a:spcAft>
                <a:spcPts val="0"/>
              </a:spcAft>
              <a:buSzPct val="100000"/>
              <a:buFont typeface="Garamond"/>
              <a:buNone/>
            </a:pPr>
            <a:r>
              <a:rPr lang="en-US"/>
              <a:t>Arrays.asList()</a:t>
            </a:r>
            <a:endParaRPr/>
          </a:p>
          <a:p>
            <a:pPr indent="0" lvl="0" marL="0" rtl="0" algn="ctr">
              <a:lnSpc>
                <a:spcPct val="100000"/>
              </a:lnSpc>
              <a:spcBef>
                <a:spcPts val="600"/>
              </a:spcBef>
              <a:spcAft>
                <a:spcPts val="0"/>
              </a:spcAft>
              <a:buSzPct val="100000"/>
              <a:buFont typeface="Garamond"/>
              <a:buNone/>
            </a:pPr>
            <a:r>
              <a:rPr lang="en-US"/>
              <a:t>Array.sort()</a:t>
            </a:r>
            <a:endParaRPr/>
          </a:p>
          <a:p>
            <a:pPr indent="0" lvl="0" marL="0" rtl="0" algn="ctr">
              <a:lnSpc>
                <a:spcPct val="100000"/>
              </a:lnSpc>
              <a:spcBef>
                <a:spcPts val="600"/>
              </a:spcBef>
              <a:spcAft>
                <a:spcPts val="0"/>
              </a:spcAft>
              <a:buSzPct val="100000"/>
              <a:buFont typeface="Garamond"/>
              <a:buNone/>
            </a:pPr>
            <a:r>
              <a:rPr lang="en-US"/>
              <a:t>Array.binarySearch()</a:t>
            </a:r>
            <a:endParaRPr/>
          </a:p>
          <a:p>
            <a:pPr indent="0" lvl="0" marL="0" rtl="0" algn="ctr">
              <a:lnSpc>
                <a:spcPct val="100000"/>
              </a:lnSpc>
              <a:spcBef>
                <a:spcPts val="600"/>
              </a:spcBef>
              <a:spcAft>
                <a:spcPts val="0"/>
              </a:spcAft>
              <a:buSzPct val="100000"/>
              <a:buFont typeface="Garamond"/>
              <a:buNone/>
            </a:pPr>
            <a:r>
              <a:rPr lang="en-US"/>
              <a:t>Array.copyOf()</a:t>
            </a:r>
            <a:endParaRPr/>
          </a:p>
          <a:p>
            <a:pPr indent="0" lvl="0" marL="0" rtl="0" algn="ctr">
              <a:lnSpc>
                <a:spcPct val="100000"/>
              </a:lnSpc>
              <a:spcBef>
                <a:spcPts val="600"/>
              </a:spcBef>
              <a:spcAft>
                <a:spcPts val="0"/>
              </a:spcAft>
              <a:buSzPct val="100000"/>
              <a:buFont typeface="Garamond"/>
              <a:buNone/>
            </a:pPr>
            <a:r>
              <a:rPr lang="en-US"/>
              <a:t>Array.copyOfRange()</a:t>
            </a:r>
            <a:endParaRPr/>
          </a:p>
          <a:p>
            <a:pPr indent="0" lvl="0" marL="0" rtl="0" algn="ctr">
              <a:lnSpc>
                <a:spcPct val="100000"/>
              </a:lnSpc>
              <a:spcBef>
                <a:spcPts val="600"/>
              </a:spcBef>
              <a:spcAft>
                <a:spcPts val="0"/>
              </a:spcAft>
              <a:buSzPct val="100000"/>
              <a:buFont typeface="Garamond"/>
              <a:buNone/>
            </a:pPr>
            <a:r>
              <a:rPr lang="en-US"/>
              <a:t>Arrays.fill() … etc.</a:t>
            </a:r>
            <a:endParaRPr/>
          </a:p>
          <a:p>
            <a:pPr indent="0" lvl="0" marL="0" rtl="0" algn="ctr">
              <a:lnSpc>
                <a:spcPct val="100000"/>
              </a:lnSpc>
              <a:spcBef>
                <a:spcPts val="600"/>
              </a:spcBef>
              <a:spcAft>
                <a:spcPts val="0"/>
              </a:spcAft>
              <a:buSzPct val="100000"/>
              <a:buFont typeface="Garamond"/>
              <a:buNone/>
            </a:pPr>
            <a:r>
              <a:t/>
            </a:r>
            <a:endParaRPr/>
          </a:p>
        </p:txBody>
      </p:sp>
      <p:sp>
        <p:nvSpPr>
          <p:cNvPr id="1400" name="Google Shape;1400;p13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ARRAY PACKAGE</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140"/>
          <p:cNvSpPr txBox="1"/>
          <p:nvPr>
            <p:ph idx="1" type="body"/>
          </p:nvPr>
        </p:nvSpPr>
        <p:spPr>
          <a:xfrm>
            <a:off x="457200" y="2020824"/>
            <a:ext cx="8229600" cy="4720544"/>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Font typeface="Garamond"/>
              <a:buNone/>
            </a:pPr>
            <a:r>
              <a:rPr lang="en-US"/>
              <a:t>Arrays.ToString():</a:t>
            </a:r>
            <a:endParaRPr/>
          </a:p>
          <a:p>
            <a:pPr indent="0" lvl="0" marL="0" rtl="0" algn="ctr">
              <a:lnSpc>
                <a:spcPct val="100000"/>
              </a:lnSpc>
              <a:spcBef>
                <a:spcPts val="600"/>
              </a:spcBef>
              <a:spcAft>
                <a:spcPts val="0"/>
              </a:spcAft>
              <a:buSzPct val="100000"/>
              <a:buFont typeface="Garamond"/>
              <a:buNone/>
            </a:pPr>
            <a:r>
              <a:rPr lang="en-US"/>
              <a:t>It returns the string representation of the array enclosed in the square braces[].</a:t>
            </a:r>
            <a:endParaRPr/>
          </a:p>
          <a:p>
            <a:pPr indent="0" lvl="0" marL="0" rtl="0" algn="ctr">
              <a:lnSpc>
                <a:spcPct val="100000"/>
              </a:lnSpc>
              <a:spcBef>
                <a:spcPts val="600"/>
              </a:spcBef>
              <a:spcAft>
                <a:spcPts val="0"/>
              </a:spcAft>
              <a:buSzPct val="100000"/>
              <a:buFont typeface="Garamond"/>
              <a:buNone/>
            </a:pPr>
            <a:r>
              <a:rPr lang="en-US"/>
              <a:t>Adjacent elements are separated by the comma character.</a:t>
            </a:r>
            <a:endParaRPr/>
          </a:p>
          <a:p>
            <a:pPr indent="0" lvl="0" marL="0" rtl="0" algn="ctr">
              <a:lnSpc>
                <a:spcPct val="100000"/>
              </a:lnSpc>
              <a:spcBef>
                <a:spcPts val="600"/>
              </a:spcBef>
              <a:spcAft>
                <a:spcPts val="0"/>
              </a:spcAft>
              <a:buSzPct val="100000"/>
              <a:buFont typeface="Garamond"/>
              <a:buNone/>
            </a:pPr>
            <a:r>
              <a:rPr lang="en-US"/>
              <a:t>Ex: int array[]={1,2,3,4,5,6,7};</a:t>
            </a:r>
            <a:endParaRPr/>
          </a:p>
          <a:p>
            <a:pPr indent="0" lvl="0" marL="0" rtl="0" algn="ctr">
              <a:lnSpc>
                <a:spcPct val="100000"/>
              </a:lnSpc>
              <a:spcBef>
                <a:spcPts val="600"/>
              </a:spcBef>
              <a:spcAft>
                <a:spcPts val="0"/>
              </a:spcAft>
              <a:buSzPct val="100000"/>
              <a:buFont typeface="Garamond"/>
              <a:buNone/>
            </a:pPr>
            <a:r>
              <a:rPr lang="en-US"/>
              <a:t>System.out.println(Arrays.ToString(array));</a:t>
            </a:r>
            <a:endParaRPr/>
          </a:p>
          <a:p>
            <a:pPr indent="0" lvl="0" marL="0" rtl="0" algn="ctr">
              <a:lnSpc>
                <a:spcPct val="100000"/>
              </a:lnSpc>
              <a:spcBef>
                <a:spcPts val="600"/>
              </a:spcBef>
              <a:spcAft>
                <a:spcPts val="0"/>
              </a:spcAft>
              <a:buSzPct val="100000"/>
              <a:buFont typeface="Garamond"/>
              <a:buNone/>
            </a:pPr>
            <a:r>
              <a:rPr lang="en-US"/>
              <a:t>Arrays.asList():</a:t>
            </a:r>
            <a:endParaRPr/>
          </a:p>
          <a:p>
            <a:pPr indent="0" lvl="0" marL="0" rtl="0" algn="ctr">
              <a:lnSpc>
                <a:spcPct val="100000"/>
              </a:lnSpc>
              <a:spcBef>
                <a:spcPts val="600"/>
              </a:spcBef>
              <a:spcAft>
                <a:spcPts val="0"/>
              </a:spcAft>
              <a:buSzPct val="100000"/>
              <a:buFont typeface="Garamond"/>
              <a:buNone/>
            </a:pPr>
            <a:r>
              <a:rPr lang="en-US"/>
              <a:t>It returns a list backed by a given array . In other words, both the list and array refer to the same location </a:t>
            </a:r>
            <a:endParaRPr/>
          </a:p>
          <a:p>
            <a:pPr indent="0" lvl="0" marL="0" rtl="0" algn="ctr">
              <a:lnSpc>
                <a:spcPct val="100000"/>
              </a:lnSpc>
              <a:spcBef>
                <a:spcPts val="600"/>
              </a:spcBef>
              <a:spcAft>
                <a:spcPts val="0"/>
              </a:spcAft>
              <a:buSzPct val="100000"/>
              <a:buFont typeface="Garamond"/>
              <a:buNone/>
            </a:pPr>
            <a:r>
              <a:rPr lang="en-US"/>
              <a:t>Ex: List integerList= Array.asList(array);// returns a fixed size list backed by the specified array.</a:t>
            </a:r>
            <a:endParaRPr/>
          </a:p>
          <a:p>
            <a:pPr indent="0" lvl="0" marL="0" rtl="0" algn="ctr">
              <a:lnSpc>
                <a:spcPct val="100000"/>
              </a:lnSpc>
              <a:spcBef>
                <a:spcPts val="600"/>
              </a:spcBef>
              <a:spcAft>
                <a:spcPts val="0"/>
              </a:spcAft>
              <a:buSzPct val="100000"/>
              <a:buFont typeface="Garamond"/>
              <a:buNone/>
            </a:pPr>
            <a:r>
              <a:rPr lang="en-US"/>
              <a:t>Arrays.sort():</a:t>
            </a:r>
            <a:endParaRPr/>
          </a:p>
          <a:p>
            <a:pPr indent="0" lvl="0" marL="0" rtl="0" algn="ctr">
              <a:lnSpc>
                <a:spcPct val="100000"/>
              </a:lnSpc>
              <a:spcBef>
                <a:spcPts val="600"/>
              </a:spcBef>
              <a:spcAft>
                <a:spcPts val="0"/>
              </a:spcAft>
              <a:buSzPct val="100000"/>
              <a:buFont typeface="Garamond"/>
              <a:buNone/>
            </a:pPr>
            <a:r>
              <a:rPr lang="en-US"/>
              <a:t>This method sorts the specified array into ascending numerical order. </a:t>
            </a:r>
            <a:endParaRPr/>
          </a:p>
          <a:p>
            <a:pPr indent="0" lvl="0" marL="0" rtl="0" algn="ctr">
              <a:lnSpc>
                <a:spcPct val="100000"/>
              </a:lnSpc>
              <a:spcBef>
                <a:spcPts val="600"/>
              </a:spcBef>
              <a:spcAft>
                <a:spcPts val="0"/>
              </a:spcAft>
              <a:buSzPct val="100000"/>
              <a:buFont typeface="Garamond"/>
              <a:buNone/>
            </a:pPr>
            <a:r>
              <a:rPr lang="en-US"/>
              <a:t>Arrays.sort(array)</a:t>
            </a:r>
            <a:endParaRPr/>
          </a:p>
          <a:p>
            <a:pPr indent="0" lvl="0" marL="0" rtl="0" algn="ctr">
              <a:lnSpc>
                <a:spcPct val="100000"/>
              </a:lnSpc>
              <a:spcBef>
                <a:spcPts val="600"/>
              </a:spcBef>
              <a:spcAft>
                <a:spcPts val="0"/>
              </a:spcAft>
              <a:buSzPct val="100000"/>
              <a:buFont typeface="Garamond"/>
              <a:buNone/>
            </a:pPr>
            <a:r>
              <a:t/>
            </a:r>
            <a:endParaRPr/>
          </a:p>
          <a:p>
            <a:pPr indent="0" lvl="0" marL="0" rtl="0" algn="ctr">
              <a:lnSpc>
                <a:spcPct val="100000"/>
              </a:lnSpc>
              <a:spcBef>
                <a:spcPts val="600"/>
              </a:spcBef>
              <a:spcAft>
                <a:spcPts val="0"/>
              </a:spcAft>
              <a:buSzPct val="100000"/>
              <a:buFont typeface="Garamond"/>
              <a:buNone/>
            </a:pPr>
            <a:r>
              <a:t/>
            </a:r>
            <a:endParaRPr/>
          </a:p>
          <a:p>
            <a:pPr indent="0" lvl="0" marL="0" rtl="0" algn="ctr">
              <a:lnSpc>
                <a:spcPct val="100000"/>
              </a:lnSpc>
              <a:spcBef>
                <a:spcPts val="600"/>
              </a:spcBef>
              <a:spcAft>
                <a:spcPts val="0"/>
              </a:spcAft>
              <a:buSzPct val="100000"/>
              <a:buFont typeface="Garamond"/>
              <a:buNone/>
            </a:pPr>
            <a:r>
              <a:rPr lang="en-US"/>
              <a:t> </a:t>
            </a:r>
            <a:endParaRPr/>
          </a:p>
          <a:p>
            <a:pPr indent="0" lvl="0" marL="0" rtl="0" algn="ctr">
              <a:lnSpc>
                <a:spcPct val="100000"/>
              </a:lnSpc>
              <a:spcBef>
                <a:spcPts val="600"/>
              </a:spcBef>
              <a:spcAft>
                <a:spcPts val="0"/>
              </a:spcAft>
              <a:buSzPct val="100000"/>
              <a:buFont typeface="Garamond"/>
              <a:buNone/>
            </a:pPr>
            <a:r>
              <a:t/>
            </a:r>
            <a:endParaRPr/>
          </a:p>
        </p:txBody>
      </p:sp>
      <p:sp>
        <p:nvSpPr>
          <p:cNvPr id="1406" name="Google Shape;1406;p14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METHODS IN ARRAYS</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141"/>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rPr lang="en-US"/>
              <a:t>Arrays.binarySearch():</a:t>
            </a:r>
            <a:endParaRPr/>
          </a:p>
          <a:p>
            <a:pPr indent="0" lvl="0" marL="0" rtl="0" algn="ctr">
              <a:lnSpc>
                <a:spcPct val="100000"/>
              </a:lnSpc>
              <a:spcBef>
                <a:spcPts val="600"/>
              </a:spcBef>
              <a:spcAft>
                <a:spcPts val="0"/>
              </a:spcAft>
              <a:buSzPts val="2000"/>
              <a:buFont typeface="Garamond"/>
              <a:buNone/>
            </a:pPr>
            <a:r>
              <a:rPr lang="en-US"/>
              <a:t>It returns an integer value for the index of the specified key in an specified array. It returns a negative number if the key is not found and for this method to work properly , the array must be sorted.</a:t>
            </a:r>
            <a:endParaRPr/>
          </a:p>
          <a:p>
            <a:pPr indent="0" lvl="0" marL="0" rtl="0" algn="ctr">
              <a:lnSpc>
                <a:spcPct val="100000"/>
              </a:lnSpc>
              <a:spcBef>
                <a:spcPts val="600"/>
              </a:spcBef>
              <a:spcAft>
                <a:spcPts val="0"/>
              </a:spcAft>
              <a:buSzPts val="2000"/>
              <a:buFont typeface="Garamond"/>
              <a:buNone/>
            </a:pPr>
            <a:r>
              <a:rPr lang="en-US"/>
              <a:t>Ex: int idx= Arrays.binarySearch(baseArray,21);</a:t>
            </a:r>
            <a:endParaRPr/>
          </a:p>
          <a:p>
            <a:pPr indent="0" lvl="0" marL="0" rtl="0" algn="ctr">
              <a:lnSpc>
                <a:spcPct val="100000"/>
              </a:lnSpc>
              <a:spcBef>
                <a:spcPts val="600"/>
              </a:spcBef>
              <a:spcAft>
                <a:spcPts val="0"/>
              </a:spcAft>
              <a:buSzPts val="2000"/>
              <a:buFont typeface="Garamond"/>
              <a:buNone/>
            </a:pPr>
            <a:r>
              <a:rPr lang="en-US"/>
              <a:t>Arrays.copyOf():</a:t>
            </a:r>
            <a:endParaRPr/>
          </a:p>
          <a:p>
            <a:pPr indent="0" lvl="0" marL="0" rtl="0" algn="ctr">
              <a:lnSpc>
                <a:spcPct val="100000"/>
              </a:lnSpc>
              <a:spcBef>
                <a:spcPts val="600"/>
              </a:spcBef>
              <a:spcAft>
                <a:spcPts val="0"/>
              </a:spcAft>
              <a:buSzPts val="2000"/>
              <a:buFont typeface="Garamond"/>
              <a:buNone/>
            </a:pPr>
            <a:r>
              <a:rPr lang="en-US"/>
              <a:t>This method copies the specified array, truncates or pads with zeros so the copy has the specified length.</a:t>
            </a:r>
            <a:endParaRPr/>
          </a:p>
          <a:p>
            <a:pPr indent="0" lvl="0" marL="0" rtl="0" algn="ctr">
              <a:lnSpc>
                <a:spcPct val="100000"/>
              </a:lnSpc>
              <a:spcBef>
                <a:spcPts val="600"/>
              </a:spcBef>
              <a:spcAft>
                <a:spcPts val="0"/>
              </a:spcAft>
              <a:buSzPts val="2000"/>
              <a:buFont typeface="Garamond"/>
              <a:buNone/>
            </a:pPr>
            <a:r>
              <a:rPr lang="en-US"/>
              <a:t>Ex: int copyOfArray= Arrays.copyOf(baseArray,11);</a:t>
            </a:r>
            <a:endParaRPr/>
          </a:p>
          <a:p>
            <a:pPr indent="0" lvl="0" marL="0" rtl="0" algn="ctr">
              <a:lnSpc>
                <a:spcPct val="100000"/>
              </a:lnSpc>
              <a:spcBef>
                <a:spcPts val="600"/>
              </a:spcBef>
              <a:spcAft>
                <a:spcPts val="0"/>
              </a:spcAft>
              <a:buSzPts val="2000"/>
              <a:buFont typeface="Garamond"/>
              <a:buNone/>
            </a:pPr>
            <a:r>
              <a:t/>
            </a:r>
            <a:endParaRPr/>
          </a:p>
        </p:txBody>
      </p:sp>
      <p:sp>
        <p:nvSpPr>
          <p:cNvPr id="1412" name="Google Shape;1412;p14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METHODS IN JAVA</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42"/>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#14: Strings</a:t>
            </a:r>
            <a:endParaRPr/>
          </a:p>
          <a:p>
            <a:pPr indent="0" lvl="0" marL="0" rtl="0" algn="ctr">
              <a:lnSpc>
                <a:spcPct val="100000"/>
              </a:lnSpc>
              <a:spcBef>
                <a:spcPts val="600"/>
              </a:spcBef>
              <a:spcAft>
                <a:spcPts val="0"/>
              </a:spcAft>
              <a:buSzPts val="3200"/>
              <a:buFont typeface="Garamond"/>
              <a:buNone/>
            </a:pPr>
            <a:r>
              <a:t/>
            </a:r>
            <a:endParaRPr sz="3200"/>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1419" name="Google Shape;1419;p142"/>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143"/>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STRINGS</a:t>
            </a:r>
            <a:endParaRPr/>
          </a:p>
        </p:txBody>
      </p:sp>
      <p:sp>
        <p:nvSpPr>
          <p:cNvPr id="1425" name="Google Shape;1425;p143"/>
          <p:cNvSpPr txBox="1"/>
          <p:nvPr>
            <p:ph idx="4294967295" type="body"/>
          </p:nvPr>
        </p:nvSpPr>
        <p:spPr>
          <a:xfrm>
            <a:off x="1165810" y="2142490"/>
            <a:ext cx="6591985" cy="377762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Java string is a sequence of characters. They are objects of type String.</a:t>
            </a:r>
            <a:endParaRPr/>
          </a:p>
          <a:p>
            <a:pPr indent="0" lvl="0" marL="0" rtl="0" algn="l">
              <a:lnSpc>
                <a:spcPct val="100000"/>
              </a:lnSpc>
              <a:spcBef>
                <a:spcPts val="600"/>
              </a:spcBef>
              <a:spcAft>
                <a:spcPts val="0"/>
              </a:spcAft>
              <a:buSzPts val="2000"/>
              <a:buFont typeface="Garamond"/>
              <a:buNone/>
            </a:pPr>
            <a:r>
              <a:rPr lang="en-US"/>
              <a:t>Once a String object is created it cannot be changed. Strings are Immutable.</a:t>
            </a:r>
            <a:endParaRPr/>
          </a:p>
          <a:p>
            <a:pPr indent="0" lvl="0" marL="0" rtl="0" algn="l">
              <a:lnSpc>
                <a:spcPct val="100000"/>
              </a:lnSpc>
              <a:spcBef>
                <a:spcPts val="600"/>
              </a:spcBef>
              <a:spcAft>
                <a:spcPts val="0"/>
              </a:spcAft>
              <a:buSzPts val="2000"/>
              <a:buFont typeface="Garamond"/>
              <a:buNone/>
            </a:pPr>
            <a:r>
              <a:rPr lang="en-US"/>
              <a:t>Creating  an empty string.</a:t>
            </a:r>
            <a:endParaRPr/>
          </a:p>
          <a:p>
            <a:pPr indent="0" lvl="0" marL="0" rtl="0" algn="l">
              <a:lnSpc>
                <a:spcPct val="100000"/>
              </a:lnSpc>
              <a:spcBef>
                <a:spcPts val="600"/>
              </a:spcBef>
              <a:spcAft>
                <a:spcPts val="0"/>
              </a:spcAft>
              <a:buSzPts val="2000"/>
              <a:buFont typeface="Courier New"/>
              <a:buNone/>
            </a:pPr>
            <a:r>
              <a:rPr lang="en-US">
                <a:latin typeface="Courier New"/>
                <a:ea typeface="Courier New"/>
                <a:cs typeface="Courier New"/>
                <a:sym typeface="Courier New"/>
              </a:rPr>
              <a:t>String s = new String();</a:t>
            </a:r>
            <a:endParaRPr/>
          </a:p>
          <a:p>
            <a:pPr indent="0" lvl="0" marL="0" rtl="0" algn="l">
              <a:lnSpc>
                <a:spcPct val="100000"/>
              </a:lnSpc>
              <a:spcBef>
                <a:spcPts val="600"/>
              </a:spcBef>
              <a:spcAft>
                <a:spcPts val="0"/>
              </a:spcAft>
              <a:buSzPts val="2000"/>
              <a:buFont typeface="Garamond"/>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14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b="1" lang="en-US"/>
              <a:t>CREATING STRINGS</a:t>
            </a:r>
            <a:endParaRPr/>
          </a:p>
        </p:txBody>
      </p:sp>
      <p:sp>
        <p:nvSpPr>
          <p:cNvPr id="1431" name="Google Shape;1431;p144"/>
          <p:cNvSpPr txBox="1"/>
          <p:nvPr>
            <p:ph idx="4294967295" type="body"/>
          </p:nvPr>
        </p:nvSpPr>
        <p:spPr>
          <a:xfrm>
            <a:off x="1396950" y="2170430"/>
            <a:ext cx="6591985" cy="377762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String str = "abc"; </a:t>
            </a:r>
            <a:endParaRPr/>
          </a:p>
          <a:p>
            <a:pPr indent="0" lvl="0" marL="0" rtl="0" algn="l">
              <a:lnSpc>
                <a:spcPct val="100000"/>
              </a:lnSpc>
              <a:spcBef>
                <a:spcPts val="600"/>
              </a:spcBef>
              <a:spcAft>
                <a:spcPts val="0"/>
              </a:spcAft>
              <a:buSzPts val="2000"/>
              <a:buFont typeface="Garamond"/>
              <a:buNone/>
            </a:pPr>
            <a:r>
              <a:rPr lang="en-US"/>
              <a:t>is equivalent to: </a:t>
            </a:r>
            <a:endParaRPr/>
          </a:p>
          <a:p>
            <a:pPr indent="0" lvl="0" marL="0" rtl="0" algn="l">
              <a:lnSpc>
                <a:spcPct val="100000"/>
              </a:lnSpc>
              <a:spcBef>
                <a:spcPts val="600"/>
              </a:spcBef>
              <a:spcAft>
                <a:spcPts val="0"/>
              </a:spcAft>
              <a:buSzPts val="2000"/>
              <a:buFont typeface="Arial"/>
              <a:buNone/>
            </a:pPr>
            <a:r>
              <a:rPr lang="en-US"/>
              <a:t>    char data[] = {'a', 'b', 'c'}; </a:t>
            </a:r>
            <a:endParaRPr/>
          </a:p>
          <a:p>
            <a:pPr indent="0" lvl="0" marL="0" rtl="0" algn="l">
              <a:lnSpc>
                <a:spcPct val="100000"/>
              </a:lnSpc>
              <a:spcBef>
                <a:spcPts val="600"/>
              </a:spcBef>
              <a:spcAft>
                <a:spcPts val="0"/>
              </a:spcAft>
              <a:buSzPts val="2000"/>
              <a:buFont typeface="Arial"/>
              <a:buNone/>
            </a:pPr>
            <a:r>
              <a:rPr lang="en-US"/>
              <a:t>    String str = new String(data);</a:t>
            </a:r>
            <a:endParaRPr/>
          </a:p>
          <a:p>
            <a:pPr indent="0" lvl="0" marL="0" rtl="0" algn="l">
              <a:lnSpc>
                <a:spcPct val="100000"/>
              </a:lnSpc>
              <a:spcBef>
                <a:spcPts val="600"/>
              </a:spcBef>
              <a:spcAft>
                <a:spcPts val="0"/>
              </a:spcAft>
              <a:buSzPts val="2000"/>
              <a:buFont typeface="Garamond"/>
              <a:buNone/>
            </a:pPr>
            <a:r>
              <a:rPr lang="en-US"/>
              <a:t>Construct a string object by passing another string object. </a:t>
            </a:r>
            <a:endParaRPr/>
          </a:p>
          <a:p>
            <a:pPr indent="0" lvl="0" marL="0" rtl="0" algn="l">
              <a:lnSpc>
                <a:spcPct val="100000"/>
              </a:lnSpc>
              <a:spcBef>
                <a:spcPts val="600"/>
              </a:spcBef>
              <a:spcAft>
                <a:spcPts val="0"/>
              </a:spcAft>
              <a:buSzPts val="2000"/>
              <a:buFont typeface="Garamond"/>
              <a:buNone/>
            </a:pPr>
            <a:r>
              <a:rPr lang="en-US"/>
              <a:t>	 String str2 = new String(str); </a:t>
            </a:r>
            <a:endParaRPr/>
          </a:p>
          <a:p>
            <a:pPr indent="0" lvl="0" marL="0" rtl="0" algn="l">
              <a:lnSpc>
                <a:spcPct val="100000"/>
              </a:lnSpc>
              <a:spcBef>
                <a:spcPts val="600"/>
              </a:spcBef>
              <a:spcAft>
                <a:spcPts val="0"/>
              </a:spcAft>
              <a:buSzPts val="2000"/>
              <a:buFont typeface="Garamond"/>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8"/>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127000" lvl="0" marL="0" rtl="0" algn="l">
              <a:lnSpc>
                <a:spcPct val="100000"/>
              </a:lnSpc>
              <a:spcBef>
                <a:spcPts val="0"/>
              </a:spcBef>
              <a:spcAft>
                <a:spcPts val="0"/>
              </a:spcAft>
              <a:buSzPts val="2000"/>
              <a:buFont typeface="Arial"/>
              <a:buChar char="•"/>
            </a:pPr>
            <a:r>
              <a:rPr lang="en-US"/>
              <a:t>  Large Programs are divided into sequence of functions (Procedures)</a:t>
            </a:r>
            <a:endParaRPr/>
          </a:p>
          <a:p>
            <a:pPr indent="0" lvl="0" marL="0" rtl="0" algn="l">
              <a:lnSpc>
                <a:spcPct val="100000"/>
              </a:lnSpc>
              <a:spcBef>
                <a:spcPts val="600"/>
              </a:spcBef>
              <a:spcAft>
                <a:spcPts val="0"/>
              </a:spcAft>
              <a:buSzPts val="2000"/>
              <a:buFont typeface="Arial"/>
              <a:buNone/>
            </a:pPr>
            <a:r>
              <a:t/>
            </a:r>
            <a:endParaRPr/>
          </a:p>
          <a:p>
            <a:pPr indent="0" lvl="0" marL="0" rtl="0" algn="l">
              <a:lnSpc>
                <a:spcPct val="100000"/>
              </a:lnSpc>
              <a:spcBef>
                <a:spcPts val="600"/>
              </a:spcBef>
              <a:spcAft>
                <a:spcPts val="0"/>
              </a:spcAft>
              <a:buSzPts val="2000"/>
              <a:buFont typeface="Arial"/>
              <a:buNone/>
            </a:pPr>
            <a:r>
              <a:t/>
            </a:r>
            <a:endParaRPr/>
          </a:p>
          <a:p>
            <a:pPr indent="0" lvl="0" marL="0" rtl="0" algn="l">
              <a:lnSpc>
                <a:spcPct val="100000"/>
              </a:lnSpc>
              <a:spcBef>
                <a:spcPts val="600"/>
              </a:spcBef>
              <a:spcAft>
                <a:spcPts val="0"/>
              </a:spcAft>
              <a:buSzPts val="2000"/>
              <a:buFont typeface="Arial"/>
              <a:buNone/>
            </a:pPr>
            <a:r>
              <a:t/>
            </a:r>
            <a:endParaRPr/>
          </a:p>
          <a:p>
            <a:pPr indent="0" lvl="0" marL="0" rtl="0" algn="l">
              <a:lnSpc>
                <a:spcPct val="100000"/>
              </a:lnSpc>
              <a:spcBef>
                <a:spcPts val="600"/>
              </a:spcBef>
              <a:spcAft>
                <a:spcPts val="0"/>
              </a:spcAft>
              <a:buSzPts val="2000"/>
              <a:buFont typeface="Arial"/>
              <a:buNone/>
            </a:pPr>
            <a:r>
              <a:t/>
            </a:r>
            <a:endParaRPr/>
          </a:p>
          <a:p>
            <a:pPr indent="0" lvl="0" marL="0" rtl="0" algn="l">
              <a:lnSpc>
                <a:spcPct val="100000"/>
              </a:lnSpc>
              <a:spcBef>
                <a:spcPts val="600"/>
              </a:spcBef>
              <a:spcAft>
                <a:spcPts val="0"/>
              </a:spcAft>
              <a:buSzPts val="2000"/>
              <a:buFont typeface="Arial"/>
              <a:buNone/>
            </a:pPr>
            <a:r>
              <a:t/>
            </a:r>
            <a:endParaRPr/>
          </a:p>
          <a:p>
            <a:pPr indent="-127000" lvl="0" marL="0" rtl="0" algn="l">
              <a:lnSpc>
                <a:spcPct val="100000"/>
              </a:lnSpc>
              <a:spcBef>
                <a:spcPts val="600"/>
              </a:spcBef>
              <a:spcAft>
                <a:spcPts val="0"/>
              </a:spcAft>
              <a:buSzPts val="2000"/>
              <a:buFont typeface="Arial"/>
              <a:buChar char="•"/>
            </a:pPr>
            <a:r>
              <a:rPr lang="en-US"/>
              <a:t>  Each procedure can be called by another procedure during execution by calling it using its name</a:t>
            </a:r>
            <a:endParaRPr/>
          </a:p>
          <a:p>
            <a:pPr indent="-127000" lvl="0" marL="0" rtl="0" algn="l">
              <a:lnSpc>
                <a:spcPct val="100000"/>
              </a:lnSpc>
              <a:spcBef>
                <a:spcPts val="600"/>
              </a:spcBef>
              <a:spcAft>
                <a:spcPts val="0"/>
              </a:spcAft>
              <a:buSzPts val="2000"/>
              <a:buFont typeface="Arial"/>
              <a:buChar char="•"/>
            </a:pPr>
            <a:r>
              <a:rPr lang="en-US"/>
              <a:t> In POP main focus is on procedures only not on data</a:t>
            </a:r>
            <a:endParaRPr/>
          </a:p>
          <a:p>
            <a:pPr indent="-127000" lvl="0" marL="0" rtl="0" algn="l">
              <a:lnSpc>
                <a:spcPct val="100000"/>
              </a:lnSpc>
              <a:spcBef>
                <a:spcPts val="600"/>
              </a:spcBef>
              <a:spcAft>
                <a:spcPts val="0"/>
              </a:spcAft>
              <a:buSzPts val="2000"/>
              <a:buFont typeface="Arial"/>
              <a:buChar char="•"/>
            </a:pPr>
            <a:r>
              <a:rPr lang="en-US"/>
              <a:t>  Follows “Top-Down Approach”.</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Arial"/>
              <a:buNone/>
            </a:pPr>
            <a:r>
              <a:t/>
            </a:r>
            <a:endParaRPr/>
          </a:p>
        </p:txBody>
      </p:sp>
      <p:sp>
        <p:nvSpPr>
          <p:cNvPr id="220" name="Google Shape;220;p28"/>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PROCEDURE ORIENTED PROGRAMMING (POP)</a:t>
            </a:r>
            <a:endParaRPr/>
          </a:p>
        </p:txBody>
      </p:sp>
      <p:sp>
        <p:nvSpPr>
          <p:cNvPr id="221" name="Google Shape;221;p28"/>
          <p:cNvSpPr txBox="1"/>
          <p:nvPr/>
        </p:nvSpPr>
        <p:spPr>
          <a:xfrm>
            <a:off x="6143636" y="3631172"/>
            <a:ext cx="1220206" cy="369332"/>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Function 3 </a:t>
            </a:r>
            <a:endParaRPr/>
          </a:p>
        </p:txBody>
      </p:sp>
      <p:sp>
        <p:nvSpPr>
          <p:cNvPr id="222" name="Google Shape;222;p28"/>
          <p:cNvSpPr txBox="1"/>
          <p:nvPr/>
        </p:nvSpPr>
        <p:spPr>
          <a:xfrm>
            <a:off x="2071670" y="3714752"/>
            <a:ext cx="1162498" cy="369332"/>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Function 1</a:t>
            </a:r>
            <a:endParaRPr/>
          </a:p>
        </p:txBody>
      </p:sp>
      <p:sp>
        <p:nvSpPr>
          <p:cNvPr id="223" name="Google Shape;223;p28"/>
          <p:cNvSpPr txBox="1"/>
          <p:nvPr/>
        </p:nvSpPr>
        <p:spPr>
          <a:xfrm>
            <a:off x="4214810" y="3702610"/>
            <a:ext cx="1162498" cy="369332"/>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Function 2</a:t>
            </a:r>
            <a:endParaRPr/>
          </a:p>
        </p:txBody>
      </p:sp>
      <p:sp>
        <p:nvSpPr>
          <p:cNvPr id="224" name="Google Shape;224;p28"/>
          <p:cNvSpPr txBox="1"/>
          <p:nvPr/>
        </p:nvSpPr>
        <p:spPr>
          <a:xfrm>
            <a:off x="4357686" y="2714620"/>
            <a:ext cx="1023998" cy="369332"/>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Program </a:t>
            </a:r>
            <a:endParaRPr/>
          </a:p>
        </p:txBody>
      </p:sp>
      <p:cxnSp>
        <p:nvCxnSpPr>
          <p:cNvPr id="225" name="Google Shape;225;p28"/>
          <p:cNvCxnSpPr>
            <a:stCxn id="224" idx="2"/>
          </p:cNvCxnSpPr>
          <p:nvPr/>
        </p:nvCxnSpPr>
        <p:spPr>
          <a:xfrm flipH="1">
            <a:off x="4857685" y="3083952"/>
            <a:ext cx="12000" cy="273600"/>
          </a:xfrm>
          <a:prstGeom prst="straightConnector1">
            <a:avLst/>
          </a:prstGeom>
          <a:noFill/>
          <a:ln cap="flat" cmpd="sng" w="9525">
            <a:solidFill>
              <a:schemeClr val="accent1"/>
            </a:solidFill>
            <a:prstDash val="solid"/>
            <a:round/>
            <a:headEnd len="sm" w="sm" type="none"/>
            <a:tailEnd len="sm" w="sm" type="none"/>
          </a:ln>
        </p:spPr>
      </p:cxnSp>
      <p:cxnSp>
        <p:nvCxnSpPr>
          <p:cNvPr id="226" name="Google Shape;226;p28"/>
          <p:cNvCxnSpPr/>
          <p:nvPr/>
        </p:nvCxnSpPr>
        <p:spPr>
          <a:xfrm>
            <a:off x="2571736" y="3357562"/>
            <a:ext cx="4071966" cy="1588"/>
          </a:xfrm>
          <a:prstGeom prst="straightConnector1">
            <a:avLst/>
          </a:prstGeom>
          <a:noFill/>
          <a:ln cap="flat" cmpd="sng" w="9525">
            <a:solidFill>
              <a:schemeClr val="accent1"/>
            </a:solidFill>
            <a:prstDash val="solid"/>
            <a:round/>
            <a:headEnd len="sm" w="sm" type="none"/>
            <a:tailEnd len="sm" w="sm" type="none"/>
          </a:ln>
        </p:spPr>
      </p:cxnSp>
      <p:cxnSp>
        <p:nvCxnSpPr>
          <p:cNvPr id="227" name="Google Shape;227;p28"/>
          <p:cNvCxnSpPr/>
          <p:nvPr/>
        </p:nvCxnSpPr>
        <p:spPr>
          <a:xfrm rot="5400000">
            <a:off x="2428860" y="3500438"/>
            <a:ext cx="285752" cy="1588"/>
          </a:xfrm>
          <a:prstGeom prst="straightConnector1">
            <a:avLst/>
          </a:prstGeom>
          <a:noFill/>
          <a:ln cap="flat" cmpd="sng" w="9525">
            <a:solidFill>
              <a:schemeClr val="accent1"/>
            </a:solidFill>
            <a:prstDash val="solid"/>
            <a:round/>
            <a:headEnd len="sm" w="sm" type="none"/>
            <a:tailEnd len="med" w="med" type="stealth"/>
          </a:ln>
        </p:spPr>
      </p:cxnSp>
      <p:cxnSp>
        <p:nvCxnSpPr>
          <p:cNvPr id="228" name="Google Shape;228;p28"/>
          <p:cNvCxnSpPr/>
          <p:nvPr/>
        </p:nvCxnSpPr>
        <p:spPr>
          <a:xfrm rot="5400000">
            <a:off x="4715670" y="3499644"/>
            <a:ext cx="285752" cy="1588"/>
          </a:xfrm>
          <a:prstGeom prst="straightConnector1">
            <a:avLst/>
          </a:prstGeom>
          <a:noFill/>
          <a:ln cap="flat" cmpd="sng" w="9525">
            <a:solidFill>
              <a:schemeClr val="accent1"/>
            </a:solidFill>
            <a:prstDash val="solid"/>
            <a:round/>
            <a:headEnd len="sm" w="sm" type="none"/>
            <a:tailEnd len="med" w="med" type="stealth"/>
          </a:ln>
        </p:spPr>
      </p:cxnSp>
      <p:cxnSp>
        <p:nvCxnSpPr>
          <p:cNvPr id="229" name="Google Shape;229;p28"/>
          <p:cNvCxnSpPr/>
          <p:nvPr/>
        </p:nvCxnSpPr>
        <p:spPr>
          <a:xfrm rot="5400000">
            <a:off x="6500032" y="3499644"/>
            <a:ext cx="285752" cy="1588"/>
          </a:xfrm>
          <a:prstGeom prst="straightConnector1">
            <a:avLst/>
          </a:prstGeom>
          <a:noFill/>
          <a:ln cap="flat" cmpd="sng" w="9525">
            <a:solidFill>
              <a:schemeClr val="accent1"/>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0" st="0"/>
                                            </p:txEl>
                                          </p:spTgt>
                                        </p:tgtEl>
                                        <p:attrNameLst>
                                          <p:attrName>style.visibility</p:attrName>
                                        </p:attrNameLst>
                                      </p:cBhvr>
                                      <p:to>
                                        <p:strVal val="visible"/>
                                      </p:to>
                                    </p:set>
                                    <p:animEffect filter="fade" transition="in">
                                      <p:cBhvr>
                                        <p:cTn dur="500"/>
                                        <p:tgtEl>
                                          <p:spTgt spid="2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1" st="1"/>
                                            </p:txEl>
                                          </p:spTgt>
                                        </p:tgtEl>
                                        <p:attrNameLst>
                                          <p:attrName>style.visibility</p:attrName>
                                        </p:attrNameLst>
                                      </p:cBhvr>
                                      <p:to>
                                        <p:strVal val="visible"/>
                                      </p:to>
                                    </p:set>
                                    <p:animEffect filter="fade" transition="in">
                                      <p:cBhvr>
                                        <p:cTn dur="500"/>
                                        <p:tgtEl>
                                          <p:spTgt spid="2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2" st="2"/>
                                            </p:txEl>
                                          </p:spTgt>
                                        </p:tgtEl>
                                        <p:attrNameLst>
                                          <p:attrName>style.visibility</p:attrName>
                                        </p:attrNameLst>
                                      </p:cBhvr>
                                      <p:to>
                                        <p:strVal val="visible"/>
                                      </p:to>
                                    </p:set>
                                    <p:animEffect filter="fade" transition="in">
                                      <p:cBhvr>
                                        <p:cTn dur="500"/>
                                        <p:tgtEl>
                                          <p:spTgt spid="2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3" st="3"/>
                                            </p:txEl>
                                          </p:spTgt>
                                        </p:tgtEl>
                                        <p:attrNameLst>
                                          <p:attrName>style.visibility</p:attrName>
                                        </p:attrNameLst>
                                      </p:cBhvr>
                                      <p:to>
                                        <p:strVal val="visible"/>
                                      </p:to>
                                    </p:set>
                                    <p:animEffect filter="fade" transition="in">
                                      <p:cBhvr>
                                        <p:cTn dur="500"/>
                                        <p:tgtEl>
                                          <p:spTgt spid="2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4" st="4"/>
                                            </p:txEl>
                                          </p:spTgt>
                                        </p:tgtEl>
                                        <p:attrNameLst>
                                          <p:attrName>style.visibility</p:attrName>
                                        </p:attrNameLst>
                                      </p:cBhvr>
                                      <p:to>
                                        <p:strVal val="visible"/>
                                      </p:to>
                                    </p:set>
                                    <p:animEffect filter="fade" transition="in">
                                      <p:cBhvr>
                                        <p:cTn dur="500"/>
                                        <p:tgtEl>
                                          <p:spTgt spid="2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5" st="5"/>
                                            </p:txEl>
                                          </p:spTgt>
                                        </p:tgtEl>
                                        <p:attrNameLst>
                                          <p:attrName>style.visibility</p:attrName>
                                        </p:attrNameLst>
                                      </p:cBhvr>
                                      <p:to>
                                        <p:strVal val="visible"/>
                                      </p:to>
                                    </p:set>
                                    <p:animEffect filter="fade" transition="in">
                                      <p:cBhvr>
                                        <p:cTn dur="500"/>
                                        <p:tgtEl>
                                          <p:spTgt spid="21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6" st="6"/>
                                            </p:txEl>
                                          </p:spTgt>
                                        </p:tgtEl>
                                        <p:attrNameLst>
                                          <p:attrName>style.visibility</p:attrName>
                                        </p:attrNameLst>
                                      </p:cBhvr>
                                      <p:to>
                                        <p:strVal val="visible"/>
                                      </p:to>
                                    </p:set>
                                    <p:animEffect filter="fade" transition="in">
                                      <p:cBhvr>
                                        <p:cTn dur="500"/>
                                        <p:tgtEl>
                                          <p:spTgt spid="21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7" st="7"/>
                                            </p:txEl>
                                          </p:spTgt>
                                        </p:tgtEl>
                                        <p:attrNameLst>
                                          <p:attrName>style.visibility</p:attrName>
                                        </p:attrNameLst>
                                      </p:cBhvr>
                                      <p:to>
                                        <p:strVal val="visible"/>
                                      </p:to>
                                    </p:set>
                                    <p:animEffect filter="fade" transition="in">
                                      <p:cBhvr>
                                        <p:cTn dur="500"/>
                                        <p:tgtEl>
                                          <p:spTgt spid="21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8" st="8"/>
                                            </p:txEl>
                                          </p:spTgt>
                                        </p:tgtEl>
                                        <p:attrNameLst>
                                          <p:attrName>style.visibility</p:attrName>
                                        </p:attrNameLst>
                                      </p:cBhvr>
                                      <p:to>
                                        <p:strVal val="visible"/>
                                      </p:to>
                                    </p:set>
                                    <p:animEffect filter="fade" transition="in">
                                      <p:cBhvr>
                                        <p:cTn dur="500"/>
                                        <p:tgtEl>
                                          <p:spTgt spid="21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9" st="9"/>
                                            </p:txEl>
                                          </p:spTgt>
                                        </p:tgtEl>
                                        <p:attrNameLst>
                                          <p:attrName>style.visibility</p:attrName>
                                        </p:attrNameLst>
                                      </p:cBhvr>
                                      <p:to>
                                        <p:strVal val="visible"/>
                                      </p:to>
                                    </p:set>
                                    <p:animEffect filter="fade" transition="in">
                                      <p:cBhvr>
                                        <p:cTn dur="500"/>
                                        <p:tgtEl>
                                          <p:spTgt spid="21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10" st="10"/>
                                            </p:txEl>
                                          </p:spTgt>
                                        </p:tgtEl>
                                        <p:attrNameLst>
                                          <p:attrName>style.visibility</p:attrName>
                                        </p:attrNameLst>
                                      </p:cBhvr>
                                      <p:to>
                                        <p:strVal val="visible"/>
                                      </p:to>
                                    </p:set>
                                    <p:animEffect filter="fade" transition="in">
                                      <p:cBhvr>
                                        <p:cTn dur="500"/>
                                        <p:tgtEl>
                                          <p:spTgt spid="21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5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5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5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5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5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145"/>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Font typeface="Garamond"/>
              <a:buNone/>
            </a:pPr>
            <a:r>
              <a:rPr b="1" lang="en-US"/>
              <a:t>length()</a:t>
            </a:r>
            <a:endParaRPr b="1"/>
          </a:p>
          <a:p>
            <a:pPr indent="0" lvl="0" marL="0" rtl="0" algn="ctr">
              <a:lnSpc>
                <a:spcPct val="100000"/>
              </a:lnSpc>
              <a:spcBef>
                <a:spcPts val="600"/>
              </a:spcBef>
              <a:spcAft>
                <a:spcPts val="0"/>
              </a:spcAft>
              <a:buSzPct val="100000"/>
              <a:buFont typeface="Garamond"/>
              <a:buNone/>
            </a:pPr>
            <a:r>
              <a:rPr b="1" lang="en-US"/>
              <a:t>charAt()</a:t>
            </a:r>
            <a:endParaRPr b="1"/>
          </a:p>
          <a:p>
            <a:pPr indent="0" lvl="0" marL="0" rtl="0" algn="ctr">
              <a:lnSpc>
                <a:spcPct val="100000"/>
              </a:lnSpc>
              <a:spcBef>
                <a:spcPts val="600"/>
              </a:spcBef>
              <a:spcAft>
                <a:spcPts val="0"/>
              </a:spcAft>
              <a:buSzPct val="100000"/>
              <a:buFont typeface="Garamond"/>
              <a:buNone/>
            </a:pPr>
            <a:r>
              <a:rPr b="1" lang="en-US"/>
              <a:t>equals()</a:t>
            </a:r>
            <a:endParaRPr b="1"/>
          </a:p>
          <a:p>
            <a:pPr indent="0" lvl="0" marL="0" rtl="0" algn="ctr">
              <a:lnSpc>
                <a:spcPct val="100000"/>
              </a:lnSpc>
              <a:spcBef>
                <a:spcPts val="600"/>
              </a:spcBef>
              <a:spcAft>
                <a:spcPts val="0"/>
              </a:spcAft>
              <a:buSzPct val="100000"/>
              <a:buFont typeface="Garamond"/>
              <a:buNone/>
            </a:pPr>
            <a:r>
              <a:rPr b="1" lang="en-US"/>
              <a:t>equalsIgnoreCase()</a:t>
            </a:r>
            <a:endParaRPr b="1"/>
          </a:p>
          <a:p>
            <a:pPr indent="0" lvl="0" marL="0" rtl="0" algn="ctr">
              <a:lnSpc>
                <a:spcPct val="100000"/>
              </a:lnSpc>
              <a:spcBef>
                <a:spcPts val="600"/>
              </a:spcBef>
              <a:spcAft>
                <a:spcPts val="0"/>
              </a:spcAft>
              <a:buSzPct val="100000"/>
              <a:buFont typeface="Garamond"/>
              <a:buNone/>
            </a:pPr>
            <a:r>
              <a:rPr b="1" lang="en-US"/>
              <a:t>startsWith()</a:t>
            </a:r>
            <a:endParaRPr b="1"/>
          </a:p>
          <a:p>
            <a:pPr indent="0" lvl="0" marL="0" rtl="0" algn="ctr">
              <a:lnSpc>
                <a:spcPct val="100000"/>
              </a:lnSpc>
              <a:spcBef>
                <a:spcPts val="600"/>
              </a:spcBef>
              <a:spcAft>
                <a:spcPts val="0"/>
              </a:spcAft>
              <a:buSzPct val="100000"/>
              <a:buFont typeface="Garamond"/>
              <a:buNone/>
            </a:pPr>
            <a:r>
              <a:rPr b="1" lang="en-US"/>
              <a:t>endsWith()</a:t>
            </a:r>
            <a:endParaRPr b="1"/>
          </a:p>
          <a:p>
            <a:pPr indent="0" lvl="0" marL="0" rtl="0" algn="ctr">
              <a:lnSpc>
                <a:spcPct val="100000"/>
              </a:lnSpc>
              <a:spcBef>
                <a:spcPts val="600"/>
              </a:spcBef>
              <a:spcAft>
                <a:spcPts val="0"/>
              </a:spcAft>
              <a:buSzPct val="100000"/>
              <a:buFont typeface="Garamond"/>
              <a:buNone/>
            </a:pPr>
            <a:r>
              <a:rPr b="1" lang="en-US"/>
              <a:t>compareTo()</a:t>
            </a:r>
            <a:endParaRPr b="1"/>
          </a:p>
          <a:p>
            <a:pPr indent="0" lvl="0" marL="0" rtl="0" algn="ctr">
              <a:lnSpc>
                <a:spcPct val="100000"/>
              </a:lnSpc>
              <a:spcBef>
                <a:spcPts val="600"/>
              </a:spcBef>
              <a:spcAft>
                <a:spcPts val="0"/>
              </a:spcAft>
              <a:buSzPct val="100000"/>
              <a:buFont typeface="Garamond"/>
              <a:buNone/>
            </a:pPr>
            <a:r>
              <a:rPr b="1" lang="en-US"/>
              <a:t>compareToIgnoreCase()</a:t>
            </a:r>
            <a:endParaRPr b="1"/>
          </a:p>
          <a:p>
            <a:pPr indent="0" lvl="0" marL="0" rtl="0" algn="ctr">
              <a:lnSpc>
                <a:spcPct val="100000"/>
              </a:lnSpc>
              <a:spcBef>
                <a:spcPts val="600"/>
              </a:spcBef>
              <a:spcAft>
                <a:spcPts val="0"/>
              </a:spcAft>
              <a:buSzPct val="100000"/>
              <a:buFont typeface="Garamond"/>
              <a:buNone/>
            </a:pPr>
            <a:r>
              <a:rPr b="1" lang="en-US"/>
              <a:t>indexOf()</a:t>
            </a:r>
            <a:endParaRPr b="1"/>
          </a:p>
          <a:p>
            <a:pPr indent="0" lvl="0" marL="0" rtl="0" algn="ctr">
              <a:lnSpc>
                <a:spcPct val="100000"/>
              </a:lnSpc>
              <a:spcBef>
                <a:spcPts val="600"/>
              </a:spcBef>
              <a:spcAft>
                <a:spcPts val="0"/>
              </a:spcAft>
              <a:buSzPct val="100000"/>
              <a:buFont typeface="Garamond"/>
              <a:buNone/>
            </a:pPr>
            <a:r>
              <a:rPr b="1" lang="en-US"/>
              <a:t>lastIndexOf()</a:t>
            </a:r>
            <a:endParaRPr b="1"/>
          </a:p>
          <a:p>
            <a:pPr indent="0" lvl="0" marL="0" rtl="0" algn="ctr">
              <a:lnSpc>
                <a:spcPct val="100000"/>
              </a:lnSpc>
              <a:spcBef>
                <a:spcPts val="600"/>
              </a:spcBef>
              <a:spcAft>
                <a:spcPts val="0"/>
              </a:spcAft>
              <a:buSzPct val="100000"/>
              <a:buFont typeface="Garamond"/>
              <a:buNone/>
            </a:pPr>
            <a:r>
              <a:rPr b="1" lang="en-US"/>
              <a:t>substring()</a:t>
            </a:r>
            <a:endParaRPr b="1"/>
          </a:p>
          <a:p>
            <a:pPr indent="0" lvl="0" marL="0" rtl="0" algn="ctr">
              <a:lnSpc>
                <a:spcPct val="100000"/>
              </a:lnSpc>
              <a:spcBef>
                <a:spcPts val="600"/>
              </a:spcBef>
              <a:spcAft>
                <a:spcPts val="0"/>
              </a:spcAft>
              <a:buSzPct val="100000"/>
              <a:buFont typeface="Garamond"/>
              <a:buNone/>
            </a:pPr>
            <a:r>
              <a:rPr b="1" lang="en-US"/>
              <a:t>concat()</a:t>
            </a:r>
            <a:endParaRPr b="1"/>
          </a:p>
          <a:p>
            <a:pPr indent="0" lvl="0" marL="0" rtl="0" algn="ctr">
              <a:lnSpc>
                <a:spcPct val="100000"/>
              </a:lnSpc>
              <a:spcBef>
                <a:spcPts val="600"/>
              </a:spcBef>
              <a:spcAft>
                <a:spcPts val="0"/>
              </a:spcAft>
              <a:buSzPct val="100000"/>
              <a:buFont typeface="Garamond"/>
              <a:buNone/>
            </a:pPr>
            <a:r>
              <a:rPr b="1" lang="en-US"/>
              <a:t>replace()</a:t>
            </a:r>
            <a:endParaRPr b="1"/>
          </a:p>
          <a:p>
            <a:pPr indent="0" lvl="0" marL="0" rtl="0" algn="ctr">
              <a:lnSpc>
                <a:spcPct val="100000"/>
              </a:lnSpc>
              <a:spcBef>
                <a:spcPts val="600"/>
              </a:spcBef>
              <a:spcAft>
                <a:spcPts val="0"/>
              </a:spcAft>
              <a:buSzPct val="100000"/>
              <a:buFont typeface="Garamond"/>
              <a:buNone/>
            </a:pPr>
            <a:r>
              <a:rPr b="1" lang="en-US"/>
              <a:t>toLowerCase</a:t>
            </a:r>
            <a:endParaRPr/>
          </a:p>
        </p:txBody>
      </p:sp>
      <p:sp>
        <p:nvSpPr>
          <p:cNvPr id="1437" name="Google Shape;1437;p145"/>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STRING METHODS</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146"/>
          <p:cNvSpPr txBox="1"/>
          <p:nvPr>
            <p:ph type="title"/>
          </p:nvPr>
        </p:nvSpPr>
        <p:spPr>
          <a:xfrm>
            <a:off x="2514600" y="96647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STRING METHODS</a:t>
            </a:r>
            <a:endParaRPr b="1"/>
          </a:p>
        </p:txBody>
      </p:sp>
      <p:sp>
        <p:nvSpPr>
          <p:cNvPr id="1443" name="Google Shape;1443;p146"/>
          <p:cNvSpPr txBox="1"/>
          <p:nvPr>
            <p:ph idx="4294967295" type="body"/>
          </p:nvPr>
        </p:nvSpPr>
        <p:spPr>
          <a:xfrm>
            <a:off x="1480135" y="2179320"/>
            <a:ext cx="6591985" cy="377762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u="sng"/>
              <a:t>length():</a:t>
            </a:r>
            <a:endParaRPr u="sng"/>
          </a:p>
          <a:p>
            <a:pPr indent="0" lvl="0" marL="0" rtl="0" algn="l">
              <a:lnSpc>
                <a:spcPct val="100000"/>
              </a:lnSpc>
              <a:spcBef>
                <a:spcPts val="600"/>
              </a:spcBef>
              <a:spcAft>
                <a:spcPts val="0"/>
              </a:spcAft>
              <a:buSzPts val="2000"/>
              <a:buFont typeface="Garamond"/>
              <a:buNone/>
            </a:pPr>
            <a:r>
              <a:rPr lang="en-US"/>
              <a:t>This method returns the length of the string</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System.out.println(“Hello”.length()); //prints 5</a:t>
            </a:r>
            <a:endParaRPr/>
          </a:p>
          <a:p>
            <a:pPr indent="0" lvl="0" marL="0" rtl="0" algn="l">
              <a:lnSpc>
                <a:spcPct val="100000"/>
              </a:lnSpc>
              <a:spcBef>
                <a:spcPts val="600"/>
              </a:spcBef>
              <a:spcAft>
                <a:spcPts val="0"/>
              </a:spcAft>
              <a:buSzPts val="2000"/>
              <a:buFont typeface="Garamond"/>
              <a:buNone/>
            </a:pPr>
            <a:r>
              <a:rPr lang="en-US"/>
              <a:t>String str1 = “CSE Department”</a:t>
            </a:r>
            <a:endParaRPr/>
          </a:p>
          <a:p>
            <a:pPr indent="0" lvl="0" marL="0" rtl="0" algn="l">
              <a:lnSpc>
                <a:spcPct val="100000"/>
              </a:lnSpc>
              <a:spcBef>
                <a:spcPts val="600"/>
              </a:spcBef>
              <a:spcAft>
                <a:spcPts val="0"/>
              </a:spcAft>
              <a:buSzPts val="2000"/>
              <a:buFont typeface="Garamond"/>
              <a:buNone/>
            </a:pPr>
            <a:r>
              <a:rPr lang="en-US"/>
              <a:t>    int a=str1.length(); //a=14</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3">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147"/>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STRING METHODS</a:t>
            </a:r>
            <a:endParaRPr b="1"/>
          </a:p>
        </p:txBody>
      </p:sp>
      <p:sp>
        <p:nvSpPr>
          <p:cNvPr id="1449" name="Google Shape;1449;p147"/>
          <p:cNvSpPr txBox="1"/>
          <p:nvPr>
            <p:ph idx="4294967295" type="body"/>
          </p:nvPr>
        </p:nvSpPr>
        <p:spPr>
          <a:xfrm>
            <a:off x="1101090" y="1819275"/>
            <a:ext cx="6591935" cy="4156710"/>
          </a:xfrm>
          <a:prstGeom prst="rect">
            <a:avLst/>
          </a:prstGeom>
          <a:noFill/>
          <a:ln>
            <a:noFill/>
          </a:ln>
        </p:spPr>
        <p:txBody>
          <a:bodyPr anchorCtr="0" anchor="t" bIns="45700" lIns="91425" spcFirstLastPara="1" rIns="91425" wrap="square" tIns="45700">
            <a:normAutofit fontScale="90000" lnSpcReduction="20000"/>
          </a:bodyPr>
          <a:lstStyle/>
          <a:p>
            <a:pPr indent="0" lvl="1" marL="0" rtl="0" algn="l">
              <a:lnSpc>
                <a:spcPct val="100000"/>
              </a:lnSpc>
              <a:spcBef>
                <a:spcPts val="0"/>
              </a:spcBef>
              <a:spcAft>
                <a:spcPts val="0"/>
              </a:spcAft>
              <a:buSzPct val="100000"/>
              <a:buFont typeface="Arial"/>
              <a:buNone/>
            </a:pPr>
            <a:r>
              <a:rPr lang="en-US" sz="2400" u="sng"/>
              <a:t>charAt( ):</a:t>
            </a:r>
            <a:endParaRPr sz="2400" u="sng"/>
          </a:p>
          <a:p>
            <a:pPr indent="0" lvl="1" marL="0" rtl="0" algn="l">
              <a:lnSpc>
                <a:spcPct val="100000"/>
              </a:lnSpc>
              <a:spcBef>
                <a:spcPts val="1200"/>
              </a:spcBef>
              <a:spcAft>
                <a:spcPts val="0"/>
              </a:spcAft>
              <a:buSzPct val="100000"/>
              <a:buFont typeface="Arial"/>
              <a:buNone/>
            </a:pPr>
            <a:r>
              <a:rPr lang="en-US" sz="2400"/>
              <a:t>Returns the character at the specified index. An index ranges from 0 to length() - 1. The first character of the sequence is at index 0, the next at index 1, and so on, as for array indexing.</a:t>
            </a:r>
            <a:endParaRPr/>
          </a:p>
          <a:p>
            <a:pPr indent="0" lvl="1" marL="0" rtl="0" algn="l">
              <a:lnSpc>
                <a:spcPct val="100000"/>
              </a:lnSpc>
              <a:spcBef>
                <a:spcPts val="1200"/>
              </a:spcBef>
              <a:spcAft>
                <a:spcPts val="0"/>
              </a:spcAft>
              <a:buSzPct val="100000"/>
              <a:buFont typeface="Garamond"/>
              <a:buNone/>
            </a:pPr>
            <a:r>
              <a:t/>
            </a:r>
            <a:endParaRPr sz="2400"/>
          </a:p>
          <a:p>
            <a:pPr indent="0" lvl="1" marL="0" rtl="0" algn="l">
              <a:lnSpc>
                <a:spcPct val="100000"/>
              </a:lnSpc>
              <a:spcBef>
                <a:spcPts val="1200"/>
              </a:spcBef>
              <a:spcAft>
                <a:spcPts val="0"/>
              </a:spcAft>
              <a:buSzPct val="100000"/>
              <a:buFont typeface="Arial"/>
              <a:buNone/>
            </a:pPr>
            <a:r>
              <a:rPr lang="en-US" sz="2400"/>
              <a:t>char ch;</a:t>
            </a:r>
            <a:endParaRPr/>
          </a:p>
          <a:p>
            <a:pPr indent="0" lvl="1" marL="0" rtl="0" algn="l">
              <a:lnSpc>
                <a:spcPct val="100000"/>
              </a:lnSpc>
              <a:spcBef>
                <a:spcPts val="1200"/>
              </a:spcBef>
              <a:spcAft>
                <a:spcPts val="0"/>
              </a:spcAft>
              <a:buSzPct val="100000"/>
              <a:buFont typeface="Garamond"/>
              <a:buNone/>
            </a:pPr>
            <a:r>
              <a:rPr lang="en-US" sz="2400"/>
              <a:t>      ch = “abc”.charAt(1); // ch = “b”</a:t>
            </a:r>
            <a:endParaRPr/>
          </a:p>
          <a:p>
            <a:pPr indent="0" lvl="1" marL="0" rtl="0" algn="l">
              <a:lnSpc>
                <a:spcPct val="100000"/>
              </a:lnSpc>
              <a:spcBef>
                <a:spcPts val="1200"/>
              </a:spcBef>
              <a:spcAft>
                <a:spcPts val="0"/>
              </a:spcAft>
              <a:buSzPct val="100000"/>
              <a:buFont typeface="Arial"/>
              <a:buNone/>
            </a:pPr>
            <a:r>
              <a:rPr lang="en-US" sz="2400"/>
              <a:t>String str1 = “CSE Department”</a:t>
            </a:r>
            <a:endParaRPr/>
          </a:p>
          <a:p>
            <a:pPr indent="0" lvl="1" marL="0" rtl="0" algn="l">
              <a:lnSpc>
                <a:spcPct val="100000"/>
              </a:lnSpc>
              <a:spcBef>
                <a:spcPts val="1200"/>
              </a:spcBef>
              <a:spcAft>
                <a:spcPts val="0"/>
              </a:spcAft>
              <a:buSzPct val="100000"/>
              <a:buFont typeface="Garamond"/>
              <a:buNone/>
            </a:pPr>
            <a:r>
              <a:rPr lang="en-US" sz="2400"/>
              <a:t>      char ch1;</a:t>
            </a:r>
            <a:endParaRPr/>
          </a:p>
          <a:p>
            <a:pPr indent="0" lvl="1" marL="0" rtl="0" algn="l">
              <a:lnSpc>
                <a:spcPct val="100000"/>
              </a:lnSpc>
              <a:spcBef>
                <a:spcPts val="1200"/>
              </a:spcBef>
              <a:spcAft>
                <a:spcPts val="0"/>
              </a:spcAft>
              <a:buSzPct val="100000"/>
              <a:buFont typeface="Garamond"/>
              <a:buNone/>
            </a:pPr>
            <a:r>
              <a:rPr lang="en-US" sz="2400"/>
              <a:t>      ch1 = str1.charAt(4); // ch = “D”</a:t>
            </a:r>
            <a:endParaRPr/>
          </a:p>
          <a:p>
            <a:pPr indent="0" lvl="1" marL="0" rtl="0" algn="l">
              <a:lnSpc>
                <a:spcPct val="100000"/>
              </a:lnSpc>
              <a:spcBef>
                <a:spcPts val="1200"/>
              </a:spcBef>
              <a:spcAft>
                <a:spcPts val="0"/>
              </a:spcAft>
              <a:buSzPct val="100000"/>
              <a:buFont typeface="Garamond"/>
              <a:buNone/>
            </a:pPr>
            <a:r>
              <a:t/>
            </a:r>
            <a:endParaRPr sz="2400"/>
          </a:p>
          <a:p>
            <a:pPr indent="0" lvl="0" marL="0" rtl="0" algn="l">
              <a:lnSpc>
                <a:spcPct val="100000"/>
              </a:lnSpc>
              <a:spcBef>
                <a:spcPts val="600"/>
              </a:spcBef>
              <a:spcAft>
                <a:spcPts val="0"/>
              </a:spcAft>
              <a:buSzPct val="100000"/>
              <a:buFont typeface="Garamond"/>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9">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148"/>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STRING METHODS</a:t>
            </a:r>
            <a:endParaRPr b="1"/>
          </a:p>
        </p:txBody>
      </p:sp>
      <p:sp>
        <p:nvSpPr>
          <p:cNvPr id="1455" name="Google Shape;1455;p148"/>
          <p:cNvSpPr txBox="1"/>
          <p:nvPr>
            <p:ph idx="4294967295" type="body"/>
          </p:nvPr>
        </p:nvSpPr>
        <p:spPr>
          <a:xfrm>
            <a:off x="1275715" y="2133600"/>
            <a:ext cx="7154545" cy="377761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u="sng"/>
              <a:t>equals( ):</a:t>
            </a:r>
            <a:endParaRPr/>
          </a:p>
          <a:p>
            <a:pPr indent="0" lvl="0" marL="0" rtl="0" algn="l">
              <a:lnSpc>
                <a:spcPct val="100000"/>
              </a:lnSpc>
              <a:spcBef>
                <a:spcPts val="600"/>
              </a:spcBef>
              <a:spcAft>
                <a:spcPts val="0"/>
              </a:spcAft>
              <a:buSzPts val="2000"/>
              <a:buFont typeface="Garamond"/>
              <a:buNone/>
            </a:pPr>
            <a:r>
              <a:rPr lang="en-US"/>
              <a:t>Returns true if the invoking string contains the same character sequence.</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    String str1 = “CSE Department”;</a:t>
            </a:r>
            <a:endParaRPr/>
          </a:p>
          <a:p>
            <a:pPr indent="0" lvl="0" marL="0" rtl="0" algn="l">
              <a:lnSpc>
                <a:spcPct val="100000"/>
              </a:lnSpc>
              <a:spcBef>
                <a:spcPts val="600"/>
              </a:spcBef>
              <a:spcAft>
                <a:spcPts val="0"/>
              </a:spcAft>
              <a:buSzPts val="2000"/>
              <a:buFont typeface="Garamond"/>
              <a:buNone/>
            </a:pPr>
            <a:r>
              <a:rPr lang="en-US"/>
              <a:t>    String str2 = “IT Department”;</a:t>
            </a:r>
            <a:endParaRPr/>
          </a:p>
          <a:p>
            <a:pPr indent="0" lvl="0" marL="0" rtl="0" algn="l">
              <a:lnSpc>
                <a:spcPct val="100000"/>
              </a:lnSpc>
              <a:spcBef>
                <a:spcPts val="600"/>
              </a:spcBef>
              <a:spcAft>
                <a:spcPts val="0"/>
              </a:spcAft>
              <a:buSzPts val="2000"/>
              <a:buFont typeface="Garamond"/>
              <a:buNone/>
            </a:pPr>
            <a:r>
              <a:rPr lang="en-US"/>
              <a:t>    if(str1.equals(str2))</a:t>
            </a:r>
            <a:endParaRPr/>
          </a:p>
          <a:p>
            <a:pPr indent="0" lvl="0" marL="0" rtl="0" algn="l">
              <a:lnSpc>
                <a:spcPct val="100000"/>
              </a:lnSpc>
              <a:spcBef>
                <a:spcPts val="600"/>
              </a:spcBef>
              <a:spcAft>
                <a:spcPts val="0"/>
              </a:spcAft>
              <a:buSzPts val="2000"/>
              <a:buFont typeface="Garamond"/>
              <a:buNone/>
            </a:pPr>
            <a:r>
              <a:rPr lang="en-US"/>
              <a:t>       System.out.println(“str1 and str2 are equal”);</a:t>
            </a:r>
            <a:endParaRPr/>
          </a:p>
          <a:p>
            <a:pPr indent="0" lvl="0" marL="0" rtl="0" algn="l">
              <a:lnSpc>
                <a:spcPct val="100000"/>
              </a:lnSpc>
              <a:spcBef>
                <a:spcPts val="600"/>
              </a:spcBef>
              <a:spcAft>
                <a:spcPts val="0"/>
              </a:spcAft>
              <a:buSzPts val="2000"/>
              <a:buFont typeface="Garamond"/>
              <a:buNone/>
            </a:pPr>
            <a:r>
              <a:rPr lang="en-US"/>
              <a:t>    else</a:t>
            </a:r>
            <a:endParaRPr/>
          </a:p>
          <a:p>
            <a:pPr indent="0" lvl="0" marL="0" rtl="0" algn="l">
              <a:lnSpc>
                <a:spcPct val="100000"/>
              </a:lnSpc>
              <a:spcBef>
                <a:spcPts val="600"/>
              </a:spcBef>
              <a:spcAft>
                <a:spcPts val="0"/>
              </a:spcAft>
              <a:buSzPts val="2000"/>
              <a:buFont typeface="Garamond"/>
              <a:buNone/>
            </a:pPr>
            <a:r>
              <a:rPr lang="en-US"/>
              <a:t>      System.out.println(“str1 and str2 are unequal”);</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5">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14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STRING METHODS</a:t>
            </a:r>
            <a:endParaRPr/>
          </a:p>
        </p:txBody>
      </p:sp>
      <p:sp>
        <p:nvSpPr>
          <p:cNvPr id="1461" name="Google Shape;1461;p149"/>
          <p:cNvSpPr txBox="1"/>
          <p:nvPr>
            <p:ph idx="4294967295" type="body"/>
          </p:nvPr>
        </p:nvSpPr>
        <p:spPr>
          <a:xfrm>
            <a:off x="1424940" y="1910080"/>
            <a:ext cx="6591935" cy="449008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u="sng"/>
              <a:t>equalsIgnoreCase( );</a:t>
            </a:r>
            <a:endParaRPr u="sng"/>
          </a:p>
          <a:p>
            <a:pPr indent="0" lvl="0" marL="0" rtl="0" algn="l">
              <a:lnSpc>
                <a:spcPct val="100000"/>
              </a:lnSpc>
              <a:spcBef>
                <a:spcPts val="600"/>
              </a:spcBef>
              <a:spcAft>
                <a:spcPts val="0"/>
              </a:spcAft>
              <a:buSzPts val="2000"/>
              <a:buFont typeface="Garamond"/>
              <a:buNone/>
            </a:pPr>
            <a:r>
              <a:rPr lang="en-US"/>
              <a:t>Compares this String to another String, ignoring case considerations.</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    String str1 = “CSE DEPARTMENT”;</a:t>
            </a:r>
            <a:endParaRPr/>
          </a:p>
          <a:p>
            <a:pPr indent="0" lvl="0" marL="0" rtl="0" algn="l">
              <a:lnSpc>
                <a:spcPct val="100000"/>
              </a:lnSpc>
              <a:spcBef>
                <a:spcPts val="600"/>
              </a:spcBef>
              <a:spcAft>
                <a:spcPts val="0"/>
              </a:spcAft>
              <a:buSzPts val="2000"/>
              <a:buFont typeface="Garamond"/>
              <a:buNone/>
            </a:pPr>
            <a:r>
              <a:rPr lang="en-US"/>
              <a:t>    String str2 = “cse department”;</a:t>
            </a:r>
            <a:endParaRPr/>
          </a:p>
          <a:p>
            <a:pPr indent="0" lvl="0" marL="0" rtl="0" algn="l">
              <a:lnSpc>
                <a:spcPct val="100000"/>
              </a:lnSpc>
              <a:spcBef>
                <a:spcPts val="600"/>
              </a:spcBef>
              <a:spcAft>
                <a:spcPts val="0"/>
              </a:spcAft>
              <a:buSzPts val="2000"/>
              <a:buFont typeface="Garamond"/>
              <a:buNone/>
            </a:pPr>
            <a:r>
              <a:rPr lang="en-US"/>
              <a:t>    if(str1.equalsIgnoreCase(str2)</a:t>
            </a:r>
            <a:endParaRPr/>
          </a:p>
          <a:p>
            <a:pPr indent="0" lvl="0" marL="0" rtl="0" algn="l">
              <a:lnSpc>
                <a:spcPct val="100000"/>
              </a:lnSpc>
              <a:spcBef>
                <a:spcPts val="600"/>
              </a:spcBef>
              <a:spcAft>
                <a:spcPts val="0"/>
              </a:spcAft>
              <a:buSzPts val="2000"/>
              <a:buFont typeface="Garamond"/>
              <a:buNone/>
            </a:pPr>
            <a:r>
              <a:rPr lang="en-US"/>
              <a:t>       System.out.println(“str1 and str2 are equal”);</a:t>
            </a:r>
            <a:endParaRPr/>
          </a:p>
          <a:p>
            <a:pPr indent="0" lvl="0" marL="0" rtl="0" algn="l">
              <a:lnSpc>
                <a:spcPct val="100000"/>
              </a:lnSpc>
              <a:spcBef>
                <a:spcPts val="600"/>
              </a:spcBef>
              <a:spcAft>
                <a:spcPts val="0"/>
              </a:spcAft>
              <a:buSzPts val="2000"/>
              <a:buFont typeface="Garamond"/>
              <a:buNone/>
            </a:pPr>
            <a:r>
              <a:rPr lang="en-US"/>
              <a:t>    else</a:t>
            </a:r>
            <a:endParaRPr/>
          </a:p>
          <a:p>
            <a:pPr indent="0" lvl="0" marL="0" rtl="0" algn="l">
              <a:lnSpc>
                <a:spcPct val="100000"/>
              </a:lnSpc>
              <a:spcBef>
                <a:spcPts val="600"/>
              </a:spcBef>
              <a:spcAft>
                <a:spcPts val="0"/>
              </a:spcAft>
              <a:buSzPts val="2000"/>
              <a:buFont typeface="Garamond"/>
              <a:buNone/>
            </a:pPr>
            <a:r>
              <a:rPr lang="en-US"/>
              <a:t>      System.out.println(“str1 and str2 are unequal”);</a:t>
            </a:r>
            <a:endParaRPr/>
          </a:p>
          <a:p>
            <a:pPr indent="0" lvl="0" marL="0" rtl="0" algn="l">
              <a:lnSpc>
                <a:spcPct val="100000"/>
              </a:lnSpc>
              <a:spcBef>
                <a:spcPts val="600"/>
              </a:spcBef>
              <a:spcAft>
                <a:spcPts val="0"/>
              </a:spcAft>
              <a:buSzPts val="2000"/>
              <a:buFont typeface="Garamond"/>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1">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15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STRING METHODS</a:t>
            </a:r>
            <a:endParaRPr/>
          </a:p>
        </p:txBody>
      </p:sp>
      <p:sp>
        <p:nvSpPr>
          <p:cNvPr id="1467" name="Google Shape;1467;p150"/>
          <p:cNvSpPr txBox="1"/>
          <p:nvPr>
            <p:ph idx="4294967295" type="body"/>
          </p:nvPr>
        </p:nvSpPr>
        <p:spPr>
          <a:xfrm>
            <a:off x="1332230" y="2058670"/>
            <a:ext cx="7704455" cy="4276725"/>
          </a:xfrm>
          <a:prstGeom prst="rect">
            <a:avLst/>
          </a:prstGeom>
          <a:noFill/>
          <a:ln>
            <a:noFill/>
          </a:ln>
        </p:spPr>
        <p:txBody>
          <a:bodyPr anchorCtr="0" anchor="t" bIns="45700" lIns="91425" spcFirstLastPara="1" rIns="91425" wrap="square" tIns="45700">
            <a:normAutofit fontScale="72500" lnSpcReduction="20000"/>
          </a:bodyPr>
          <a:lstStyle/>
          <a:p>
            <a:pPr indent="0" lvl="0" marL="0" rtl="0" algn="l">
              <a:lnSpc>
                <a:spcPct val="100000"/>
              </a:lnSpc>
              <a:spcBef>
                <a:spcPts val="0"/>
              </a:spcBef>
              <a:spcAft>
                <a:spcPts val="0"/>
              </a:spcAft>
              <a:buSzPct val="100000"/>
              <a:buFont typeface="Garamond"/>
              <a:buNone/>
            </a:pPr>
            <a:r>
              <a:rPr lang="en-US" sz="3000" u="sng"/>
              <a:t>StartsWith( ):</a:t>
            </a:r>
            <a:endParaRPr sz="3000" u="sng"/>
          </a:p>
          <a:p>
            <a:pPr indent="0" lvl="0" marL="0" rtl="0" algn="l">
              <a:lnSpc>
                <a:spcPct val="100000"/>
              </a:lnSpc>
              <a:spcBef>
                <a:spcPts val="600"/>
              </a:spcBef>
              <a:spcAft>
                <a:spcPts val="0"/>
              </a:spcAft>
              <a:buSzPct val="100000"/>
              <a:buFont typeface="Garamond"/>
              <a:buNone/>
            </a:pPr>
            <a:r>
              <a:rPr lang="en-US" sz="3000"/>
              <a:t>Tests if string starts with the specified prefix</a:t>
            </a:r>
            <a:endParaRPr/>
          </a:p>
          <a:p>
            <a:pPr indent="0" lvl="0" marL="0" rtl="0" algn="l">
              <a:lnSpc>
                <a:spcPct val="100000"/>
              </a:lnSpc>
              <a:spcBef>
                <a:spcPts val="600"/>
              </a:spcBef>
              <a:spcAft>
                <a:spcPts val="0"/>
              </a:spcAft>
              <a:buSzPct val="100000"/>
              <a:buFont typeface="Garamond"/>
              <a:buNone/>
            </a:pPr>
            <a:r>
              <a:rPr lang="en-US" sz="3000"/>
              <a:t>    </a:t>
            </a:r>
            <a:endParaRPr/>
          </a:p>
          <a:p>
            <a:pPr indent="0" lvl="0" marL="0" rtl="0" algn="l">
              <a:lnSpc>
                <a:spcPct val="100000"/>
              </a:lnSpc>
              <a:spcBef>
                <a:spcPts val="600"/>
              </a:spcBef>
              <a:spcAft>
                <a:spcPts val="0"/>
              </a:spcAft>
              <a:buSzPct val="100000"/>
              <a:buFont typeface="Garamond"/>
              <a:buNone/>
            </a:pPr>
            <a:r>
              <a:rPr lang="en-US" sz="3000"/>
              <a:t>“Figure”.startsWith(“Fig”); // true</a:t>
            </a:r>
            <a:endParaRPr/>
          </a:p>
          <a:p>
            <a:pPr indent="0" lvl="0" marL="0" rtl="0" algn="l">
              <a:lnSpc>
                <a:spcPct val="100000"/>
              </a:lnSpc>
              <a:spcBef>
                <a:spcPts val="600"/>
              </a:spcBef>
              <a:spcAft>
                <a:spcPts val="0"/>
              </a:spcAft>
              <a:buSzPct val="100000"/>
              <a:buFont typeface="Garamond"/>
              <a:buNone/>
            </a:pPr>
            <a:r>
              <a:t/>
            </a:r>
            <a:endParaRPr sz="3000"/>
          </a:p>
          <a:p>
            <a:pPr indent="0" lvl="0" marL="0" rtl="0" algn="l">
              <a:lnSpc>
                <a:spcPct val="100000"/>
              </a:lnSpc>
              <a:spcBef>
                <a:spcPts val="600"/>
              </a:spcBef>
              <a:spcAft>
                <a:spcPts val="0"/>
              </a:spcAft>
              <a:buSzPct val="100000"/>
              <a:buFont typeface="Garamond"/>
              <a:buNone/>
            </a:pPr>
            <a:r>
              <a:rPr lang="en-US" sz="3000"/>
              <a:t>    String str1 = “CSE DEPARTMENT”;</a:t>
            </a:r>
            <a:endParaRPr/>
          </a:p>
          <a:p>
            <a:pPr indent="0" lvl="0" marL="0" rtl="0" algn="l">
              <a:lnSpc>
                <a:spcPct val="100000"/>
              </a:lnSpc>
              <a:spcBef>
                <a:spcPts val="600"/>
              </a:spcBef>
              <a:spcAft>
                <a:spcPts val="0"/>
              </a:spcAft>
              <a:buSzPct val="100000"/>
              <a:buFont typeface="Garamond"/>
              <a:buNone/>
            </a:pPr>
            <a:r>
              <a:rPr lang="en-US" sz="3000"/>
              <a:t>    if(str1.startsWith(“IT”))</a:t>
            </a:r>
            <a:endParaRPr/>
          </a:p>
          <a:p>
            <a:pPr indent="0" lvl="0" marL="0" rtl="0" algn="l">
              <a:lnSpc>
                <a:spcPct val="100000"/>
              </a:lnSpc>
              <a:spcBef>
                <a:spcPts val="600"/>
              </a:spcBef>
              <a:spcAft>
                <a:spcPts val="0"/>
              </a:spcAft>
              <a:buSzPct val="100000"/>
              <a:buFont typeface="Garamond"/>
              <a:buNone/>
            </a:pPr>
            <a:r>
              <a:rPr lang="en-US" sz="3000"/>
              <a:t>            System.out.println(“yes it str1 starts with IT”);</a:t>
            </a:r>
            <a:endParaRPr/>
          </a:p>
          <a:p>
            <a:pPr indent="0" lvl="0" marL="0" rtl="0" algn="l">
              <a:lnSpc>
                <a:spcPct val="100000"/>
              </a:lnSpc>
              <a:spcBef>
                <a:spcPts val="600"/>
              </a:spcBef>
              <a:spcAft>
                <a:spcPts val="0"/>
              </a:spcAft>
              <a:buSzPct val="100000"/>
              <a:buFont typeface="Garamond"/>
              <a:buNone/>
            </a:pPr>
            <a:r>
              <a:rPr lang="en-US" sz="3000"/>
              <a:t>    else</a:t>
            </a:r>
            <a:endParaRPr/>
          </a:p>
          <a:p>
            <a:pPr indent="0" lvl="0" marL="0" rtl="0" algn="l">
              <a:lnSpc>
                <a:spcPct val="100000"/>
              </a:lnSpc>
              <a:spcBef>
                <a:spcPts val="600"/>
              </a:spcBef>
              <a:spcAft>
                <a:spcPts val="0"/>
              </a:spcAft>
              <a:buSzPct val="100000"/>
              <a:buFont typeface="Garamond"/>
              <a:buNone/>
            </a:pPr>
            <a:r>
              <a:rPr lang="en-US" sz="3000"/>
              <a:t>	System.out.println(“No it str1 is not starting with IT”);</a:t>
            </a:r>
            <a:endParaRPr/>
          </a:p>
          <a:p>
            <a:pPr indent="0" lvl="0" marL="0" rtl="0" algn="l">
              <a:lnSpc>
                <a:spcPct val="100000"/>
              </a:lnSpc>
              <a:spcBef>
                <a:spcPts val="600"/>
              </a:spcBef>
              <a:spcAft>
                <a:spcPts val="0"/>
              </a:spcAft>
              <a:buSzPct val="100000"/>
              <a:buFont typeface="Garamond"/>
              <a:buNone/>
            </a:pPr>
            <a:r>
              <a:t/>
            </a:r>
            <a:endParaRPr sz="3000"/>
          </a:p>
          <a:p>
            <a:pPr indent="0" lvl="0" marL="0" rtl="0" algn="l">
              <a:lnSpc>
                <a:spcPct val="100000"/>
              </a:lnSpc>
              <a:spcBef>
                <a:spcPts val="600"/>
              </a:spcBef>
              <a:spcAft>
                <a:spcPts val="0"/>
              </a:spcAft>
              <a:buSzPct val="100000"/>
              <a:buFont typeface="Garamond"/>
              <a:buNone/>
            </a:pPr>
            <a:r>
              <a:rPr lang="en-US" sz="3000"/>
              <a:t>Similarly endsWith()</a:t>
            </a:r>
            <a:endParaRPr/>
          </a:p>
          <a:p>
            <a:pPr indent="0" lvl="1" marL="0" rtl="0" algn="l">
              <a:lnSpc>
                <a:spcPct val="100000"/>
              </a:lnSpc>
              <a:spcBef>
                <a:spcPts val="1200"/>
              </a:spcBef>
              <a:spcAft>
                <a:spcPts val="0"/>
              </a:spcAft>
              <a:buSzPct val="100000"/>
              <a:buFont typeface="Garamond"/>
              <a:buNone/>
            </a:pPr>
            <a:r>
              <a:t/>
            </a:r>
            <a:endParaRPr sz="3000"/>
          </a:p>
          <a:p>
            <a:pPr indent="0" lvl="0" marL="0" rtl="0" algn="l">
              <a:lnSpc>
                <a:spcPct val="100000"/>
              </a:lnSpc>
              <a:spcBef>
                <a:spcPts val="600"/>
              </a:spcBef>
              <a:spcAft>
                <a:spcPts val="0"/>
              </a:spcAft>
              <a:buSzPct val="100000"/>
              <a:buFont typeface="Garamond"/>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7">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7">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7">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7">
                                            <p:txEl>
                                              <p:pRg end="13" st="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151"/>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#15: Strings (cont..)</a:t>
            </a:r>
            <a:endParaRPr/>
          </a:p>
          <a:p>
            <a:pPr indent="0" lvl="0" marL="0" rtl="0" algn="ctr">
              <a:lnSpc>
                <a:spcPct val="100000"/>
              </a:lnSpc>
              <a:spcBef>
                <a:spcPts val="600"/>
              </a:spcBef>
              <a:spcAft>
                <a:spcPts val="0"/>
              </a:spcAft>
              <a:buSzPts val="3200"/>
              <a:buFont typeface="Garamond"/>
              <a:buNone/>
            </a:pPr>
            <a:r>
              <a:t/>
            </a:r>
            <a:endParaRPr sz="3200"/>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1474" name="Google Shape;1474;p151"/>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15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STRING METHODS</a:t>
            </a:r>
            <a:endParaRPr/>
          </a:p>
        </p:txBody>
      </p:sp>
      <p:sp>
        <p:nvSpPr>
          <p:cNvPr id="1480" name="Google Shape;1480;p152"/>
          <p:cNvSpPr txBox="1"/>
          <p:nvPr>
            <p:ph idx="4294967295" type="body"/>
          </p:nvPr>
        </p:nvSpPr>
        <p:spPr>
          <a:xfrm>
            <a:off x="1415415" y="1875155"/>
            <a:ext cx="6591935" cy="397129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700"/>
              <a:buFont typeface="Garamond"/>
              <a:buNone/>
            </a:pPr>
            <a:r>
              <a:rPr lang="en-US" sz="1700" u="sng"/>
              <a:t>compareTo( ):</a:t>
            </a:r>
            <a:endParaRPr sz="1700" u="sng"/>
          </a:p>
          <a:p>
            <a:pPr indent="0" lvl="0" marL="0" rtl="0" algn="l">
              <a:lnSpc>
                <a:spcPct val="100000"/>
              </a:lnSpc>
              <a:spcBef>
                <a:spcPts val="600"/>
              </a:spcBef>
              <a:spcAft>
                <a:spcPts val="0"/>
              </a:spcAft>
              <a:buSzPts val="1700"/>
              <a:buFont typeface="Garamond"/>
              <a:buNone/>
            </a:pPr>
            <a:r>
              <a:rPr lang="en-US" sz="1700"/>
              <a:t>Compares two strings lexicographically. </a:t>
            </a:r>
            <a:endParaRPr/>
          </a:p>
          <a:p>
            <a:pPr indent="0" lvl="1" marL="0" rtl="0" algn="l">
              <a:lnSpc>
                <a:spcPct val="100000"/>
              </a:lnSpc>
              <a:spcBef>
                <a:spcPts val="1200"/>
              </a:spcBef>
              <a:spcAft>
                <a:spcPts val="0"/>
              </a:spcAft>
              <a:buSzPts val="1700"/>
              <a:buFont typeface="Garamond"/>
              <a:buNone/>
            </a:pPr>
            <a:r>
              <a:rPr lang="en-US" sz="1700"/>
              <a:t>The result is a negative integer if this String object lexicographically precedes the argument string. </a:t>
            </a:r>
            <a:endParaRPr/>
          </a:p>
          <a:p>
            <a:pPr indent="0" lvl="1" marL="0" rtl="0" algn="l">
              <a:lnSpc>
                <a:spcPct val="100000"/>
              </a:lnSpc>
              <a:spcBef>
                <a:spcPts val="1200"/>
              </a:spcBef>
              <a:spcAft>
                <a:spcPts val="0"/>
              </a:spcAft>
              <a:buSzPts val="1700"/>
              <a:buFont typeface="Garamond"/>
              <a:buNone/>
            </a:pPr>
            <a:r>
              <a:rPr lang="en-US" sz="1700"/>
              <a:t>The result is a positive integer if this String object lexicographically follows the argument string. </a:t>
            </a:r>
            <a:endParaRPr/>
          </a:p>
          <a:p>
            <a:pPr indent="0" lvl="1" marL="0" rtl="0" algn="l">
              <a:lnSpc>
                <a:spcPct val="100000"/>
              </a:lnSpc>
              <a:spcBef>
                <a:spcPts val="1200"/>
              </a:spcBef>
              <a:spcAft>
                <a:spcPts val="0"/>
              </a:spcAft>
              <a:buSzPts val="1700"/>
              <a:buFont typeface="Garamond"/>
              <a:buNone/>
            </a:pPr>
            <a:r>
              <a:rPr lang="en-US" sz="1700"/>
              <a:t>The result is zero if the strings are equal.</a:t>
            </a:r>
            <a:endParaRPr/>
          </a:p>
          <a:p>
            <a:pPr indent="0" lvl="0" marL="0" rtl="0" algn="l">
              <a:lnSpc>
                <a:spcPct val="100000"/>
              </a:lnSpc>
              <a:spcBef>
                <a:spcPts val="600"/>
              </a:spcBef>
              <a:spcAft>
                <a:spcPts val="0"/>
              </a:spcAft>
              <a:buSzPts val="1700"/>
              <a:buFont typeface="Garamond"/>
              <a:buNone/>
            </a:pPr>
            <a:r>
              <a:rPr lang="en-US" sz="1700"/>
              <a:t>    String str1 = “CSE Department”;</a:t>
            </a:r>
            <a:endParaRPr/>
          </a:p>
          <a:p>
            <a:pPr indent="0" lvl="0" marL="0" rtl="0" algn="l">
              <a:lnSpc>
                <a:spcPct val="100000"/>
              </a:lnSpc>
              <a:spcBef>
                <a:spcPts val="600"/>
              </a:spcBef>
              <a:spcAft>
                <a:spcPts val="0"/>
              </a:spcAft>
              <a:buSzPts val="1700"/>
              <a:buFont typeface="Garamond"/>
              <a:buNone/>
            </a:pPr>
            <a:r>
              <a:rPr lang="en-US" sz="1700"/>
              <a:t>    String str2 = “IT Department”;</a:t>
            </a:r>
            <a:endParaRPr/>
          </a:p>
          <a:p>
            <a:pPr indent="0" lvl="1" marL="457200" rtl="0" algn="l">
              <a:lnSpc>
                <a:spcPct val="100000"/>
              </a:lnSpc>
              <a:spcBef>
                <a:spcPts val="1200"/>
              </a:spcBef>
              <a:spcAft>
                <a:spcPts val="0"/>
              </a:spcAft>
              <a:buSzPts val="1700"/>
              <a:buFont typeface="Arial"/>
              <a:buNone/>
            </a:pPr>
            <a:r>
              <a:rPr lang="en-US" sz="1700"/>
              <a:t>int result;</a:t>
            </a:r>
            <a:endParaRPr/>
          </a:p>
          <a:p>
            <a:pPr indent="0" lvl="1" marL="457200" rtl="0" algn="l">
              <a:lnSpc>
                <a:spcPct val="100000"/>
              </a:lnSpc>
              <a:spcBef>
                <a:spcPts val="1200"/>
              </a:spcBef>
              <a:spcAft>
                <a:spcPts val="0"/>
              </a:spcAft>
              <a:buSzPts val="1700"/>
              <a:buFont typeface="Arial"/>
              <a:buNone/>
            </a:pPr>
            <a:r>
              <a:rPr lang="en-US" sz="1700"/>
              <a:t>result= str1.compareTo(str2);</a:t>
            </a:r>
            <a:endParaRPr/>
          </a:p>
          <a:p>
            <a:pPr indent="0" lvl="1" marL="0" rtl="0" algn="l">
              <a:lnSpc>
                <a:spcPct val="100000"/>
              </a:lnSpc>
              <a:spcBef>
                <a:spcPts val="1200"/>
              </a:spcBef>
              <a:spcAft>
                <a:spcPts val="0"/>
              </a:spcAft>
              <a:buSzPts val="1700"/>
              <a:buFont typeface="Garamond"/>
              <a:buNone/>
            </a:pPr>
            <a:r>
              <a:rPr lang="en-US" sz="1700"/>
              <a:t>Similarly compareToIgnoreCase()</a:t>
            </a:r>
            <a:endParaRPr/>
          </a:p>
          <a:p>
            <a:pPr indent="0" lvl="0" marL="0" rtl="0" algn="l">
              <a:lnSpc>
                <a:spcPct val="100000"/>
              </a:lnSpc>
              <a:spcBef>
                <a:spcPts val="600"/>
              </a:spcBef>
              <a:spcAft>
                <a:spcPts val="0"/>
              </a:spcAft>
              <a:buSzPts val="600"/>
              <a:buFont typeface="Garamond"/>
              <a:buNone/>
            </a:pPr>
            <a:r>
              <a:t/>
            </a:r>
            <a:endParaRPr sz="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0">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153"/>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STRING METHODS</a:t>
            </a:r>
            <a:endParaRPr/>
          </a:p>
        </p:txBody>
      </p:sp>
      <p:sp>
        <p:nvSpPr>
          <p:cNvPr id="1486" name="Google Shape;1486;p153"/>
          <p:cNvSpPr txBox="1"/>
          <p:nvPr>
            <p:ph idx="4294967295" type="body"/>
          </p:nvPr>
        </p:nvSpPr>
        <p:spPr>
          <a:xfrm>
            <a:off x="1563955" y="2216785"/>
            <a:ext cx="6591985" cy="377762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u="sng"/>
              <a:t>indexOf( ):</a:t>
            </a:r>
            <a:endParaRPr u="sng"/>
          </a:p>
          <a:p>
            <a:pPr indent="0" lvl="0" marL="0" rtl="0" algn="l">
              <a:lnSpc>
                <a:spcPct val="100000"/>
              </a:lnSpc>
              <a:spcBef>
                <a:spcPts val="600"/>
              </a:spcBef>
              <a:spcAft>
                <a:spcPts val="0"/>
              </a:spcAft>
              <a:buSzPts val="2000"/>
              <a:buFont typeface="Garamond"/>
              <a:buNone/>
            </a:pPr>
            <a:r>
              <a:rPr lang="en-US"/>
              <a:t>Searches for the first occurrence of a character or substring. Returns -1 if the character does not occur.</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90000"/>
              </a:lnSpc>
              <a:spcBef>
                <a:spcPts val="600"/>
              </a:spcBef>
              <a:spcAft>
                <a:spcPts val="0"/>
              </a:spcAft>
              <a:buSzPts val="2000"/>
              <a:buFont typeface="Garamond"/>
              <a:buNone/>
            </a:pPr>
            <a:r>
              <a:rPr lang="en-US"/>
              <a:t>String str = “How was your day today?”;</a:t>
            </a:r>
            <a:endParaRPr/>
          </a:p>
          <a:p>
            <a:pPr indent="0" lvl="0" marL="0" rtl="0" algn="l">
              <a:lnSpc>
                <a:spcPct val="90000"/>
              </a:lnSpc>
              <a:spcBef>
                <a:spcPts val="0"/>
              </a:spcBef>
              <a:spcAft>
                <a:spcPts val="0"/>
              </a:spcAft>
              <a:buSzPts val="2000"/>
              <a:buFont typeface="Garamond"/>
              <a:buNone/>
            </a:pPr>
            <a:r>
              <a:rPr lang="en-US"/>
              <a:t>str.indexof(‘a’); // 5</a:t>
            </a:r>
            <a:endParaRPr/>
          </a:p>
          <a:p>
            <a:pPr indent="0" lvl="0" marL="0" rtl="0" algn="l">
              <a:lnSpc>
                <a:spcPct val="90000"/>
              </a:lnSpc>
              <a:spcBef>
                <a:spcPts val="0"/>
              </a:spcBef>
              <a:spcAft>
                <a:spcPts val="0"/>
              </a:spcAft>
              <a:buSzPts val="2000"/>
              <a:buFont typeface="Garamond"/>
              <a:buNone/>
            </a:pPr>
            <a:r>
              <a:rPr lang="en-US"/>
              <a:t>str.indexOf(“was”); //4</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6">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5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STRING METHODS</a:t>
            </a:r>
            <a:endParaRPr/>
          </a:p>
        </p:txBody>
      </p:sp>
      <p:sp>
        <p:nvSpPr>
          <p:cNvPr id="1492" name="Google Shape;1492;p154"/>
          <p:cNvSpPr txBox="1"/>
          <p:nvPr>
            <p:ph idx="4294967295" type="body"/>
          </p:nvPr>
        </p:nvSpPr>
        <p:spPr>
          <a:xfrm>
            <a:off x="1332815" y="2309495"/>
            <a:ext cx="6591985" cy="377762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u="sng"/>
              <a:t>lastIndexOf( ):</a:t>
            </a:r>
            <a:endParaRPr u="sng"/>
          </a:p>
          <a:p>
            <a:pPr indent="0" lvl="0" marL="0" rtl="0" algn="l">
              <a:lnSpc>
                <a:spcPct val="100000"/>
              </a:lnSpc>
              <a:spcBef>
                <a:spcPts val="600"/>
              </a:spcBef>
              <a:spcAft>
                <a:spcPts val="0"/>
              </a:spcAft>
              <a:buSzPts val="2000"/>
              <a:buFont typeface="Garamond"/>
              <a:buNone/>
            </a:pPr>
            <a:r>
              <a:rPr lang="en-US"/>
              <a:t>Searches for the last occurrence of a character or substring.</a:t>
            </a:r>
            <a:endParaRPr/>
          </a:p>
          <a:p>
            <a:pPr indent="0" lvl="0" marL="0" rtl="0" algn="l">
              <a:lnSpc>
                <a:spcPct val="90000"/>
              </a:lnSpc>
              <a:spcBef>
                <a:spcPts val="600"/>
              </a:spcBef>
              <a:spcAft>
                <a:spcPts val="0"/>
              </a:spcAft>
              <a:buSzPts val="2000"/>
              <a:buFont typeface="Garamond"/>
              <a:buNone/>
            </a:pPr>
            <a:r>
              <a:t/>
            </a:r>
            <a:endParaRPr/>
          </a:p>
          <a:p>
            <a:pPr indent="0" lvl="0" marL="0" rtl="0" algn="l">
              <a:lnSpc>
                <a:spcPct val="90000"/>
              </a:lnSpc>
              <a:spcBef>
                <a:spcPts val="600"/>
              </a:spcBef>
              <a:spcAft>
                <a:spcPts val="0"/>
              </a:spcAft>
              <a:buSzPts val="2000"/>
              <a:buFont typeface="Garamond"/>
              <a:buNone/>
            </a:pPr>
            <a:r>
              <a:rPr lang="en-US"/>
              <a:t>String str = “How was your day today?”;</a:t>
            </a:r>
            <a:endParaRPr/>
          </a:p>
          <a:p>
            <a:pPr indent="0" lvl="0" marL="0" rtl="0" algn="l">
              <a:lnSpc>
                <a:spcPct val="90000"/>
              </a:lnSpc>
              <a:spcBef>
                <a:spcPts val="0"/>
              </a:spcBef>
              <a:spcAft>
                <a:spcPts val="0"/>
              </a:spcAft>
              <a:buSzPts val="2000"/>
              <a:buFont typeface="Garamond"/>
              <a:buNone/>
            </a:pPr>
            <a:r>
              <a:t/>
            </a:r>
            <a:endParaRPr/>
          </a:p>
          <a:p>
            <a:pPr indent="0" lvl="0" marL="0" rtl="0" algn="l">
              <a:lnSpc>
                <a:spcPct val="90000"/>
              </a:lnSpc>
              <a:spcBef>
                <a:spcPts val="0"/>
              </a:spcBef>
              <a:spcAft>
                <a:spcPts val="0"/>
              </a:spcAft>
              <a:buSzPts val="2000"/>
              <a:buFont typeface="Garamond"/>
              <a:buNone/>
            </a:pPr>
            <a:r>
              <a:rPr lang="en-US"/>
              <a:t>str.lastIndexOf(‘a’); // 20</a:t>
            </a:r>
            <a:endParaRPr/>
          </a:p>
          <a:p>
            <a:pPr indent="0" lvl="0" marL="0" rtl="0" algn="l">
              <a:lnSpc>
                <a:spcPct val="100000"/>
              </a:lnSpc>
              <a:spcBef>
                <a:spcPts val="600"/>
              </a:spcBef>
              <a:spcAft>
                <a:spcPts val="0"/>
              </a:spcAft>
              <a:buSzPts val="2000"/>
              <a:buFont typeface="Garamond"/>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2">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9"/>
          <p:cNvSpPr txBox="1"/>
          <p:nvPr>
            <p:ph idx="1" type="body"/>
          </p:nvPr>
        </p:nvSpPr>
        <p:spPr>
          <a:xfrm>
            <a:off x="500034" y="1928802"/>
            <a:ext cx="8229600" cy="4265696"/>
          </a:xfrm>
          <a:prstGeom prst="rect">
            <a:avLst/>
          </a:prstGeom>
          <a:noFill/>
          <a:ln>
            <a:noFill/>
          </a:ln>
        </p:spPr>
        <p:txBody>
          <a:bodyPr anchorCtr="0" anchor="t" bIns="45700" lIns="91425" spcFirstLastPara="1" rIns="91425" wrap="square" tIns="45700">
            <a:noAutofit/>
          </a:bodyPr>
          <a:lstStyle/>
          <a:p>
            <a:pPr indent="-101600" lvl="0" marL="0" rtl="0" algn="l">
              <a:lnSpc>
                <a:spcPct val="100000"/>
              </a:lnSpc>
              <a:spcBef>
                <a:spcPts val="0"/>
              </a:spcBef>
              <a:spcAft>
                <a:spcPts val="0"/>
              </a:spcAft>
              <a:buSzPts val="1600"/>
              <a:buFont typeface="Arial"/>
              <a:buChar char="•"/>
            </a:pPr>
            <a:r>
              <a:rPr lang="en-US" sz="1600"/>
              <a:t>  Global variables can be accessed by all functions</a:t>
            </a:r>
            <a:endParaRPr/>
          </a:p>
          <a:p>
            <a:pPr indent="0" lvl="0" marL="0" rtl="0" algn="l">
              <a:lnSpc>
                <a:spcPct val="100000"/>
              </a:lnSpc>
              <a:spcBef>
                <a:spcPts val="600"/>
              </a:spcBef>
              <a:spcAft>
                <a:spcPts val="0"/>
              </a:spcAft>
              <a:buSzPts val="1600"/>
              <a:buFont typeface="Arial"/>
              <a:buNone/>
            </a:pPr>
            <a:r>
              <a:t/>
            </a:r>
            <a:endParaRPr sz="1600"/>
          </a:p>
          <a:p>
            <a:pPr indent="0" lvl="0" marL="0" rtl="0" algn="l">
              <a:lnSpc>
                <a:spcPct val="100000"/>
              </a:lnSpc>
              <a:spcBef>
                <a:spcPts val="600"/>
              </a:spcBef>
              <a:spcAft>
                <a:spcPts val="0"/>
              </a:spcAft>
              <a:buSzPts val="1600"/>
              <a:buFont typeface="Arial"/>
              <a:buNone/>
            </a:pPr>
            <a:r>
              <a:t/>
            </a:r>
            <a:endParaRPr sz="1600"/>
          </a:p>
          <a:p>
            <a:pPr indent="0" lvl="0" marL="0" rtl="0" algn="l">
              <a:lnSpc>
                <a:spcPct val="100000"/>
              </a:lnSpc>
              <a:spcBef>
                <a:spcPts val="600"/>
              </a:spcBef>
              <a:spcAft>
                <a:spcPts val="0"/>
              </a:spcAft>
              <a:buSzPts val="1600"/>
              <a:buFont typeface="Arial"/>
              <a:buNone/>
            </a:pPr>
            <a:r>
              <a:t/>
            </a:r>
            <a:endParaRPr sz="1600"/>
          </a:p>
          <a:p>
            <a:pPr indent="0" lvl="0" marL="0" rtl="0" algn="l">
              <a:lnSpc>
                <a:spcPct val="100000"/>
              </a:lnSpc>
              <a:spcBef>
                <a:spcPts val="600"/>
              </a:spcBef>
              <a:spcAft>
                <a:spcPts val="0"/>
              </a:spcAft>
              <a:buSzPts val="1600"/>
              <a:buFont typeface="Arial"/>
              <a:buNone/>
            </a:pPr>
            <a:r>
              <a:t/>
            </a:r>
            <a:endParaRPr sz="1600"/>
          </a:p>
          <a:p>
            <a:pPr indent="0" lvl="0" marL="0" rtl="0" algn="l">
              <a:lnSpc>
                <a:spcPct val="100000"/>
              </a:lnSpc>
              <a:spcBef>
                <a:spcPts val="600"/>
              </a:spcBef>
              <a:spcAft>
                <a:spcPts val="0"/>
              </a:spcAft>
              <a:buSzPts val="1600"/>
              <a:buFont typeface="Arial"/>
              <a:buNone/>
            </a:pPr>
            <a:r>
              <a:t/>
            </a:r>
            <a:endParaRPr sz="1600"/>
          </a:p>
          <a:p>
            <a:pPr indent="0" lvl="0" marL="0" rtl="0" algn="l">
              <a:lnSpc>
                <a:spcPct val="100000"/>
              </a:lnSpc>
              <a:spcBef>
                <a:spcPts val="600"/>
              </a:spcBef>
              <a:spcAft>
                <a:spcPts val="0"/>
              </a:spcAft>
              <a:buSzPts val="1600"/>
              <a:buFont typeface="Arial"/>
              <a:buNone/>
            </a:pPr>
            <a:r>
              <a:t/>
            </a:r>
            <a:endParaRPr sz="1600"/>
          </a:p>
          <a:p>
            <a:pPr indent="0" lvl="0" marL="0" rtl="0" algn="l">
              <a:lnSpc>
                <a:spcPct val="100000"/>
              </a:lnSpc>
              <a:spcBef>
                <a:spcPts val="600"/>
              </a:spcBef>
              <a:spcAft>
                <a:spcPts val="0"/>
              </a:spcAft>
              <a:buSzPts val="1600"/>
              <a:buFont typeface="Arial"/>
              <a:buNone/>
            </a:pPr>
            <a:r>
              <a:t/>
            </a:r>
            <a:endParaRPr sz="1600"/>
          </a:p>
          <a:p>
            <a:pPr indent="0" lvl="0" marL="0" rtl="0" algn="l">
              <a:lnSpc>
                <a:spcPct val="100000"/>
              </a:lnSpc>
              <a:spcBef>
                <a:spcPts val="600"/>
              </a:spcBef>
              <a:spcAft>
                <a:spcPts val="0"/>
              </a:spcAft>
              <a:buSzPts val="1600"/>
              <a:buFont typeface="Arial"/>
              <a:buNone/>
            </a:pPr>
            <a:r>
              <a:t/>
            </a:r>
            <a:endParaRPr sz="1600"/>
          </a:p>
          <a:p>
            <a:pPr indent="-101600" lvl="0" marL="0" rtl="0" algn="l">
              <a:lnSpc>
                <a:spcPct val="100000"/>
              </a:lnSpc>
              <a:spcBef>
                <a:spcPts val="600"/>
              </a:spcBef>
              <a:spcAft>
                <a:spcPts val="0"/>
              </a:spcAft>
              <a:buSzPts val="1600"/>
              <a:buFont typeface="Arial"/>
              <a:buChar char="•"/>
            </a:pPr>
            <a:r>
              <a:rPr lang="en-US" sz="1600"/>
              <a:t>  No security to data - Data can be freely moved from one procedure to another procedure </a:t>
            </a:r>
            <a:endParaRPr/>
          </a:p>
          <a:p>
            <a:pPr indent="-101600" lvl="0" marL="0" rtl="0" algn="l">
              <a:lnSpc>
                <a:spcPct val="100000"/>
              </a:lnSpc>
              <a:spcBef>
                <a:spcPts val="600"/>
              </a:spcBef>
              <a:spcAft>
                <a:spcPts val="0"/>
              </a:spcAft>
              <a:buSzPts val="1600"/>
              <a:buFont typeface="Arial"/>
              <a:buChar char="•"/>
            </a:pPr>
            <a:r>
              <a:rPr lang="en-US" sz="1600"/>
              <a:t>  If we need to change the type of data of global variable then we need to revise all the functions that are using this global variables. Failing this may result in errors</a:t>
            </a:r>
            <a:endParaRPr/>
          </a:p>
          <a:p>
            <a:pPr indent="-101600" lvl="0" marL="0" rtl="0" algn="l">
              <a:lnSpc>
                <a:spcPct val="100000"/>
              </a:lnSpc>
              <a:spcBef>
                <a:spcPts val="600"/>
              </a:spcBef>
              <a:spcAft>
                <a:spcPts val="0"/>
              </a:spcAft>
              <a:buSzPts val="1600"/>
              <a:buFont typeface="Arial"/>
              <a:buChar char="•"/>
            </a:pPr>
            <a:r>
              <a:rPr lang="en-US" sz="1600"/>
              <a:t> POP does not model real world problems very well. Because functions are action oriented</a:t>
            </a:r>
            <a:endParaRPr/>
          </a:p>
          <a:p>
            <a:pPr indent="-101600" lvl="0" marL="0" rtl="0" algn="l">
              <a:lnSpc>
                <a:spcPct val="100000"/>
              </a:lnSpc>
              <a:spcBef>
                <a:spcPts val="600"/>
              </a:spcBef>
              <a:spcAft>
                <a:spcPts val="0"/>
              </a:spcAft>
              <a:buSzPts val="1600"/>
              <a:buFont typeface="Arial"/>
              <a:buChar char="•"/>
            </a:pPr>
            <a:r>
              <a:rPr lang="en-US" sz="1600"/>
              <a:t> Examples: C, PASCAL, COBOL, BASIC, FORTRAN</a:t>
            </a:r>
            <a:endParaRPr/>
          </a:p>
          <a:p>
            <a:pPr indent="0" lvl="0" marL="0" rtl="0" algn="l">
              <a:lnSpc>
                <a:spcPct val="100000"/>
              </a:lnSpc>
              <a:spcBef>
                <a:spcPts val="600"/>
              </a:spcBef>
              <a:spcAft>
                <a:spcPts val="0"/>
              </a:spcAft>
              <a:buSzPts val="1600"/>
              <a:buFont typeface="Arial"/>
              <a:buNone/>
            </a:pPr>
            <a:r>
              <a:t/>
            </a:r>
            <a:endParaRPr sz="1600"/>
          </a:p>
        </p:txBody>
      </p:sp>
      <p:sp>
        <p:nvSpPr>
          <p:cNvPr id="235" name="Google Shape;235;p2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PROCEDURE ORIENTED PROGRAMMING (POP)</a:t>
            </a:r>
            <a:endParaRPr/>
          </a:p>
        </p:txBody>
      </p:sp>
      <p:sp>
        <p:nvSpPr>
          <p:cNvPr id="236" name="Google Shape;236;p29"/>
          <p:cNvSpPr txBox="1"/>
          <p:nvPr/>
        </p:nvSpPr>
        <p:spPr>
          <a:xfrm>
            <a:off x="1928794" y="2571744"/>
            <a:ext cx="1834028" cy="369332"/>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Global Variables 1</a:t>
            </a:r>
            <a:endParaRPr/>
          </a:p>
        </p:txBody>
      </p:sp>
      <p:sp>
        <p:nvSpPr>
          <p:cNvPr id="237" name="Google Shape;237;p29"/>
          <p:cNvSpPr txBox="1"/>
          <p:nvPr/>
        </p:nvSpPr>
        <p:spPr>
          <a:xfrm>
            <a:off x="4357686" y="2500306"/>
            <a:ext cx="1834028" cy="369332"/>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Global Variables 2</a:t>
            </a:r>
            <a:endParaRPr/>
          </a:p>
        </p:txBody>
      </p:sp>
      <p:sp>
        <p:nvSpPr>
          <p:cNvPr id="238" name="Google Shape;238;p29"/>
          <p:cNvSpPr txBox="1"/>
          <p:nvPr/>
        </p:nvSpPr>
        <p:spPr>
          <a:xfrm>
            <a:off x="1000100" y="3571876"/>
            <a:ext cx="1509131" cy="92333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Function 1</a:t>
            </a:r>
            <a:endParaRPr/>
          </a:p>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Local variables</a:t>
            </a:r>
            <a:endParaRPr/>
          </a:p>
        </p:txBody>
      </p:sp>
      <p:sp>
        <p:nvSpPr>
          <p:cNvPr id="239" name="Google Shape;239;p29"/>
          <p:cNvSpPr txBox="1"/>
          <p:nvPr/>
        </p:nvSpPr>
        <p:spPr>
          <a:xfrm>
            <a:off x="3143240" y="3643314"/>
            <a:ext cx="1509131" cy="92333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Function 2</a:t>
            </a:r>
            <a:endParaRPr/>
          </a:p>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Local variables</a:t>
            </a:r>
            <a:endParaRPr/>
          </a:p>
        </p:txBody>
      </p:sp>
      <p:sp>
        <p:nvSpPr>
          <p:cNvPr id="240" name="Google Shape;240;p29"/>
          <p:cNvSpPr txBox="1"/>
          <p:nvPr/>
        </p:nvSpPr>
        <p:spPr>
          <a:xfrm>
            <a:off x="5429256" y="3571876"/>
            <a:ext cx="1491615" cy="92202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Function 3</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Local variables</a:t>
            </a:r>
            <a:endParaRPr/>
          </a:p>
        </p:txBody>
      </p:sp>
      <p:cxnSp>
        <p:nvCxnSpPr>
          <p:cNvPr id="241" name="Google Shape;241;p29"/>
          <p:cNvCxnSpPr/>
          <p:nvPr/>
        </p:nvCxnSpPr>
        <p:spPr>
          <a:xfrm rot="5400000">
            <a:off x="2143108" y="3000372"/>
            <a:ext cx="571504" cy="571504"/>
          </a:xfrm>
          <a:prstGeom prst="straightConnector1">
            <a:avLst/>
          </a:prstGeom>
          <a:noFill/>
          <a:ln cap="flat" cmpd="sng" w="9525">
            <a:solidFill>
              <a:schemeClr val="accent1"/>
            </a:solidFill>
            <a:prstDash val="solid"/>
            <a:round/>
            <a:headEnd len="sm" w="sm" type="none"/>
            <a:tailEnd len="sm" w="sm" type="none"/>
          </a:ln>
        </p:spPr>
      </p:cxnSp>
      <p:cxnSp>
        <p:nvCxnSpPr>
          <p:cNvPr id="242" name="Google Shape;242;p29"/>
          <p:cNvCxnSpPr/>
          <p:nvPr/>
        </p:nvCxnSpPr>
        <p:spPr>
          <a:xfrm>
            <a:off x="2714612" y="3000372"/>
            <a:ext cx="1214446" cy="571504"/>
          </a:xfrm>
          <a:prstGeom prst="straightConnector1">
            <a:avLst/>
          </a:prstGeom>
          <a:noFill/>
          <a:ln cap="flat" cmpd="sng" w="9525">
            <a:solidFill>
              <a:schemeClr val="accent1"/>
            </a:solidFill>
            <a:prstDash val="solid"/>
            <a:round/>
            <a:headEnd len="sm" w="sm" type="none"/>
            <a:tailEnd len="sm" w="sm" type="none"/>
          </a:ln>
        </p:spPr>
      </p:cxnSp>
      <p:cxnSp>
        <p:nvCxnSpPr>
          <p:cNvPr id="243" name="Google Shape;243;p29"/>
          <p:cNvCxnSpPr/>
          <p:nvPr/>
        </p:nvCxnSpPr>
        <p:spPr>
          <a:xfrm>
            <a:off x="2786050" y="3000372"/>
            <a:ext cx="3500462" cy="571504"/>
          </a:xfrm>
          <a:prstGeom prst="straightConnector1">
            <a:avLst/>
          </a:prstGeom>
          <a:noFill/>
          <a:ln cap="flat" cmpd="sng" w="9525">
            <a:solidFill>
              <a:schemeClr val="accent1"/>
            </a:solidFill>
            <a:prstDash val="solid"/>
            <a:round/>
            <a:headEnd len="sm" w="sm" type="none"/>
            <a:tailEnd len="sm" w="sm" type="none"/>
          </a:ln>
        </p:spPr>
      </p:cxnSp>
      <p:cxnSp>
        <p:nvCxnSpPr>
          <p:cNvPr id="244" name="Google Shape;244;p29"/>
          <p:cNvCxnSpPr/>
          <p:nvPr/>
        </p:nvCxnSpPr>
        <p:spPr>
          <a:xfrm flipH="1">
            <a:off x="2285984" y="3000371"/>
            <a:ext cx="2786082" cy="500066"/>
          </a:xfrm>
          <a:prstGeom prst="straightConnector1">
            <a:avLst/>
          </a:prstGeom>
          <a:noFill/>
          <a:ln cap="flat" cmpd="sng" w="9525">
            <a:solidFill>
              <a:schemeClr val="accent1"/>
            </a:solidFill>
            <a:prstDash val="solid"/>
            <a:round/>
            <a:headEnd len="sm" w="sm" type="none"/>
            <a:tailEnd len="sm" w="sm" type="none"/>
          </a:ln>
        </p:spPr>
      </p:cxnSp>
      <p:cxnSp>
        <p:nvCxnSpPr>
          <p:cNvPr id="245" name="Google Shape;245;p29"/>
          <p:cNvCxnSpPr/>
          <p:nvPr/>
        </p:nvCxnSpPr>
        <p:spPr>
          <a:xfrm>
            <a:off x="5143504" y="3071810"/>
            <a:ext cx="1143008" cy="428628"/>
          </a:xfrm>
          <a:prstGeom prst="straightConnector1">
            <a:avLst/>
          </a:prstGeom>
          <a:noFill/>
          <a:ln cap="flat" cmpd="sng" w="9525">
            <a:solidFill>
              <a:schemeClr val="accent1"/>
            </a:solidFill>
            <a:prstDash val="solid"/>
            <a:round/>
            <a:headEnd len="sm" w="sm" type="none"/>
            <a:tailEnd len="sm" w="sm" type="none"/>
          </a:ln>
        </p:spPr>
      </p:cxnSp>
      <p:cxnSp>
        <p:nvCxnSpPr>
          <p:cNvPr id="246" name="Google Shape;246;p29"/>
          <p:cNvCxnSpPr/>
          <p:nvPr/>
        </p:nvCxnSpPr>
        <p:spPr>
          <a:xfrm flipH="1">
            <a:off x="4000496" y="3000372"/>
            <a:ext cx="1143008" cy="571504"/>
          </a:xfrm>
          <a:prstGeom prst="straightConnector1">
            <a:avLst/>
          </a:prstGeom>
          <a:noFill/>
          <a:ln cap="flat" cmpd="sng" w="9525">
            <a:solidFill>
              <a:schemeClr val="accent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0" st="0"/>
                                            </p:txEl>
                                          </p:spTgt>
                                        </p:tgtEl>
                                        <p:attrNameLst>
                                          <p:attrName>style.visibility</p:attrName>
                                        </p:attrNameLst>
                                      </p:cBhvr>
                                      <p:to>
                                        <p:strVal val="visible"/>
                                      </p:to>
                                    </p:set>
                                    <p:animEffect filter="fade" transition="in">
                                      <p:cBhvr>
                                        <p:cTn dur="500"/>
                                        <p:tgtEl>
                                          <p:spTgt spid="2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1" st="1"/>
                                            </p:txEl>
                                          </p:spTgt>
                                        </p:tgtEl>
                                        <p:attrNameLst>
                                          <p:attrName>style.visibility</p:attrName>
                                        </p:attrNameLst>
                                      </p:cBhvr>
                                      <p:to>
                                        <p:strVal val="visible"/>
                                      </p:to>
                                    </p:set>
                                    <p:animEffect filter="fade" transition="in">
                                      <p:cBhvr>
                                        <p:cTn dur="500"/>
                                        <p:tgtEl>
                                          <p:spTgt spid="2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2" st="2"/>
                                            </p:txEl>
                                          </p:spTgt>
                                        </p:tgtEl>
                                        <p:attrNameLst>
                                          <p:attrName>style.visibility</p:attrName>
                                        </p:attrNameLst>
                                      </p:cBhvr>
                                      <p:to>
                                        <p:strVal val="visible"/>
                                      </p:to>
                                    </p:set>
                                    <p:animEffect filter="fade" transition="in">
                                      <p:cBhvr>
                                        <p:cTn dur="500"/>
                                        <p:tgtEl>
                                          <p:spTgt spid="2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3" st="3"/>
                                            </p:txEl>
                                          </p:spTgt>
                                        </p:tgtEl>
                                        <p:attrNameLst>
                                          <p:attrName>style.visibility</p:attrName>
                                        </p:attrNameLst>
                                      </p:cBhvr>
                                      <p:to>
                                        <p:strVal val="visible"/>
                                      </p:to>
                                    </p:set>
                                    <p:animEffect filter="fade" transition="in">
                                      <p:cBhvr>
                                        <p:cTn dur="500"/>
                                        <p:tgtEl>
                                          <p:spTgt spid="2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4" st="4"/>
                                            </p:txEl>
                                          </p:spTgt>
                                        </p:tgtEl>
                                        <p:attrNameLst>
                                          <p:attrName>style.visibility</p:attrName>
                                        </p:attrNameLst>
                                      </p:cBhvr>
                                      <p:to>
                                        <p:strVal val="visible"/>
                                      </p:to>
                                    </p:set>
                                    <p:animEffect filter="fade" transition="in">
                                      <p:cBhvr>
                                        <p:cTn dur="500"/>
                                        <p:tgtEl>
                                          <p:spTgt spid="23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5" st="5"/>
                                            </p:txEl>
                                          </p:spTgt>
                                        </p:tgtEl>
                                        <p:attrNameLst>
                                          <p:attrName>style.visibility</p:attrName>
                                        </p:attrNameLst>
                                      </p:cBhvr>
                                      <p:to>
                                        <p:strVal val="visible"/>
                                      </p:to>
                                    </p:set>
                                    <p:animEffect filter="fade" transition="in">
                                      <p:cBhvr>
                                        <p:cTn dur="500"/>
                                        <p:tgtEl>
                                          <p:spTgt spid="23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6" st="6"/>
                                            </p:txEl>
                                          </p:spTgt>
                                        </p:tgtEl>
                                        <p:attrNameLst>
                                          <p:attrName>style.visibility</p:attrName>
                                        </p:attrNameLst>
                                      </p:cBhvr>
                                      <p:to>
                                        <p:strVal val="visible"/>
                                      </p:to>
                                    </p:set>
                                    <p:animEffect filter="fade" transition="in">
                                      <p:cBhvr>
                                        <p:cTn dur="500"/>
                                        <p:tgtEl>
                                          <p:spTgt spid="23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7" st="7"/>
                                            </p:txEl>
                                          </p:spTgt>
                                        </p:tgtEl>
                                        <p:attrNameLst>
                                          <p:attrName>style.visibility</p:attrName>
                                        </p:attrNameLst>
                                      </p:cBhvr>
                                      <p:to>
                                        <p:strVal val="visible"/>
                                      </p:to>
                                    </p:set>
                                    <p:animEffect filter="fade" transition="in">
                                      <p:cBhvr>
                                        <p:cTn dur="500"/>
                                        <p:tgtEl>
                                          <p:spTgt spid="23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8" st="8"/>
                                            </p:txEl>
                                          </p:spTgt>
                                        </p:tgtEl>
                                        <p:attrNameLst>
                                          <p:attrName>style.visibility</p:attrName>
                                        </p:attrNameLst>
                                      </p:cBhvr>
                                      <p:to>
                                        <p:strVal val="visible"/>
                                      </p:to>
                                    </p:set>
                                    <p:animEffect filter="fade" transition="in">
                                      <p:cBhvr>
                                        <p:cTn dur="500"/>
                                        <p:tgtEl>
                                          <p:spTgt spid="23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9" st="9"/>
                                            </p:txEl>
                                          </p:spTgt>
                                        </p:tgtEl>
                                        <p:attrNameLst>
                                          <p:attrName>style.visibility</p:attrName>
                                        </p:attrNameLst>
                                      </p:cBhvr>
                                      <p:to>
                                        <p:strVal val="visible"/>
                                      </p:to>
                                    </p:set>
                                    <p:animEffect filter="fade" transition="in">
                                      <p:cBhvr>
                                        <p:cTn dur="500"/>
                                        <p:tgtEl>
                                          <p:spTgt spid="23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10" st="10"/>
                                            </p:txEl>
                                          </p:spTgt>
                                        </p:tgtEl>
                                        <p:attrNameLst>
                                          <p:attrName>style.visibility</p:attrName>
                                        </p:attrNameLst>
                                      </p:cBhvr>
                                      <p:to>
                                        <p:strVal val="visible"/>
                                      </p:to>
                                    </p:set>
                                    <p:animEffect filter="fade" transition="in">
                                      <p:cBhvr>
                                        <p:cTn dur="500"/>
                                        <p:tgtEl>
                                          <p:spTgt spid="23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11" st="11"/>
                                            </p:txEl>
                                          </p:spTgt>
                                        </p:tgtEl>
                                        <p:attrNameLst>
                                          <p:attrName>style.visibility</p:attrName>
                                        </p:attrNameLst>
                                      </p:cBhvr>
                                      <p:to>
                                        <p:strVal val="visible"/>
                                      </p:to>
                                    </p:set>
                                    <p:animEffect filter="fade" transition="in">
                                      <p:cBhvr>
                                        <p:cTn dur="500"/>
                                        <p:tgtEl>
                                          <p:spTgt spid="23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12" st="12"/>
                                            </p:txEl>
                                          </p:spTgt>
                                        </p:tgtEl>
                                        <p:attrNameLst>
                                          <p:attrName>style.visibility</p:attrName>
                                        </p:attrNameLst>
                                      </p:cBhvr>
                                      <p:to>
                                        <p:strVal val="visible"/>
                                      </p:to>
                                    </p:set>
                                    <p:animEffect filter="fade" transition="in">
                                      <p:cBhvr>
                                        <p:cTn dur="500"/>
                                        <p:tgtEl>
                                          <p:spTgt spid="234">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13" st="13"/>
                                            </p:txEl>
                                          </p:spTgt>
                                        </p:tgtEl>
                                        <p:attrNameLst>
                                          <p:attrName>style.visibility</p:attrName>
                                        </p:attrNameLst>
                                      </p:cBhvr>
                                      <p:to>
                                        <p:strVal val="visible"/>
                                      </p:to>
                                    </p:set>
                                    <p:animEffect filter="fade" transition="in">
                                      <p:cBhvr>
                                        <p:cTn dur="500"/>
                                        <p:tgtEl>
                                          <p:spTgt spid="234">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5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5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5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5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5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5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5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5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5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5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500"/>
                                        <p:tgtEl>
                                          <p:spTgt spid="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155"/>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STRING METHODS</a:t>
            </a:r>
            <a:endParaRPr/>
          </a:p>
        </p:txBody>
      </p:sp>
      <p:sp>
        <p:nvSpPr>
          <p:cNvPr id="1499" name="Google Shape;1499;p155"/>
          <p:cNvSpPr txBox="1"/>
          <p:nvPr>
            <p:ph idx="4294967295" type="body"/>
          </p:nvPr>
        </p:nvSpPr>
        <p:spPr>
          <a:xfrm>
            <a:off x="1406475" y="2216785"/>
            <a:ext cx="6591985" cy="377762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u="sng"/>
              <a:t>substring( ):</a:t>
            </a:r>
            <a:endParaRPr u="sng"/>
          </a:p>
          <a:p>
            <a:pPr indent="0" lvl="0" marL="0" rtl="0" algn="l">
              <a:lnSpc>
                <a:spcPct val="100000"/>
              </a:lnSpc>
              <a:spcBef>
                <a:spcPts val="600"/>
              </a:spcBef>
              <a:spcAft>
                <a:spcPts val="0"/>
              </a:spcAft>
              <a:buSzPts val="2000"/>
              <a:buFont typeface="Garamond"/>
              <a:buNone/>
            </a:pPr>
            <a:r>
              <a:rPr lang="en-US"/>
              <a:t>Returns a new string that is a substring of this string. The substring begins with the character at the specified index and extends to the end of this string.</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"unhappy".substring(2) returns "happy"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String str = “How was your day today?”;</a:t>
            </a:r>
            <a:endParaRPr/>
          </a:p>
          <a:p>
            <a:pPr indent="0" lvl="0" marL="0" rtl="0" algn="l">
              <a:lnSpc>
                <a:spcPct val="100000"/>
              </a:lnSpc>
              <a:spcBef>
                <a:spcPts val="600"/>
              </a:spcBef>
              <a:spcAft>
                <a:spcPts val="0"/>
              </a:spcAft>
              <a:buSzPts val="2000"/>
              <a:buFont typeface="Garamond"/>
              <a:buNone/>
            </a:pPr>
            <a:r>
              <a:rPr lang="en-US"/>
              <a:t> String str2 = str.substring(8);//your day today</a:t>
            </a:r>
            <a:endParaRPr/>
          </a:p>
          <a:p>
            <a:pPr indent="0" lvl="0" marL="0" rtl="0" algn="l">
              <a:lnSpc>
                <a:spcPct val="100000"/>
              </a:lnSpc>
              <a:spcBef>
                <a:spcPts val="600"/>
              </a:spcBef>
              <a:spcAft>
                <a:spcPts val="0"/>
              </a:spcAft>
              <a:buSzPts val="2000"/>
              <a:buFont typeface="Garamond"/>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9">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156"/>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STRING METHODS</a:t>
            </a:r>
            <a:endParaRPr b="1"/>
          </a:p>
        </p:txBody>
      </p:sp>
      <p:sp>
        <p:nvSpPr>
          <p:cNvPr id="1505" name="Google Shape;1505;p156"/>
          <p:cNvSpPr txBox="1"/>
          <p:nvPr>
            <p:ph idx="4294967295" type="body"/>
          </p:nvPr>
        </p:nvSpPr>
        <p:spPr>
          <a:xfrm>
            <a:off x="1536015" y="2152015"/>
            <a:ext cx="6591985" cy="377762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u="sng"/>
              <a:t>concat( ):</a:t>
            </a:r>
            <a:endParaRPr u="sng"/>
          </a:p>
          <a:p>
            <a:pPr indent="0" lvl="0" marL="0" rtl="0" algn="l">
              <a:lnSpc>
                <a:spcPct val="100000"/>
              </a:lnSpc>
              <a:spcBef>
                <a:spcPts val="600"/>
              </a:spcBef>
              <a:spcAft>
                <a:spcPts val="0"/>
              </a:spcAft>
              <a:buSzPts val="2000"/>
              <a:buFont typeface="Garamond"/>
              <a:buNone/>
            </a:pPr>
            <a:r>
              <a:rPr lang="en-US"/>
              <a:t>Concatenates the specified string to the end of this string. </a:t>
            </a:r>
            <a:endParaRPr/>
          </a:p>
          <a:p>
            <a:pPr indent="0" lvl="0" marL="0" rtl="0" algn="l">
              <a:lnSpc>
                <a:spcPct val="100000"/>
              </a:lnSpc>
              <a:spcBef>
                <a:spcPts val="600"/>
              </a:spcBef>
              <a:spcAft>
                <a:spcPts val="0"/>
              </a:spcAft>
              <a:buSzPts val="2000"/>
              <a:buFont typeface="Garamond"/>
              <a:buNone/>
            </a:pPr>
            <a:r>
              <a:rPr lang="en-US"/>
              <a:t>"to".concat("get").concat("her") returns  "together"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     String s1=“hello”;</a:t>
            </a:r>
            <a:endParaRPr/>
          </a:p>
          <a:p>
            <a:pPr indent="0" lvl="0" marL="0" rtl="0" algn="l">
              <a:lnSpc>
                <a:spcPct val="100000"/>
              </a:lnSpc>
              <a:spcBef>
                <a:spcPts val="600"/>
              </a:spcBef>
              <a:spcAft>
                <a:spcPts val="0"/>
              </a:spcAft>
              <a:buSzPts val="2000"/>
              <a:buFont typeface="Garamond"/>
              <a:buNone/>
            </a:pPr>
            <a:r>
              <a:rPr lang="en-US"/>
              <a:t>     String s2=“welcome”;</a:t>
            </a:r>
            <a:endParaRPr/>
          </a:p>
          <a:p>
            <a:pPr indent="0" lvl="0" marL="0" rtl="0" algn="l">
              <a:lnSpc>
                <a:spcPct val="100000"/>
              </a:lnSpc>
              <a:spcBef>
                <a:spcPts val="600"/>
              </a:spcBef>
              <a:spcAft>
                <a:spcPts val="0"/>
              </a:spcAft>
              <a:buSzPts val="2000"/>
              <a:buFont typeface="Garamond"/>
              <a:buNone/>
            </a:pPr>
            <a:r>
              <a:rPr lang="en-US"/>
              <a:t>     String s3=s1.concat(s2);//hellowelcome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5">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57"/>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STRING METHODS</a:t>
            </a:r>
            <a:endParaRPr b="1"/>
          </a:p>
        </p:txBody>
      </p:sp>
      <p:sp>
        <p:nvSpPr>
          <p:cNvPr id="1511" name="Google Shape;1511;p157"/>
          <p:cNvSpPr txBox="1"/>
          <p:nvPr>
            <p:ph idx="4294967295" type="body"/>
          </p:nvPr>
        </p:nvSpPr>
        <p:spPr>
          <a:xfrm>
            <a:off x="1187624" y="2133600"/>
            <a:ext cx="7704855" cy="377762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u="sng"/>
              <a:t>replace( ):</a:t>
            </a:r>
            <a:endParaRPr u="sng"/>
          </a:p>
          <a:p>
            <a:pPr indent="0" lvl="0" marL="0" rtl="0" algn="l">
              <a:lnSpc>
                <a:spcPct val="100000"/>
              </a:lnSpc>
              <a:spcBef>
                <a:spcPts val="600"/>
              </a:spcBef>
              <a:spcAft>
                <a:spcPts val="0"/>
              </a:spcAft>
              <a:buSzPts val="2000"/>
              <a:buFont typeface="Garamond"/>
              <a:buNone/>
            </a:pPr>
            <a:r>
              <a:rPr lang="en-US"/>
              <a:t>Returns a new string resulting from replacing all occurrences of oldChar in this string with newChar.</a:t>
            </a:r>
            <a:endParaRPr/>
          </a:p>
          <a:p>
            <a:pPr indent="0" lvl="0" marL="0" rtl="0" algn="l">
              <a:lnSpc>
                <a:spcPct val="100000"/>
              </a:lnSpc>
              <a:spcBef>
                <a:spcPts val="600"/>
              </a:spcBef>
              <a:spcAft>
                <a:spcPts val="0"/>
              </a:spcAft>
              <a:buSzPts val="2000"/>
              <a:buFont typeface="Garamond"/>
              <a:buNone/>
            </a:pPr>
            <a:r>
              <a:t/>
            </a:r>
            <a:endParaRPr sz="2000">
              <a:latin typeface="Courier New"/>
              <a:ea typeface="Courier New"/>
              <a:cs typeface="Courier New"/>
              <a:sym typeface="Courier New"/>
            </a:endParaRPr>
          </a:p>
          <a:p>
            <a:pPr indent="0" lvl="0" marL="0" rtl="0" algn="l">
              <a:lnSpc>
                <a:spcPct val="100000"/>
              </a:lnSpc>
              <a:spcBef>
                <a:spcPts val="600"/>
              </a:spcBef>
              <a:spcAft>
                <a:spcPts val="0"/>
              </a:spcAft>
              <a:buSzPts val="2000"/>
              <a:buFont typeface="Garamond"/>
              <a:buNone/>
            </a:pPr>
            <a:r>
              <a:t/>
            </a:r>
            <a:endParaRPr sz="2000">
              <a:latin typeface="Courier New"/>
              <a:ea typeface="Courier New"/>
              <a:cs typeface="Courier New"/>
              <a:sym typeface="Courier New"/>
            </a:endParaRPr>
          </a:p>
          <a:p>
            <a:pPr indent="0" lvl="0" marL="0" rtl="0" algn="l">
              <a:lnSpc>
                <a:spcPct val="100000"/>
              </a:lnSpc>
              <a:spcBef>
                <a:spcPts val="600"/>
              </a:spcBef>
              <a:spcAft>
                <a:spcPts val="0"/>
              </a:spcAft>
              <a:buSzPts val="2000"/>
              <a:buFont typeface="Courier New"/>
              <a:buNone/>
            </a:pPr>
            <a:r>
              <a:rPr lang="en-US" sz="2000">
                <a:latin typeface="Courier New"/>
                <a:ea typeface="Courier New"/>
                <a:cs typeface="Courier New"/>
                <a:sym typeface="Courier New"/>
              </a:rPr>
              <a:t>replace(char oldChar, char newChar)</a:t>
            </a:r>
            <a:endParaRPr/>
          </a:p>
          <a:p>
            <a:pPr indent="0" lvl="0" marL="0" rtl="0" algn="l">
              <a:lnSpc>
                <a:spcPct val="100000"/>
              </a:lnSpc>
              <a:spcBef>
                <a:spcPts val="600"/>
              </a:spcBef>
              <a:spcAft>
                <a:spcPts val="0"/>
              </a:spcAft>
              <a:buSzPts val="2000"/>
              <a:buFont typeface="Garamond"/>
              <a:buNone/>
            </a:pPr>
            <a:r>
              <a:t/>
            </a:r>
            <a:endParaRPr>
              <a:latin typeface="Courier New"/>
              <a:ea typeface="Courier New"/>
              <a:cs typeface="Courier New"/>
              <a:sym typeface="Courier New"/>
            </a:endParaRPr>
          </a:p>
          <a:p>
            <a:pPr indent="0" lvl="0" marL="0" rtl="0" algn="l">
              <a:lnSpc>
                <a:spcPct val="100000"/>
              </a:lnSpc>
              <a:spcBef>
                <a:spcPts val="600"/>
              </a:spcBef>
              <a:spcAft>
                <a:spcPts val="0"/>
              </a:spcAft>
              <a:buSzPts val="2000"/>
              <a:buFont typeface="Courier New"/>
              <a:buNone/>
            </a:pPr>
            <a:r>
              <a:rPr lang="en-US">
                <a:latin typeface="Courier New"/>
                <a:ea typeface="Courier New"/>
                <a:cs typeface="Courier New"/>
                <a:sym typeface="Courier New"/>
              </a:rPr>
              <a:t>"</a:t>
            </a:r>
            <a:r>
              <a:rPr lang="en-US" sz="2000">
                <a:latin typeface="Courier New"/>
                <a:ea typeface="Courier New"/>
                <a:cs typeface="Courier New"/>
                <a:sym typeface="Courier New"/>
              </a:rPr>
              <a:t>mesquite in your cellar“ .replace('e', 'o') returns "mosquito in your collar"</a:t>
            </a:r>
            <a:r>
              <a:rPr lang="en-US" sz="2000"/>
              <a:t>  </a:t>
            </a:r>
            <a:endParaRPr/>
          </a:p>
          <a:p>
            <a:pPr indent="0" lvl="0" marL="0" rtl="0" algn="l">
              <a:lnSpc>
                <a:spcPct val="100000"/>
              </a:lnSpc>
              <a:spcBef>
                <a:spcPts val="600"/>
              </a:spcBef>
              <a:spcAft>
                <a:spcPts val="0"/>
              </a:spcAft>
              <a:buSzPts val="2000"/>
              <a:buFont typeface="Garamond"/>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1">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158"/>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STRING METHODS</a:t>
            </a:r>
            <a:br>
              <a:rPr lang="en-US"/>
            </a:br>
            <a:endParaRPr/>
          </a:p>
        </p:txBody>
      </p:sp>
      <p:sp>
        <p:nvSpPr>
          <p:cNvPr id="1517" name="Google Shape;1517;p158"/>
          <p:cNvSpPr txBox="1"/>
          <p:nvPr>
            <p:ph idx="4294967295" type="body"/>
          </p:nvPr>
        </p:nvSpPr>
        <p:spPr>
          <a:xfrm>
            <a:off x="1138505" y="2152015"/>
            <a:ext cx="6591985" cy="377762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b="1" lang="en-US"/>
              <a:t>toLowerCase():</a:t>
            </a:r>
            <a:r>
              <a:rPr lang="en-US"/>
              <a:t> Converts all of the characters in a String to lower case.</a:t>
            </a:r>
            <a:endParaRPr/>
          </a:p>
          <a:p>
            <a:pPr indent="0" lvl="0" marL="0" rtl="0" algn="l">
              <a:lnSpc>
                <a:spcPct val="100000"/>
              </a:lnSpc>
              <a:spcBef>
                <a:spcPts val="600"/>
              </a:spcBef>
              <a:spcAft>
                <a:spcPts val="0"/>
              </a:spcAft>
              <a:buSzPts val="2000"/>
              <a:buFont typeface="Garamond"/>
              <a:buNone/>
            </a:pPr>
            <a:r>
              <a:rPr b="1" lang="en-US"/>
              <a:t>toUpperCase():</a:t>
            </a:r>
            <a:r>
              <a:rPr lang="en-US"/>
              <a:t> Converts all of the characters in this String to upper case.</a:t>
            </a:r>
            <a:endParaRPr/>
          </a:p>
          <a:p>
            <a:pPr indent="0" lvl="0" marL="0" rtl="0" algn="l">
              <a:lnSpc>
                <a:spcPct val="100000"/>
              </a:lnSpc>
              <a:spcBef>
                <a:spcPts val="600"/>
              </a:spcBef>
              <a:spcAft>
                <a:spcPts val="0"/>
              </a:spcAft>
              <a:buSzPts val="2000"/>
              <a:buFont typeface="Courier New"/>
              <a:buNone/>
            </a:pPr>
            <a:r>
              <a:rPr lang="en-US">
                <a:latin typeface="Courier New"/>
                <a:ea typeface="Courier New"/>
                <a:cs typeface="Courier New"/>
                <a:sym typeface="Courier New"/>
              </a:rPr>
              <a:t>“HELLO THERE”.toLowerCase();</a:t>
            </a:r>
            <a:endParaRPr/>
          </a:p>
          <a:p>
            <a:pPr indent="0" lvl="0" marL="0" rtl="0" algn="l">
              <a:lnSpc>
                <a:spcPct val="100000"/>
              </a:lnSpc>
              <a:spcBef>
                <a:spcPts val="600"/>
              </a:spcBef>
              <a:spcAft>
                <a:spcPts val="0"/>
              </a:spcAft>
              <a:buSzPts val="2000"/>
              <a:buFont typeface="Courier New"/>
              <a:buNone/>
            </a:pPr>
            <a:r>
              <a:rPr lang="en-US">
                <a:latin typeface="Courier New"/>
                <a:ea typeface="Courier New"/>
                <a:cs typeface="Courier New"/>
                <a:sym typeface="Courier New"/>
              </a:rPr>
              <a:t>“hello there”.toUpperCase();</a:t>
            </a:r>
            <a:endParaRPr/>
          </a:p>
          <a:p>
            <a:pPr indent="0" lvl="0" marL="0" rtl="0" algn="l">
              <a:lnSpc>
                <a:spcPct val="100000"/>
              </a:lnSpc>
              <a:spcBef>
                <a:spcPts val="600"/>
              </a:spcBef>
              <a:spcAft>
                <a:spcPts val="0"/>
              </a:spcAft>
              <a:buSzPts val="2000"/>
              <a:buFont typeface="Garamond"/>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7">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15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b="1" lang="en-US"/>
              <a:t>EXPERIMENT </a:t>
            </a:r>
            <a:endParaRPr/>
          </a:p>
        </p:txBody>
      </p:sp>
      <p:sp>
        <p:nvSpPr>
          <p:cNvPr id="1523" name="Google Shape;1523;p159"/>
          <p:cNvSpPr txBox="1"/>
          <p:nvPr>
            <p:ph idx="4294967295" type="body"/>
          </p:nvPr>
        </p:nvSpPr>
        <p:spPr>
          <a:xfrm>
            <a:off x="1276300" y="2198370"/>
            <a:ext cx="6591985" cy="3777622"/>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4000"/>
              <a:buFont typeface="Garamond"/>
              <a:buNone/>
            </a:pPr>
            <a:r>
              <a:rPr b="1" lang="en-US" sz="4000"/>
              <a:t>Write a Java program to demonstrate String handling methods.</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160"/>
          <p:cNvSpPr txBox="1"/>
          <p:nvPr>
            <p:ph idx="1" type="body"/>
          </p:nvPr>
        </p:nvSpPr>
        <p:spPr>
          <a:xfrm>
            <a:off x="457200" y="2020824"/>
            <a:ext cx="8229600" cy="4648536"/>
          </a:xfrm>
          <a:prstGeom prst="rect">
            <a:avLst/>
          </a:prstGeom>
          <a:noFill/>
          <a:ln>
            <a:noFill/>
          </a:ln>
        </p:spPr>
        <p:txBody>
          <a:bodyPr anchorCtr="0" anchor="t" bIns="45700" lIns="91425" spcFirstLastPara="1" rIns="91425" wrap="square" tIns="45700">
            <a:normAutofit fontScale="92500" lnSpcReduction="10000"/>
          </a:bodyPr>
          <a:lstStyle/>
          <a:p>
            <a:pPr indent="0" lvl="0" marL="0" rtl="0" algn="ctr">
              <a:lnSpc>
                <a:spcPct val="100000"/>
              </a:lnSpc>
              <a:spcBef>
                <a:spcPts val="0"/>
              </a:spcBef>
              <a:spcAft>
                <a:spcPts val="0"/>
              </a:spcAft>
              <a:buSzPct val="100000"/>
              <a:buFont typeface="Garamond"/>
              <a:buNone/>
            </a:pPr>
            <a:r>
              <a:rPr lang="en-US"/>
              <a:t>Java string buffer class is used to create mutable(modifiable ) string. </a:t>
            </a:r>
            <a:endParaRPr/>
          </a:p>
          <a:p>
            <a:pPr indent="0" lvl="0" marL="0" rtl="0" algn="ctr">
              <a:lnSpc>
                <a:spcPct val="100000"/>
              </a:lnSpc>
              <a:spcBef>
                <a:spcPts val="600"/>
              </a:spcBef>
              <a:spcAft>
                <a:spcPts val="0"/>
              </a:spcAft>
              <a:buSzPct val="100000"/>
              <a:buFont typeface="Garamond"/>
              <a:buNone/>
            </a:pPr>
            <a:r>
              <a:rPr lang="en-US"/>
              <a:t>The string buffer class in java is same as string class except it is mutable. i.e., it can be changed.</a:t>
            </a:r>
            <a:endParaRPr/>
          </a:p>
          <a:p>
            <a:pPr indent="0" lvl="0" marL="0" rtl="0" algn="ctr">
              <a:lnSpc>
                <a:spcPct val="100000"/>
              </a:lnSpc>
              <a:spcBef>
                <a:spcPts val="600"/>
              </a:spcBef>
              <a:spcAft>
                <a:spcPts val="0"/>
              </a:spcAft>
              <a:buSzPct val="100000"/>
              <a:buFont typeface="Garamond"/>
              <a:buNone/>
            </a:pPr>
            <a:r>
              <a:rPr lang="en-US"/>
              <a:t>StringBuffer() – creates an empty string buffer with the initial capacity of 16.</a:t>
            </a:r>
            <a:endParaRPr/>
          </a:p>
          <a:p>
            <a:pPr indent="0" lvl="0" marL="0" rtl="0" algn="ctr">
              <a:lnSpc>
                <a:spcPct val="100000"/>
              </a:lnSpc>
              <a:spcBef>
                <a:spcPts val="600"/>
              </a:spcBef>
              <a:spcAft>
                <a:spcPts val="0"/>
              </a:spcAft>
              <a:buSzPct val="100000"/>
              <a:buFont typeface="Garamond"/>
              <a:buNone/>
            </a:pPr>
            <a:r>
              <a:rPr lang="en-US"/>
              <a:t>StringBuffer(String str) – creates a string buffer with the specified string.</a:t>
            </a:r>
            <a:endParaRPr/>
          </a:p>
          <a:p>
            <a:pPr indent="0" lvl="0" marL="0" rtl="0" algn="ctr">
              <a:lnSpc>
                <a:spcPct val="100000"/>
              </a:lnSpc>
              <a:spcBef>
                <a:spcPts val="600"/>
              </a:spcBef>
              <a:spcAft>
                <a:spcPts val="0"/>
              </a:spcAft>
              <a:buSzPct val="100000"/>
              <a:buFont typeface="Garamond"/>
              <a:buNone/>
            </a:pPr>
            <a:r>
              <a:rPr lang="en-US"/>
              <a:t>StringBuffer(int capacity) – creates an empty string buffer with the specified capacity as length.</a:t>
            </a:r>
            <a:endParaRPr/>
          </a:p>
          <a:p>
            <a:pPr indent="0" lvl="0" marL="0" rtl="0" algn="ctr">
              <a:lnSpc>
                <a:spcPct val="100000"/>
              </a:lnSpc>
              <a:spcBef>
                <a:spcPts val="600"/>
              </a:spcBef>
              <a:spcAft>
                <a:spcPts val="0"/>
              </a:spcAft>
              <a:buSzPct val="100000"/>
              <a:buFont typeface="Garamond"/>
              <a:buNone/>
            </a:pPr>
            <a:r>
              <a:rPr lang="en-US"/>
              <a:t>StringBuffer append() – the append() concatenates the given argument with this string. </a:t>
            </a:r>
            <a:endParaRPr/>
          </a:p>
          <a:p>
            <a:pPr indent="0" lvl="0" marL="0" rtl="0" algn="ctr">
              <a:lnSpc>
                <a:spcPct val="100000"/>
              </a:lnSpc>
              <a:spcBef>
                <a:spcPts val="600"/>
              </a:spcBef>
              <a:spcAft>
                <a:spcPts val="0"/>
              </a:spcAft>
              <a:buSzPct val="100000"/>
              <a:buFont typeface="Garamond"/>
              <a:buNone/>
            </a:pPr>
            <a:r>
              <a:rPr lang="en-US"/>
              <a:t>Ex: StringBuffer sb=new StringBuffer(“hello”);</a:t>
            </a:r>
            <a:endParaRPr/>
          </a:p>
          <a:p>
            <a:pPr indent="0" lvl="0" marL="0" rtl="0" algn="ctr">
              <a:lnSpc>
                <a:spcPct val="100000"/>
              </a:lnSpc>
              <a:spcBef>
                <a:spcPts val="600"/>
              </a:spcBef>
              <a:spcAft>
                <a:spcPts val="0"/>
              </a:spcAft>
              <a:buSzPct val="100000"/>
              <a:buFont typeface="Garamond"/>
              <a:buNone/>
            </a:pPr>
            <a:r>
              <a:rPr lang="en-US"/>
              <a:t>sb.append(“java”);</a:t>
            </a:r>
            <a:endParaRPr/>
          </a:p>
          <a:p>
            <a:pPr indent="0" lvl="0" marL="0" rtl="0" algn="ctr">
              <a:lnSpc>
                <a:spcPct val="100000"/>
              </a:lnSpc>
              <a:spcBef>
                <a:spcPts val="600"/>
              </a:spcBef>
              <a:spcAft>
                <a:spcPts val="0"/>
              </a:spcAft>
              <a:buSzPct val="100000"/>
              <a:buFont typeface="Garamond"/>
              <a:buNone/>
            </a:pPr>
            <a:r>
              <a:rPr lang="en-US"/>
              <a:t>System.out.println(sb); // hellojava</a:t>
            </a:r>
            <a:endParaRPr/>
          </a:p>
          <a:p>
            <a:pPr indent="0" lvl="0" marL="0" rtl="0" algn="ctr">
              <a:lnSpc>
                <a:spcPct val="100000"/>
              </a:lnSpc>
              <a:spcBef>
                <a:spcPts val="600"/>
              </a:spcBef>
              <a:spcAft>
                <a:spcPts val="0"/>
              </a:spcAft>
              <a:buSzPct val="100000"/>
              <a:buFont typeface="Garamond"/>
              <a:buNone/>
            </a:pPr>
            <a:r>
              <a:t/>
            </a:r>
            <a:endParaRPr/>
          </a:p>
          <a:p>
            <a:pPr indent="0" lvl="0" marL="0" rtl="0" algn="ctr">
              <a:lnSpc>
                <a:spcPct val="100000"/>
              </a:lnSpc>
              <a:spcBef>
                <a:spcPts val="600"/>
              </a:spcBef>
              <a:spcAft>
                <a:spcPts val="0"/>
              </a:spcAft>
              <a:buSzPct val="100000"/>
              <a:buFont typeface="Garamond"/>
              <a:buNone/>
            </a:pPr>
            <a:r>
              <a:rPr lang="en-US"/>
              <a:t>	</a:t>
            </a:r>
            <a:endParaRPr/>
          </a:p>
        </p:txBody>
      </p:sp>
      <p:sp>
        <p:nvSpPr>
          <p:cNvPr id="1529" name="Google Shape;1529;p16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STRING BUFFER</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161"/>
          <p:cNvSpPr txBox="1"/>
          <p:nvPr>
            <p:ph idx="1" type="body"/>
          </p:nvPr>
        </p:nvSpPr>
        <p:spPr>
          <a:xfrm>
            <a:off x="457200" y="2020824"/>
            <a:ext cx="8229600" cy="4720544"/>
          </a:xfrm>
          <a:prstGeom prst="rect">
            <a:avLst/>
          </a:prstGeom>
          <a:noFill/>
          <a:ln>
            <a:noFill/>
          </a:ln>
        </p:spPr>
        <p:txBody>
          <a:bodyPr anchorCtr="0" anchor="t" bIns="45700" lIns="91425" spcFirstLastPara="1" rIns="91425" wrap="square" tIns="45700">
            <a:normAutofit fontScale="92500" lnSpcReduction="10000"/>
          </a:bodyPr>
          <a:lstStyle/>
          <a:p>
            <a:pPr indent="0" lvl="0" marL="0" rtl="0" algn="ctr">
              <a:lnSpc>
                <a:spcPct val="100000"/>
              </a:lnSpc>
              <a:spcBef>
                <a:spcPts val="0"/>
              </a:spcBef>
              <a:spcAft>
                <a:spcPts val="0"/>
              </a:spcAft>
              <a:buSzPct val="100000"/>
              <a:buFont typeface="Garamond"/>
              <a:buNone/>
            </a:pPr>
            <a:r>
              <a:rPr lang="en-US"/>
              <a:t>StringBuffer insert() – inserts the given string at the given position.</a:t>
            </a:r>
            <a:endParaRPr/>
          </a:p>
          <a:p>
            <a:pPr indent="0" lvl="0" marL="0" rtl="0" algn="ctr">
              <a:lnSpc>
                <a:spcPct val="100000"/>
              </a:lnSpc>
              <a:spcBef>
                <a:spcPts val="600"/>
              </a:spcBef>
              <a:spcAft>
                <a:spcPts val="0"/>
              </a:spcAft>
              <a:buSzPct val="100000"/>
              <a:buFont typeface="Garamond"/>
              <a:buNone/>
            </a:pPr>
            <a:r>
              <a:rPr lang="en-US"/>
              <a:t>Ex: StringBuffer sb=new StringBuffer(“hello”);</a:t>
            </a:r>
            <a:endParaRPr/>
          </a:p>
          <a:p>
            <a:pPr indent="0" lvl="0" marL="0" rtl="0" algn="ctr">
              <a:lnSpc>
                <a:spcPct val="100000"/>
              </a:lnSpc>
              <a:spcBef>
                <a:spcPts val="600"/>
              </a:spcBef>
              <a:spcAft>
                <a:spcPts val="0"/>
              </a:spcAft>
              <a:buSzPct val="100000"/>
              <a:buFont typeface="Garamond"/>
              <a:buNone/>
            </a:pPr>
            <a:r>
              <a:rPr lang="en-US"/>
              <a:t>sb.insert(1,“java”);</a:t>
            </a:r>
            <a:endParaRPr/>
          </a:p>
          <a:p>
            <a:pPr indent="0" lvl="0" marL="0" rtl="0" algn="ctr">
              <a:lnSpc>
                <a:spcPct val="100000"/>
              </a:lnSpc>
              <a:spcBef>
                <a:spcPts val="600"/>
              </a:spcBef>
              <a:spcAft>
                <a:spcPts val="0"/>
              </a:spcAft>
              <a:buSzPct val="100000"/>
              <a:buFont typeface="Garamond"/>
              <a:buNone/>
            </a:pPr>
            <a:r>
              <a:rPr lang="en-US"/>
              <a:t>System.out.println(sb);//hjavaello</a:t>
            </a:r>
            <a:endParaRPr/>
          </a:p>
          <a:p>
            <a:pPr indent="0" lvl="0" marL="0" rtl="0" algn="ctr">
              <a:lnSpc>
                <a:spcPct val="100000"/>
              </a:lnSpc>
              <a:spcBef>
                <a:spcPts val="600"/>
              </a:spcBef>
              <a:spcAft>
                <a:spcPts val="0"/>
              </a:spcAft>
              <a:buSzPct val="100000"/>
              <a:buFont typeface="Garamond"/>
              <a:buNone/>
            </a:pPr>
            <a:r>
              <a:rPr lang="en-US"/>
              <a:t>StringBuffer replace() – it replaces the given string from the specified beginIndex and endIndex.</a:t>
            </a:r>
            <a:endParaRPr/>
          </a:p>
          <a:p>
            <a:pPr indent="0" lvl="0" marL="0" rtl="0" algn="ctr">
              <a:lnSpc>
                <a:spcPct val="100000"/>
              </a:lnSpc>
              <a:spcBef>
                <a:spcPts val="600"/>
              </a:spcBef>
              <a:spcAft>
                <a:spcPts val="0"/>
              </a:spcAft>
              <a:buSzPct val="100000"/>
              <a:buFont typeface="Garamond"/>
              <a:buNone/>
            </a:pPr>
            <a:r>
              <a:rPr lang="en-US"/>
              <a:t>Ex: StringBuffer sb=new StringBuffer(“hello”);</a:t>
            </a:r>
            <a:endParaRPr/>
          </a:p>
          <a:p>
            <a:pPr indent="0" lvl="0" marL="0" rtl="0" algn="ctr">
              <a:lnSpc>
                <a:spcPct val="100000"/>
              </a:lnSpc>
              <a:spcBef>
                <a:spcPts val="600"/>
              </a:spcBef>
              <a:spcAft>
                <a:spcPts val="0"/>
              </a:spcAft>
              <a:buSzPct val="100000"/>
              <a:buFont typeface="Garamond"/>
              <a:buNone/>
            </a:pPr>
            <a:r>
              <a:rPr lang="en-US"/>
              <a:t>sb.replace(1,3,“java”);</a:t>
            </a:r>
            <a:endParaRPr/>
          </a:p>
          <a:p>
            <a:pPr indent="0" lvl="0" marL="0" rtl="0" algn="ctr">
              <a:lnSpc>
                <a:spcPct val="100000"/>
              </a:lnSpc>
              <a:spcBef>
                <a:spcPts val="600"/>
              </a:spcBef>
              <a:spcAft>
                <a:spcPts val="0"/>
              </a:spcAft>
              <a:buSzPct val="100000"/>
              <a:buFont typeface="Garamond"/>
              <a:buNone/>
            </a:pPr>
            <a:r>
              <a:rPr lang="en-US"/>
              <a:t>System.out.println(sb);// hjavalo</a:t>
            </a:r>
            <a:endParaRPr/>
          </a:p>
          <a:p>
            <a:pPr indent="0" lvl="0" marL="0" rtl="0" algn="ctr">
              <a:lnSpc>
                <a:spcPct val="100000"/>
              </a:lnSpc>
              <a:spcBef>
                <a:spcPts val="600"/>
              </a:spcBef>
              <a:spcAft>
                <a:spcPts val="0"/>
              </a:spcAft>
              <a:buSzPct val="100000"/>
              <a:buFont typeface="Garamond"/>
              <a:buNone/>
            </a:pPr>
            <a:r>
              <a:rPr lang="en-US"/>
              <a:t>StringBuffer delete() – the delete() od StringBuffer class deletes the string from the specified beginIndex and endsIndex.</a:t>
            </a:r>
            <a:endParaRPr/>
          </a:p>
          <a:p>
            <a:pPr indent="0" lvl="0" marL="0" rtl="0" algn="ctr">
              <a:lnSpc>
                <a:spcPct val="100000"/>
              </a:lnSpc>
              <a:spcBef>
                <a:spcPts val="600"/>
              </a:spcBef>
              <a:spcAft>
                <a:spcPts val="0"/>
              </a:spcAft>
              <a:buSzPct val="100000"/>
              <a:buFont typeface="Garamond"/>
              <a:buNone/>
            </a:pPr>
            <a:r>
              <a:rPr lang="en-US"/>
              <a:t>Ex: StringBuffer sb=new StringBuffer(“hello”);</a:t>
            </a:r>
            <a:endParaRPr/>
          </a:p>
          <a:p>
            <a:pPr indent="0" lvl="0" marL="0" rtl="0" algn="ctr">
              <a:lnSpc>
                <a:spcPct val="100000"/>
              </a:lnSpc>
              <a:spcBef>
                <a:spcPts val="600"/>
              </a:spcBef>
              <a:spcAft>
                <a:spcPts val="0"/>
              </a:spcAft>
              <a:buSzPct val="100000"/>
              <a:buFont typeface="Garamond"/>
              <a:buNone/>
            </a:pPr>
            <a:r>
              <a:rPr lang="en-US"/>
              <a:t>sb.delete(1,3);</a:t>
            </a:r>
            <a:endParaRPr/>
          </a:p>
          <a:p>
            <a:pPr indent="0" lvl="0" marL="0" rtl="0" algn="ctr">
              <a:lnSpc>
                <a:spcPct val="100000"/>
              </a:lnSpc>
              <a:spcBef>
                <a:spcPts val="600"/>
              </a:spcBef>
              <a:spcAft>
                <a:spcPts val="0"/>
              </a:spcAft>
              <a:buSzPct val="100000"/>
              <a:buFont typeface="Garamond"/>
              <a:buNone/>
            </a:pPr>
            <a:r>
              <a:rPr lang="en-US"/>
              <a:t>System.out.println(sb);//hlo</a:t>
            </a:r>
            <a:endParaRPr/>
          </a:p>
          <a:p>
            <a:pPr indent="0" lvl="0" marL="0" rtl="0" algn="ctr">
              <a:lnSpc>
                <a:spcPct val="100000"/>
              </a:lnSpc>
              <a:spcBef>
                <a:spcPts val="600"/>
              </a:spcBef>
              <a:spcAft>
                <a:spcPts val="0"/>
              </a:spcAft>
              <a:buSzPct val="100000"/>
              <a:buFont typeface="Garamond"/>
              <a:buNone/>
            </a:pPr>
            <a:r>
              <a:t/>
            </a:r>
            <a:endParaRPr/>
          </a:p>
          <a:p>
            <a:pPr indent="0" lvl="0" marL="0" rtl="0" algn="ctr">
              <a:lnSpc>
                <a:spcPct val="100000"/>
              </a:lnSpc>
              <a:spcBef>
                <a:spcPts val="600"/>
              </a:spcBef>
              <a:spcAft>
                <a:spcPts val="0"/>
              </a:spcAft>
              <a:buSzPct val="100000"/>
              <a:buFont typeface="Garamond"/>
              <a:buNone/>
            </a:pPr>
            <a:r>
              <a:t/>
            </a:r>
            <a:endParaRPr/>
          </a:p>
          <a:p>
            <a:pPr indent="0" lvl="0" marL="0" rtl="0" algn="ctr">
              <a:lnSpc>
                <a:spcPct val="100000"/>
              </a:lnSpc>
              <a:spcBef>
                <a:spcPts val="600"/>
              </a:spcBef>
              <a:spcAft>
                <a:spcPts val="0"/>
              </a:spcAft>
              <a:buSzPct val="100000"/>
              <a:buFont typeface="Garamond"/>
              <a:buNone/>
            </a:pPr>
            <a:r>
              <a:t/>
            </a:r>
            <a:endParaRPr/>
          </a:p>
          <a:p>
            <a:pPr indent="0" lvl="0" marL="0" rtl="0" algn="ctr">
              <a:lnSpc>
                <a:spcPct val="100000"/>
              </a:lnSpc>
              <a:spcBef>
                <a:spcPts val="600"/>
              </a:spcBef>
              <a:spcAft>
                <a:spcPts val="0"/>
              </a:spcAft>
              <a:buSzPct val="100000"/>
              <a:buFont typeface="Garamond"/>
              <a:buNone/>
            </a:pPr>
            <a:r>
              <a:t/>
            </a:r>
            <a:endParaRPr/>
          </a:p>
        </p:txBody>
      </p:sp>
      <p:sp>
        <p:nvSpPr>
          <p:cNvPr id="1535" name="Google Shape;1535;p16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STRING BUFFER METHODS</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162"/>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rPr lang="en-US"/>
              <a:t>StringBuffer reverse() – the reverse() of  StringBuffer class reverse the current string.</a:t>
            </a:r>
            <a:endParaRPr/>
          </a:p>
          <a:p>
            <a:pPr indent="0" lvl="0" marL="0" rtl="0" algn="ctr">
              <a:lnSpc>
                <a:spcPct val="100000"/>
              </a:lnSpc>
              <a:spcBef>
                <a:spcPts val="600"/>
              </a:spcBef>
              <a:spcAft>
                <a:spcPts val="0"/>
              </a:spcAft>
              <a:buSzPts val="2000"/>
              <a:buFont typeface="Garamond"/>
              <a:buNone/>
            </a:pPr>
            <a:r>
              <a:rPr lang="en-US"/>
              <a:t>Ex: StringBuffer sb=new StringBuffer(“hello”);</a:t>
            </a:r>
            <a:endParaRPr/>
          </a:p>
          <a:p>
            <a:pPr indent="0" lvl="0" marL="0" rtl="0" algn="ctr">
              <a:lnSpc>
                <a:spcPct val="100000"/>
              </a:lnSpc>
              <a:spcBef>
                <a:spcPts val="600"/>
              </a:spcBef>
              <a:spcAft>
                <a:spcPts val="0"/>
              </a:spcAft>
              <a:buSzPts val="2000"/>
              <a:buFont typeface="Garamond"/>
              <a:buNone/>
            </a:pPr>
            <a:r>
              <a:rPr lang="en-US"/>
              <a:t>sb.reverse();</a:t>
            </a:r>
            <a:endParaRPr/>
          </a:p>
          <a:p>
            <a:pPr indent="0" lvl="0" marL="0" rtl="0" algn="ctr">
              <a:lnSpc>
                <a:spcPct val="100000"/>
              </a:lnSpc>
              <a:spcBef>
                <a:spcPts val="600"/>
              </a:spcBef>
              <a:spcAft>
                <a:spcPts val="0"/>
              </a:spcAft>
              <a:buSzPts val="2000"/>
              <a:buFont typeface="Garamond"/>
              <a:buNone/>
            </a:pPr>
            <a:r>
              <a:rPr lang="en-US"/>
              <a:t>System.out.println(sb);//olleh</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p:txBody>
      </p:sp>
      <p:sp>
        <p:nvSpPr>
          <p:cNvPr id="1541" name="Google Shape;1541;p16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STRING BUFFER METHODS</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163"/>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#16: Methods</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1548" name="Google Shape;1548;p163"/>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164"/>
          <p:cNvSpPr txBox="1"/>
          <p:nvPr>
            <p:ph idx="1" type="body"/>
          </p:nvPr>
        </p:nvSpPr>
        <p:spPr>
          <a:xfrm>
            <a:off x="457200" y="2020570"/>
            <a:ext cx="8229600" cy="244919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SzPts val="2000"/>
              <a:buFont typeface="Garamond"/>
              <a:buNone/>
            </a:pPr>
            <a:r>
              <a:rPr b="0" i="0" lang="en-US" sz="2000" cap="none">
                <a:solidFill>
                  <a:schemeClr val="lt1"/>
                </a:solidFill>
                <a:latin typeface="Garamond"/>
                <a:ea typeface="Garamond"/>
                <a:cs typeface="Garamond"/>
                <a:sym typeface="Garamond"/>
              </a:rPr>
              <a:t>A method is a block of code or collection of statements or a set of code grouped together to perform a certain task or operation.</a:t>
            </a:r>
            <a:endParaRPr/>
          </a:p>
          <a:p>
            <a:pPr indent="0" lvl="0" marL="0" rtl="0" algn="l">
              <a:lnSpc>
                <a:spcPct val="100000"/>
              </a:lnSpc>
              <a:spcBef>
                <a:spcPts val="600"/>
              </a:spcBef>
              <a:spcAft>
                <a:spcPts val="0"/>
              </a:spcAft>
              <a:buSzPts val="2000"/>
              <a:buFont typeface="Garamond"/>
              <a:buNone/>
            </a:pPr>
            <a:r>
              <a:rPr lang="en-US"/>
              <a:t>It provides the reusability of code.</a:t>
            </a:r>
            <a:endParaRPr/>
          </a:p>
          <a:p>
            <a:pPr indent="0" lvl="0" marL="0" rtl="0" algn="l">
              <a:lnSpc>
                <a:spcPct val="100000"/>
              </a:lnSpc>
              <a:spcBef>
                <a:spcPts val="600"/>
              </a:spcBef>
              <a:spcAft>
                <a:spcPts val="0"/>
              </a:spcAft>
              <a:buSzPts val="2000"/>
              <a:buFont typeface="Garamond"/>
              <a:buNone/>
            </a:pPr>
            <a:r>
              <a:rPr lang="en-US"/>
              <a:t>Naming a Method:</a:t>
            </a:r>
            <a:endParaRPr/>
          </a:p>
          <a:p>
            <a:pPr indent="0" lvl="0" marL="0" rtl="0" algn="l">
              <a:lnSpc>
                <a:spcPct val="100000"/>
              </a:lnSpc>
              <a:spcBef>
                <a:spcPts val="600"/>
              </a:spcBef>
              <a:spcAft>
                <a:spcPts val="0"/>
              </a:spcAft>
              <a:buSzPts val="2000"/>
              <a:buFont typeface="Garamond"/>
              <a:buNone/>
            </a:pPr>
            <a:r>
              <a:rPr lang="en-US"/>
              <a:t>Method name must start with a lowercase letter</a:t>
            </a:r>
            <a:endParaRPr/>
          </a:p>
          <a:p>
            <a:pPr indent="0" lvl="0" marL="0" rtl="0" algn="l">
              <a:lnSpc>
                <a:spcPct val="100000"/>
              </a:lnSpc>
              <a:spcBef>
                <a:spcPts val="600"/>
              </a:spcBef>
              <a:spcAft>
                <a:spcPts val="0"/>
              </a:spcAft>
              <a:buSzPts val="2000"/>
              <a:buFont typeface="Garamond"/>
              <a:buNone/>
            </a:pPr>
            <a:r>
              <a:rPr lang="en-US"/>
              <a:t>In the multi-word method name, the first letter of each word must be in uppercase except the first word.</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p:txBody>
      </p:sp>
      <p:sp>
        <p:nvSpPr>
          <p:cNvPr id="1554" name="Google Shape;1554;p16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METHODS</a:t>
            </a:r>
            <a:endParaRPr/>
          </a:p>
        </p:txBody>
      </p:sp>
      <p:sp>
        <p:nvSpPr>
          <p:cNvPr id="1555" name="Google Shape;1555;p164"/>
          <p:cNvSpPr txBox="1"/>
          <p:nvPr/>
        </p:nvSpPr>
        <p:spPr>
          <a:xfrm>
            <a:off x="5189220" y="4232275"/>
            <a:ext cx="2061845" cy="92202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check()</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sumOfNumbers()</a:t>
            </a:r>
            <a:endParaRPr/>
          </a:p>
        </p:txBody>
      </p:sp>
      <p:sp>
        <p:nvSpPr>
          <p:cNvPr id="1556" name="Google Shape;1556;p164"/>
          <p:cNvSpPr/>
          <p:nvPr/>
        </p:nvSpPr>
        <p:spPr>
          <a:xfrm>
            <a:off x="556260" y="4716780"/>
            <a:ext cx="8229600" cy="2374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000"/>
              <a:buFont typeface="Garamond"/>
              <a:buNone/>
            </a:pPr>
            <a:r>
              <a:rPr b="0" i="0" lang="en-US" sz="2000" cap="none">
                <a:solidFill>
                  <a:schemeClr val="lt1"/>
                </a:solidFill>
                <a:latin typeface="Garamond"/>
                <a:ea typeface="Garamond"/>
                <a:cs typeface="Garamond"/>
                <a:sym typeface="Garamond"/>
              </a:rPr>
              <a:t>There are two types of methods in Java:</a:t>
            </a:r>
            <a:endParaRPr/>
          </a:p>
          <a:p>
            <a:pPr indent="0" lvl="0" marL="0" marR="0" rtl="0" algn="l">
              <a:lnSpc>
                <a:spcPct val="100000"/>
              </a:lnSpc>
              <a:spcBef>
                <a:spcPts val="600"/>
              </a:spcBef>
              <a:spcAft>
                <a:spcPts val="0"/>
              </a:spcAft>
              <a:buClr>
                <a:schemeClr val="accent1"/>
              </a:buClr>
              <a:buSzPts val="2000"/>
              <a:buFont typeface="Garamond"/>
              <a:buNone/>
            </a:pPr>
            <a:r>
              <a:t/>
            </a:r>
            <a:endParaRPr b="0" i="0" sz="2000" cap="none">
              <a:solidFill>
                <a:schemeClr val="lt1"/>
              </a:solidFill>
              <a:latin typeface="Garamond"/>
              <a:ea typeface="Garamond"/>
              <a:cs typeface="Garamond"/>
              <a:sym typeface="Garamond"/>
            </a:endParaRPr>
          </a:p>
          <a:p>
            <a:pPr indent="-457200" lvl="0" marL="457200" marR="0" rtl="0" algn="l">
              <a:lnSpc>
                <a:spcPct val="100000"/>
              </a:lnSpc>
              <a:spcBef>
                <a:spcPts val="600"/>
              </a:spcBef>
              <a:spcAft>
                <a:spcPts val="0"/>
              </a:spcAft>
              <a:buClr>
                <a:schemeClr val="accent1"/>
              </a:buClr>
              <a:buSzPts val="2000"/>
              <a:buFont typeface="Garamond"/>
              <a:buAutoNum type="arabicPeriod"/>
            </a:pPr>
            <a:r>
              <a:rPr b="0" i="0" lang="en-US" sz="2000" cap="none">
                <a:solidFill>
                  <a:schemeClr val="lt1"/>
                </a:solidFill>
                <a:latin typeface="Garamond"/>
                <a:ea typeface="Garamond"/>
                <a:cs typeface="Garamond"/>
                <a:sym typeface="Garamond"/>
              </a:rPr>
              <a:t>Predefined Method</a:t>
            </a:r>
            <a:endParaRPr/>
          </a:p>
          <a:p>
            <a:pPr indent="-457200" lvl="0" marL="457200" marR="0" rtl="0" algn="l">
              <a:lnSpc>
                <a:spcPct val="100000"/>
              </a:lnSpc>
              <a:spcBef>
                <a:spcPts val="600"/>
              </a:spcBef>
              <a:spcAft>
                <a:spcPts val="0"/>
              </a:spcAft>
              <a:buClr>
                <a:schemeClr val="accent1"/>
              </a:buClr>
              <a:buSzPts val="2000"/>
              <a:buFont typeface="Garamond"/>
              <a:buAutoNum type="arabicPeriod"/>
            </a:pPr>
            <a:r>
              <a:rPr b="0" i="0" lang="en-US" sz="2000" cap="none">
                <a:solidFill>
                  <a:schemeClr val="lt1"/>
                </a:solidFill>
                <a:latin typeface="Garamond"/>
                <a:ea typeface="Garamond"/>
                <a:cs typeface="Garamond"/>
                <a:sym typeface="Garamond"/>
              </a:rPr>
              <a:t>User-defined Method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0"/>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127000" lvl="0" marL="0" rtl="0" algn="l">
              <a:lnSpc>
                <a:spcPct val="100000"/>
              </a:lnSpc>
              <a:spcBef>
                <a:spcPts val="0"/>
              </a:spcBef>
              <a:spcAft>
                <a:spcPts val="0"/>
              </a:spcAft>
              <a:buSzPts val="2000"/>
              <a:buFont typeface="Arial"/>
              <a:buChar char="•"/>
            </a:pPr>
            <a:r>
              <a:rPr lang="en-US"/>
              <a:t>  In OOP data is secured -does not allow it to flow freely among functions</a:t>
            </a:r>
            <a:endParaRPr/>
          </a:p>
          <a:p>
            <a:pPr indent="-127000" lvl="0" marL="0" rtl="0" algn="l">
              <a:lnSpc>
                <a:spcPct val="100000"/>
              </a:lnSpc>
              <a:spcBef>
                <a:spcPts val="600"/>
              </a:spcBef>
              <a:spcAft>
                <a:spcPts val="0"/>
              </a:spcAft>
              <a:buSzPts val="2000"/>
              <a:buFont typeface="Arial"/>
              <a:buChar char="•"/>
            </a:pPr>
            <a:r>
              <a:rPr lang="en-US"/>
              <a:t>  Program is divided into objects and then built functions and data around these objects.</a:t>
            </a:r>
            <a:endParaRPr/>
          </a:p>
          <a:p>
            <a:pPr indent="0" lvl="0" marL="0" rtl="0" algn="l">
              <a:lnSpc>
                <a:spcPct val="100000"/>
              </a:lnSpc>
              <a:spcBef>
                <a:spcPts val="600"/>
              </a:spcBef>
              <a:spcAft>
                <a:spcPts val="0"/>
              </a:spcAft>
              <a:buSzPts val="2000"/>
              <a:buFont typeface="Arial"/>
              <a:buNone/>
            </a:pPr>
            <a:r>
              <a:t/>
            </a:r>
            <a:endParaRPr>
              <a:solidFill>
                <a:schemeClr val="dk1"/>
              </a:solidFill>
            </a:endParaRPr>
          </a:p>
        </p:txBody>
      </p:sp>
      <p:sp>
        <p:nvSpPr>
          <p:cNvPr id="252" name="Google Shape;252;p3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OBJECT ORIENTED PROGRAMMING (OOP)</a:t>
            </a:r>
            <a:endParaRPr/>
          </a:p>
        </p:txBody>
      </p:sp>
      <p:sp>
        <p:nvSpPr>
          <p:cNvPr id="253" name="Google Shape;253;p30"/>
          <p:cNvSpPr/>
          <p:nvPr/>
        </p:nvSpPr>
        <p:spPr>
          <a:xfrm>
            <a:off x="1785918" y="3714752"/>
            <a:ext cx="1214446" cy="1214446"/>
          </a:xfrm>
          <a:prstGeom prst="rect">
            <a:avLst/>
          </a:prstGeom>
          <a:solidFill>
            <a:schemeClr val="l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cxnSp>
        <p:nvCxnSpPr>
          <p:cNvPr id="254" name="Google Shape;254;p30"/>
          <p:cNvCxnSpPr>
            <a:stCxn id="253" idx="1"/>
            <a:endCxn id="253" idx="3"/>
          </p:cNvCxnSpPr>
          <p:nvPr/>
        </p:nvCxnSpPr>
        <p:spPr>
          <a:xfrm>
            <a:off x="1785918" y="4321975"/>
            <a:ext cx="1214400" cy="0"/>
          </a:xfrm>
          <a:prstGeom prst="straightConnector1">
            <a:avLst/>
          </a:prstGeom>
          <a:noFill/>
          <a:ln cap="flat" cmpd="sng" w="9525">
            <a:solidFill>
              <a:schemeClr val="accent1"/>
            </a:solidFill>
            <a:prstDash val="solid"/>
            <a:round/>
            <a:headEnd len="sm" w="sm" type="none"/>
            <a:tailEnd len="sm" w="sm" type="none"/>
          </a:ln>
        </p:spPr>
      </p:cxnSp>
      <p:sp>
        <p:nvSpPr>
          <p:cNvPr id="255" name="Google Shape;255;p30"/>
          <p:cNvSpPr txBox="1"/>
          <p:nvPr/>
        </p:nvSpPr>
        <p:spPr>
          <a:xfrm>
            <a:off x="2071670" y="3786190"/>
            <a:ext cx="6190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Data</a:t>
            </a:r>
            <a:endParaRPr/>
          </a:p>
        </p:txBody>
      </p:sp>
      <p:sp>
        <p:nvSpPr>
          <p:cNvPr id="256" name="Google Shape;256;p30"/>
          <p:cNvSpPr txBox="1"/>
          <p:nvPr/>
        </p:nvSpPr>
        <p:spPr>
          <a:xfrm>
            <a:off x="1857356" y="4429132"/>
            <a:ext cx="10807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Functions</a:t>
            </a:r>
            <a:endParaRPr/>
          </a:p>
        </p:txBody>
      </p:sp>
      <p:sp>
        <p:nvSpPr>
          <p:cNvPr id="257" name="Google Shape;257;p30"/>
          <p:cNvSpPr/>
          <p:nvPr/>
        </p:nvSpPr>
        <p:spPr>
          <a:xfrm>
            <a:off x="3857620" y="3714752"/>
            <a:ext cx="1214446" cy="1214446"/>
          </a:xfrm>
          <a:prstGeom prst="rect">
            <a:avLst/>
          </a:prstGeom>
          <a:solidFill>
            <a:schemeClr val="l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cxnSp>
        <p:nvCxnSpPr>
          <p:cNvPr id="258" name="Google Shape;258;p30"/>
          <p:cNvCxnSpPr>
            <a:stCxn id="257" idx="1"/>
            <a:endCxn id="257" idx="3"/>
          </p:cNvCxnSpPr>
          <p:nvPr/>
        </p:nvCxnSpPr>
        <p:spPr>
          <a:xfrm>
            <a:off x="3857620" y="4321975"/>
            <a:ext cx="1214400" cy="0"/>
          </a:xfrm>
          <a:prstGeom prst="straightConnector1">
            <a:avLst/>
          </a:prstGeom>
          <a:noFill/>
          <a:ln cap="flat" cmpd="sng" w="9525">
            <a:solidFill>
              <a:schemeClr val="accent1"/>
            </a:solidFill>
            <a:prstDash val="solid"/>
            <a:round/>
            <a:headEnd len="sm" w="sm" type="none"/>
            <a:tailEnd len="sm" w="sm" type="none"/>
          </a:ln>
        </p:spPr>
      </p:cxnSp>
      <p:sp>
        <p:nvSpPr>
          <p:cNvPr id="259" name="Google Shape;259;p30"/>
          <p:cNvSpPr txBox="1"/>
          <p:nvPr/>
        </p:nvSpPr>
        <p:spPr>
          <a:xfrm>
            <a:off x="4143372" y="3786190"/>
            <a:ext cx="6190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Data</a:t>
            </a:r>
            <a:endParaRPr/>
          </a:p>
        </p:txBody>
      </p:sp>
      <p:sp>
        <p:nvSpPr>
          <p:cNvPr id="260" name="Google Shape;260;p30"/>
          <p:cNvSpPr txBox="1"/>
          <p:nvPr/>
        </p:nvSpPr>
        <p:spPr>
          <a:xfrm>
            <a:off x="3929058" y="4429132"/>
            <a:ext cx="10807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Functions</a:t>
            </a:r>
            <a:endParaRPr/>
          </a:p>
        </p:txBody>
      </p:sp>
      <p:sp>
        <p:nvSpPr>
          <p:cNvPr id="261" name="Google Shape;261;p30"/>
          <p:cNvSpPr/>
          <p:nvPr/>
        </p:nvSpPr>
        <p:spPr>
          <a:xfrm>
            <a:off x="3000364" y="5143512"/>
            <a:ext cx="1214446" cy="1214446"/>
          </a:xfrm>
          <a:prstGeom prst="rect">
            <a:avLst/>
          </a:prstGeom>
          <a:solidFill>
            <a:schemeClr val="l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cxnSp>
        <p:nvCxnSpPr>
          <p:cNvPr id="262" name="Google Shape;262;p30"/>
          <p:cNvCxnSpPr>
            <a:stCxn id="261" idx="1"/>
            <a:endCxn id="261" idx="3"/>
          </p:cNvCxnSpPr>
          <p:nvPr/>
        </p:nvCxnSpPr>
        <p:spPr>
          <a:xfrm>
            <a:off x="3000364" y="5750735"/>
            <a:ext cx="1214400" cy="0"/>
          </a:xfrm>
          <a:prstGeom prst="straightConnector1">
            <a:avLst/>
          </a:prstGeom>
          <a:noFill/>
          <a:ln cap="flat" cmpd="sng" w="9525">
            <a:solidFill>
              <a:schemeClr val="accent1"/>
            </a:solidFill>
            <a:prstDash val="solid"/>
            <a:round/>
            <a:headEnd len="sm" w="sm" type="none"/>
            <a:tailEnd len="sm" w="sm" type="none"/>
          </a:ln>
        </p:spPr>
      </p:cxnSp>
      <p:sp>
        <p:nvSpPr>
          <p:cNvPr id="263" name="Google Shape;263;p30"/>
          <p:cNvSpPr txBox="1"/>
          <p:nvPr/>
        </p:nvSpPr>
        <p:spPr>
          <a:xfrm>
            <a:off x="3286116" y="5214950"/>
            <a:ext cx="6190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Data</a:t>
            </a:r>
            <a:endParaRPr/>
          </a:p>
        </p:txBody>
      </p:sp>
      <p:sp>
        <p:nvSpPr>
          <p:cNvPr id="264" name="Google Shape;264;p30"/>
          <p:cNvSpPr txBox="1"/>
          <p:nvPr/>
        </p:nvSpPr>
        <p:spPr>
          <a:xfrm>
            <a:off x="3071802" y="5857892"/>
            <a:ext cx="10807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Functions</a:t>
            </a:r>
            <a:endParaRPr/>
          </a:p>
        </p:txBody>
      </p:sp>
      <p:sp>
        <p:nvSpPr>
          <p:cNvPr id="265" name="Google Shape;265;p30"/>
          <p:cNvSpPr txBox="1"/>
          <p:nvPr/>
        </p:nvSpPr>
        <p:spPr>
          <a:xfrm>
            <a:off x="1857356" y="3357562"/>
            <a:ext cx="9621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Object 1</a:t>
            </a:r>
            <a:endParaRPr/>
          </a:p>
        </p:txBody>
      </p:sp>
      <p:sp>
        <p:nvSpPr>
          <p:cNvPr id="266" name="Google Shape;266;p30"/>
          <p:cNvSpPr txBox="1"/>
          <p:nvPr/>
        </p:nvSpPr>
        <p:spPr>
          <a:xfrm>
            <a:off x="3929058" y="3286124"/>
            <a:ext cx="9621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Object 2</a:t>
            </a:r>
            <a:endParaRPr/>
          </a:p>
        </p:txBody>
      </p:sp>
      <p:sp>
        <p:nvSpPr>
          <p:cNvPr id="267" name="Google Shape;267;p30"/>
          <p:cNvSpPr txBox="1"/>
          <p:nvPr/>
        </p:nvSpPr>
        <p:spPr>
          <a:xfrm>
            <a:off x="4357686" y="5500702"/>
            <a:ext cx="9621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Object 3</a:t>
            </a:r>
            <a:endParaRPr/>
          </a:p>
        </p:txBody>
      </p:sp>
      <p:sp>
        <p:nvSpPr>
          <p:cNvPr id="268" name="Google Shape;268;p30"/>
          <p:cNvSpPr/>
          <p:nvPr/>
        </p:nvSpPr>
        <p:spPr>
          <a:xfrm>
            <a:off x="7000892" y="3500438"/>
            <a:ext cx="1428760" cy="2786082"/>
          </a:xfrm>
          <a:prstGeom prst="rect">
            <a:avLst/>
          </a:prstGeom>
          <a:solidFill>
            <a:schemeClr val="l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cxnSp>
        <p:nvCxnSpPr>
          <p:cNvPr id="269" name="Google Shape;269;p30"/>
          <p:cNvCxnSpPr>
            <a:stCxn id="268" idx="1"/>
            <a:endCxn id="268" idx="3"/>
          </p:cNvCxnSpPr>
          <p:nvPr/>
        </p:nvCxnSpPr>
        <p:spPr>
          <a:xfrm>
            <a:off x="7000892" y="4893479"/>
            <a:ext cx="1428900" cy="0"/>
          </a:xfrm>
          <a:prstGeom prst="straightConnector1">
            <a:avLst/>
          </a:prstGeom>
          <a:noFill/>
          <a:ln cap="flat" cmpd="sng" w="9525">
            <a:solidFill>
              <a:schemeClr val="accent1"/>
            </a:solidFill>
            <a:prstDash val="solid"/>
            <a:round/>
            <a:headEnd len="sm" w="sm" type="none"/>
            <a:tailEnd len="sm" w="sm" type="none"/>
          </a:ln>
        </p:spPr>
      </p:cxnSp>
      <p:sp>
        <p:nvSpPr>
          <p:cNvPr id="270" name="Google Shape;270;p30"/>
          <p:cNvSpPr txBox="1"/>
          <p:nvPr/>
        </p:nvSpPr>
        <p:spPr>
          <a:xfrm>
            <a:off x="7286644" y="3571876"/>
            <a:ext cx="88376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Name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Rollno</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Age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Branch </a:t>
            </a:r>
            <a:endParaRPr/>
          </a:p>
        </p:txBody>
      </p:sp>
      <p:sp>
        <p:nvSpPr>
          <p:cNvPr id="271" name="Google Shape;271;p30"/>
          <p:cNvSpPr txBox="1"/>
          <p:nvPr/>
        </p:nvSpPr>
        <p:spPr>
          <a:xfrm>
            <a:off x="7143768" y="5072074"/>
            <a:ext cx="120898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Attendance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Percentage</a:t>
            </a:r>
            <a:endParaRPr/>
          </a:p>
        </p:txBody>
      </p:sp>
      <p:sp>
        <p:nvSpPr>
          <p:cNvPr id="272" name="Google Shape;272;p30"/>
          <p:cNvSpPr txBox="1"/>
          <p:nvPr/>
        </p:nvSpPr>
        <p:spPr>
          <a:xfrm>
            <a:off x="6929454" y="3000372"/>
            <a:ext cx="15408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Student Object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0" st="0"/>
                                            </p:txEl>
                                          </p:spTgt>
                                        </p:tgtEl>
                                        <p:attrNameLst>
                                          <p:attrName>style.visibility</p:attrName>
                                        </p:attrNameLst>
                                      </p:cBhvr>
                                      <p:to>
                                        <p:strVal val="visible"/>
                                      </p:to>
                                    </p:set>
                                    <p:animEffect filter="fade" transition="in">
                                      <p:cBhvr>
                                        <p:cTn dur="500"/>
                                        <p:tgtEl>
                                          <p:spTgt spid="2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1" st="1"/>
                                            </p:txEl>
                                          </p:spTgt>
                                        </p:tgtEl>
                                        <p:attrNameLst>
                                          <p:attrName>style.visibility</p:attrName>
                                        </p:attrNameLst>
                                      </p:cBhvr>
                                      <p:to>
                                        <p:strVal val="visible"/>
                                      </p:to>
                                    </p:set>
                                    <p:animEffect filter="fade" transition="in">
                                      <p:cBhvr>
                                        <p:cTn dur="500"/>
                                        <p:tgtEl>
                                          <p:spTgt spid="2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2" st="2"/>
                                            </p:txEl>
                                          </p:spTgt>
                                        </p:tgtEl>
                                        <p:attrNameLst>
                                          <p:attrName>style.visibility</p:attrName>
                                        </p:attrNameLst>
                                      </p:cBhvr>
                                      <p:to>
                                        <p:strVal val="visible"/>
                                      </p:to>
                                    </p:set>
                                    <p:animEffect filter="fade" transition="in">
                                      <p:cBhvr>
                                        <p:cTn dur="500"/>
                                        <p:tgtEl>
                                          <p:spTgt spid="2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5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5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5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5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5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5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5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5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5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5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5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165"/>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Method that is already defined in the Java class libraries is known as predefined methods.</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Also called  standard library method or built-in method.</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Examples: length(), equals(), compareTo(), sqrt(), etc.</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Import related package</a:t>
            </a:r>
            <a:endParaRPr/>
          </a:p>
        </p:txBody>
      </p:sp>
      <p:sp>
        <p:nvSpPr>
          <p:cNvPr id="1562" name="Google Shape;1562;p165"/>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PRE-DEFINED METHOD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166"/>
          <p:cNvSpPr txBox="1"/>
          <p:nvPr>
            <p:ph idx="1" type="body"/>
          </p:nvPr>
        </p:nvSpPr>
        <p:spPr>
          <a:xfrm>
            <a:off x="457200" y="2020570"/>
            <a:ext cx="8229600" cy="120078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The method written by the user or programmer is known as a user-defined method</a:t>
            </a:r>
            <a:endParaRPr/>
          </a:p>
          <a:p>
            <a:pPr indent="0" lvl="0" marL="0" rtl="0" algn="l">
              <a:lnSpc>
                <a:spcPct val="100000"/>
              </a:lnSpc>
              <a:spcBef>
                <a:spcPts val="600"/>
              </a:spcBef>
              <a:spcAft>
                <a:spcPts val="0"/>
              </a:spcAft>
              <a:buSzPts val="2000"/>
              <a:buFont typeface="Garamond"/>
              <a:buNone/>
            </a:pPr>
            <a:r>
              <a:rPr lang="en-US"/>
              <a:t>We can modify the method according to our requirement.</a:t>
            </a:r>
            <a:endParaRPr/>
          </a:p>
        </p:txBody>
      </p:sp>
      <p:sp>
        <p:nvSpPr>
          <p:cNvPr id="1568" name="Google Shape;1568;p166"/>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USER-DEFINED METHOD</a:t>
            </a:r>
            <a:endParaRPr/>
          </a:p>
        </p:txBody>
      </p:sp>
      <p:pic>
        <p:nvPicPr>
          <p:cNvPr id="1569" name="Google Shape;1569;p166"/>
          <p:cNvPicPr preferRelativeResize="0"/>
          <p:nvPr/>
        </p:nvPicPr>
        <p:blipFill rotWithShape="1">
          <a:blip r:embed="rId3">
            <a:alphaModFix/>
          </a:blip>
          <a:srcRect b="0" l="0" r="0" t="0"/>
          <a:stretch/>
        </p:blipFill>
        <p:spPr>
          <a:xfrm>
            <a:off x="1581150" y="3756660"/>
            <a:ext cx="6115050" cy="13506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9"/>
                                        </p:tgtEl>
                                        <p:attrNameLst>
                                          <p:attrName>style.visibility</p:attrName>
                                        </p:attrNameLst>
                                      </p:cBhvr>
                                      <p:to>
                                        <p:strVal val="visible"/>
                                      </p:to>
                                    </p:set>
                                    <p:animEffect filter="fade" transition="in">
                                      <p:cBhvr>
                                        <p:cTn dur="2000"/>
                                        <p:tgtEl>
                                          <p:spTgt spid="15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167"/>
          <p:cNvSpPr txBox="1"/>
          <p:nvPr>
            <p:ph idx="1" type="body"/>
          </p:nvPr>
        </p:nvSpPr>
        <p:spPr>
          <a:xfrm>
            <a:off x="457200" y="2020570"/>
            <a:ext cx="8229600" cy="4361180"/>
          </a:xfrm>
          <a:prstGeom prst="rect">
            <a:avLst/>
          </a:prstGeom>
          <a:noFill/>
          <a:ln>
            <a:noFill/>
          </a:ln>
        </p:spPr>
        <p:txBody>
          <a:bodyPr anchorCtr="0" anchor="t" bIns="45700" lIns="91425" spcFirstLastPara="1" rIns="91425" wrap="square" tIns="45700">
            <a:normAutofit fontScale="87500" lnSpcReduction="20000"/>
          </a:bodyPr>
          <a:lstStyle/>
          <a:p>
            <a:pPr indent="0" lvl="0" marL="0" rtl="0" algn="l">
              <a:lnSpc>
                <a:spcPct val="100000"/>
              </a:lnSpc>
              <a:spcBef>
                <a:spcPts val="0"/>
              </a:spcBef>
              <a:spcAft>
                <a:spcPts val="0"/>
              </a:spcAft>
              <a:buSzPct val="100000"/>
              <a:buFont typeface="Garamond"/>
              <a:buNone/>
            </a:pPr>
            <a:r>
              <a:rPr b="1" lang="en-US" u="sng"/>
              <a:t>Access Specifier:</a:t>
            </a:r>
            <a:r>
              <a:rPr lang="en-US"/>
              <a:t> </a:t>
            </a:r>
            <a:endParaRPr/>
          </a:p>
          <a:p>
            <a:pPr indent="0" lvl="0" marL="0" rtl="0" algn="l">
              <a:lnSpc>
                <a:spcPct val="100000"/>
              </a:lnSpc>
              <a:spcBef>
                <a:spcPts val="600"/>
              </a:spcBef>
              <a:spcAft>
                <a:spcPts val="0"/>
              </a:spcAft>
              <a:buSzPct val="100000"/>
              <a:buFont typeface="Garamond"/>
              <a:buNone/>
            </a:pPr>
            <a:r>
              <a:rPr lang="en-US"/>
              <a:t>   Access specifier or modifier is the access type of the method. It specifies the visibility of the method. Java provides four types of access specifier:</a:t>
            </a:r>
            <a:endParaRPr/>
          </a:p>
          <a:p>
            <a:pPr indent="0" lvl="0" marL="0" rtl="0" algn="l">
              <a:lnSpc>
                <a:spcPct val="100000"/>
              </a:lnSpc>
              <a:spcBef>
                <a:spcPts val="600"/>
              </a:spcBef>
              <a:spcAft>
                <a:spcPts val="0"/>
              </a:spcAft>
              <a:buSzPct val="100000"/>
              <a:buFont typeface="Garamond"/>
              <a:buNone/>
            </a:pPr>
            <a:r>
              <a:t/>
            </a:r>
            <a:endParaRPr/>
          </a:p>
          <a:p>
            <a:pPr indent="0" lvl="0" marL="0" rtl="0" algn="l">
              <a:lnSpc>
                <a:spcPct val="100000"/>
              </a:lnSpc>
              <a:spcBef>
                <a:spcPts val="600"/>
              </a:spcBef>
              <a:spcAft>
                <a:spcPts val="0"/>
              </a:spcAft>
              <a:buSzPct val="100000"/>
              <a:buFont typeface="Garamond"/>
              <a:buNone/>
            </a:pPr>
            <a:r>
              <a:rPr b="1" lang="en-US" u="sng"/>
              <a:t>Public</a:t>
            </a:r>
            <a:r>
              <a:rPr lang="en-US"/>
              <a:t>: The method is accessible by all classes when we use public specifier in our application.</a:t>
            </a:r>
            <a:endParaRPr/>
          </a:p>
          <a:p>
            <a:pPr indent="0" lvl="0" marL="0" rtl="0" algn="l">
              <a:lnSpc>
                <a:spcPct val="100000"/>
              </a:lnSpc>
              <a:spcBef>
                <a:spcPts val="600"/>
              </a:spcBef>
              <a:spcAft>
                <a:spcPts val="0"/>
              </a:spcAft>
              <a:buSzPct val="100000"/>
              <a:buFont typeface="Garamond"/>
              <a:buNone/>
            </a:pPr>
            <a:r>
              <a:t/>
            </a:r>
            <a:endParaRPr/>
          </a:p>
          <a:p>
            <a:pPr indent="0" lvl="0" marL="0" rtl="0" algn="l">
              <a:lnSpc>
                <a:spcPct val="100000"/>
              </a:lnSpc>
              <a:spcBef>
                <a:spcPts val="600"/>
              </a:spcBef>
              <a:spcAft>
                <a:spcPts val="0"/>
              </a:spcAft>
              <a:buSzPct val="100000"/>
              <a:buFont typeface="Garamond"/>
              <a:buNone/>
            </a:pPr>
            <a:r>
              <a:rPr b="1" lang="en-US" u="sng"/>
              <a:t>Private</a:t>
            </a:r>
            <a:r>
              <a:rPr lang="en-US"/>
              <a:t>: When we use a private access specifier, the method is accessible only in the classes in which it is defined.</a:t>
            </a:r>
            <a:endParaRPr/>
          </a:p>
          <a:p>
            <a:pPr indent="0" lvl="0" marL="0" rtl="0" algn="l">
              <a:lnSpc>
                <a:spcPct val="100000"/>
              </a:lnSpc>
              <a:spcBef>
                <a:spcPts val="600"/>
              </a:spcBef>
              <a:spcAft>
                <a:spcPts val="0"/>
              </a:spcAft>
              <a:buSzPct val="100000"/>
              <a:buFont typeface="Garamond"/>
              <a:buNone/>
            </a:pPr>
            <a:r>
              <a:t/>
            </a:r>
            <a:endParaRPr/>
          </a:p>
          <a:p>
            <a:pPr indent="0" lvl="0" marL="0" rtl="0" algn="l">
              <a:lnSpc>
                <a:spcPct val="100000"/>
              </a:lnSpc>
              <a:spcBef>
                <a:spcPts val="600"/>
              </a:spcBef>
              <a:spcAft>
                <a:spcPts val="0"/>
              </a:spcAft>
              <a:buSzPct val="100000"/>
              <a:buFont typeface="Garamond"/>
              <a:buNone/>
            </a:pPr>
            <a:r>
              <a:rPr b="1" lang="en-US" u="sng"/>
              <a:t>Protected:</a:t>
            </a:r>
            <a:r>
              <a:rPr lang="en-US"/>
              <a:t> When we use protected access specifier, the method is accessible within the same package or subclasses in a different package.</a:t>
            </a:r>
            <a:endParaRPr/>
          </a:p>
          <a:p>
            <a:pPr indent="0" lvl="0" marL="0" rtl="0" algn="l">
              <a:lnSpc>
                <a:spcPct val="100000"/>
              </a:lnSpc>
              <a:spcBef>
                <a:spcPts val="600"/>
              </a:spcBef>
              <a:spcAft>
                <a:spcPts val="0"/>
              </a:spcAft>
              <a:buSzPct val="100000"/>
              <a:buFont typeface="Garamond"/>
              <a:buNone/>
            </a:pPr>
            <a:r>
              <a:t/>
            </a:r>
            <a:endParaRPr/>
          </a:p>
          <a:p>
            <a:pPr indent="0" lvl="0" marL="0" rtl="0" algn="l">
              <a:lnSpc>
                <a:spcPct val="100000"/>
              </a:lnSpc>
              <a:spcBef>
                <a:spcPts val="600"/>
              </a:spcBef>
              <a:spcAft>
                <a:spcPts val="0"/>
              </a:spcAft>
              <a:buSzPct val="100000"/>
              <a:buFont typeface="Garamond"/>
              <a:buNone/>
            </a:pPr>
            <a:r>
              <a:rPr b="1" lang="en-US" u="sng"/>
              <a:t>Default:</a:t>
            </a:r>
            <a:r>
              <a:rPr lang="en-US"/>
              <a:t> When we do not use any access specifier in the method declaration, Java uses default access specifier by default. It is visible only from the same package only.</a:t>
            </a:r>
            <a:endParaRPr/>
          </a:p>
        </p:txBody>
      </p:sp>
      <p:sp>
        <p:nvSpPr>
          <p:cNvPr id="1575" name="Google Shape;1575;p167"/>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t/>
            </a:r>
            <a:endParaRPr/>
          </a:p>
        </p:txBody>
      </p:sp>
      <p:pic>
        <p:nvPicPr>
          <p:cNvPr id="1576" name="Google Shape;1576;p167"/>
          <p:cNvPicPr preferRelativeResize="0"/>
          <p:nvPr/>
        </p:nvPicPr>
        <p:blipFill rotWithShape="1">
          <a:blip r:embed="rId3">
            <a:alphaModFix/>
          </a:blip>
          <a:srcRect b="0" l="0" r="0" t="0"/>
          <a:stretch/>
        </p:blipFill>
        <p:spPr>
          <a:xfrm>
            <a:off x="1796415" y="512445"/>
            <a:ext cx="6115050" cy="13506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4">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168"/>
          <p:cNvSpPr txBox="1"/>
          <p:nvPr>
            <p:ph idx="1" type="body"/>
          </p:nvPr>
        </p:nvSpPr>
        <p:spPr>
          <a:xfrm>
            <a:off x="457200" y="1763395"/>
            <a:ext cx="8229600" cy="4636770"/>
          </a:xfrm>
          <a:prstGeom prst="rect">
            <a:avLst/>
          </a:prstGeom>
          <a:noFill/>
          <a:ln>
            <a:noFill/>
          </a:ln>
        </p:spPr>
        <p:txBody>
          <a:bodyPr anchorCtr="0" anchor="t" bIns="45700" lIns="91425" spcFirstLastPara="1" rIns="91425" wrap="square" tIns="45700">
            <a:normAutofit fontScale="90000" lnSpcReduction="10000"/>
          </a:bodyPr>
          <a:lstStyle/>
          <a:p>
            <a:pPr indent="0" lvl="0" marL="0" rtl="0" algn="l">
              <a:lnSpc>
                <a:spcPct val="100000"/>
              </a:lnSpc>
              <a:spcBef>
                <a:spcPts val="0"/>
              </a:spcBef>
              <a:spcAft>
                <a:spcPts val="0"/>
              </a:spcAft>
              <a:buSzPct val="100000"/>
              <a:buFont typeface="Garamond"/>
              <a:buNone/>
            </a:pPr>
            <a:r>
              <a:rPr lang="en-US"/>
              <a:t>Return Type: </a:t>
            </a:r>
            <a:endParaRPr/>
          </a:p>
          <a:p>
            <a:pPr indent="0" lvl="0" marL="0" rtl="0" algn="l">
              <a:lnSpc>
                <a:spcPct val="100000"/>
              </a:lnSpc>
              <a:spcBef>
                <a:spcPts val="600"/>
              </a:spcBef>
              <a:spcAft>
                <a:spcPts val="0"/>
              </a:spcAft>
              <a:buSzPct val="100000"/>
              <a:buFont typeface="Garamond"/>
              <a:buNone/>
            </a:pPr>
            <a:r>
              <a:rPr lang="en-US"/>
              <a:t>Return type is a data type that the method returns.  </a:t>
            </a:r>
            <a:endParaRPr/>
          </a:p>
          <a:p>
            <a:pPr indent="0" lvl="0" marL="0" rtl="0" algn="l">
              <a:lnSpc>
                <a:spcPct val="100000"/>
              </a:lnSpc>
              <a:spcBef>
                <a:spcPts val="600"/>
              </a:spcBef>
              <a:spcAft>
                <a:spcPts val="0"/>
              </a:spcAft>
              <a:buSzPct val="100000"/>
              <a:buFont typeface="Garamond"/>
              <a:buNone/>
            </a:pPr>
            <a:r>
              <a:rPr lang="en-US"/>
              <a:t>If the method does not return anything, we use void keyword.</a:t>
            </a:r>
            <a:endParaRPr/>
          </a:p>
          <a:p>
            <a:pPr indent="0" lvl="0" marL="0" rtl="0" algn="l">
              <a:lnSpc>
                <a:spcPct val="100000"/>
              </a:lnSpc>
              <a:spcBef>
                <a:spcPts val="600"/>
              </a:spcBef>
              <a:spcAft>
                <a:spcPts val="0"/>
              </a:spcAft>
              <a:buSzPct val="100000"/>
              <a:buFont typeface="Garamond"/>
              <a:buNone/>
            </a:pPr>
            <a:r>
              <a:t/>
            </a:r>
            <a:endParaRPr/>
          </a:p>
          <a:p>
            <a:pPr indent="0" lvl="0" marL="0" rtl="0" algn="l">
              <a:lnSpc>
                <a:spcPct val="100000"/>
              </a:lnSpc>
              <a:spcBef>
                <a:spcPts val="600"/>
              </a:spcBef>
              <a:spcAft>
                <a:spcPts val="0"/>
              </a:spcAft>
              <a:buSzPct val="100000"/>
              <a:buFont typeface="Garamond"/>
              <a:buNone/>
            </a:pPr>
            <a:r>
              <a:rPr lang="en-US"/>
              <a:t>Method Name: </a:t>
            </a:r>
            <a:endParaRPr/>
          </a:p>
          <a:p>
            <a:pPr indent="0" lvl="0" marL="0" rtl="0" algn="l">
              <a:lnSpc>
                <a:spcPct val="100000"/>
              </a:lnSpc>
              <a:spcBef>
                <a:spcPts val="600"/>
              </a:spcBef>
              <a:spcAft>
                <a:spcPts val="0"/>
              </a:spcAft>
              <a:buSzPct val="100000"/>
              <a:buFont typeface="Garamond"/>
              <a:buNone/>
            </a:pPr>
            <a:r>
              <a:rPr lang="en-US"/>
              <a:t>It is a unique name that is used to define the name of a method. </a:t>
            </a:r>
            <a:endParaRPr/>
          </a:p>
          <a:p>
            <a:pPr indent="0" lvl="0" marL="0" rtl="0" algn="l">
              <a:lnSpc>
                <a:spcPct val="100000"/>
              </a:lnSpc>
              <a:spcBef>
                <a:spcPts val="600"/>
              </a:spcBef>
              <a:spcAft>
                <a:spcPts val="0"/>
              </a:spcAft>
              <a:buSzPct val="100000"/>
              <a:buFont typeface="Garamond"/>
              <a:buNone/>
            </a:pPr>
            <a:r>
              <a:rPr lang="en-US"/>
              <a:t>A method is invoked by its name.</a:t>
            </a:r>
            <a:endParaRPr/>
          </a:p>
          <a:p>
            <a:pPr indent="0" lvl="0" marL="0" rtl="0" algn="l">
              <a:lnSpc>
                <a:spcPct val="100000"/>
              </a:lnSpc>
              <a:spcBef>
                <a:spcPts val="600"/>
              </a:spcBef>
              <a:spcAft>
                <a:spcPts val="0"/>
              </a:spcAft>
              <a:buSzPct val="100000"/>
              <a:buFont typeface="Garamond"/>
              <a:buNone/>
            </a:pPr>
            <a:r>
              <a:t/>
            </a:r>
            <a:endParaRPr/>
          </a:p>
          <a:p>
            <a:pPr indent="0" lvl="0" marL="0" rtl="0" algn="l">
              <a:lnSpc>
                <a:spcPct val="100000"/>
              </a:lnSpc>
              <a:spcBef>
                <a:spcPts val="600"/>
              </a:spcBef>
              <a:spcAft>
                <a:spcPts val="0"/>
              </a:spcAft>
              <a:buSzPct val="100000"/>
              <a:buFont typeface="Garamond"/>
              <a:buNone/>
            </a:pPr>
            <a:r>
              <a:rPr lang="en-US"/>
              <a:t>Parameter List: </a:t>
            </a:r>
            <a:endParaRPr/>
          </a:p>
          <a:p>
            <a:pPr indent="0" lvl="0" marL="0" rtl="0" algn="l">
              <a:lnSpc>
                <a:spcPct val="100000"/>
              </a:lnSpc>
              <a:spcBef>
                <a:spcPts val="600"/>
              </a:spcBef>
              <a:spcAft>
                <a:spcPts val="0"/>
              </a:spcAft>
              <a:buSzPct val="100000"/>
              <a:buFont typeface="Garamond"/>
              <a:buNone/>
            </a:pPr>
            <a:r>
              <a:rPr lang="en-US"/>
              <a:t>It is the list of parameters separated by a comma and enclosed in the pair of parentheses. It contains the data type and variable name. If the method has no parameter, left the parentheses blank.</a:t>
            </a:r>
            <a:endParaRPr/>
          </a:p>
          <a:p>
            <a:pPr indent="0" lvl="0" marL="0" rtl="0" algn="l">
              <a:lnSpc>
                <a:spcPct val="100000"/>
              </a:lnSpc>
              <a:spcBef>
                <a:spcPts val="600"/>
              </a:spcBef>
              <a:spcAft>
                <a:spcPts val="0"/>
              </a:spcAft>
              <a:buSzPct val="100000"/>
              <a:buFont typeface="Garamond"/>
              <a:buNone/>
            </a:pPr>
            <a:r>
              <a:t/>
            </a:r>
            <a:endParaRPr/>
          </a:p>
          <a:p>
            <a:pPr indent="0" lvl="0" marL="0" rtl="0" algn="l">
              <a:lnSpc>
                <a:spcPct val="100000"/>
              </a:lnSpc>
              <a:spcBef>
                <a:spcPts val="600"/>
              </a:spcBef>
              <a:spcAft>
                <a:spcPts val="0"/>
              </a:spcAft>
              <a:buSzPct val="100000"/>
              <a:buFont typeface="Garamond"/>
              <a:buNone/>
            </a:pPr>
            <a:r>
              <a:rPr lang="en-US"/>
              <a:t>Method Body: It is a part of the method declaration. It contains all the actions to be performed. It is enclosed within the pair of curly braces.</a:t>
            </a:r>
            <a:endParaRPr/>
          </a:p>
        </p:txBody>
      </p:sp>
      <p:sp>
        <p:nvSpPr>
          <p:cNvPr id="1582" name="Google Shape;1582;p168"/>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t/>
            </a:r>
            <a:endParaRPr/>
          </a:p>
        </p:txBody>
      </p:sp>
      <p:pic>
        <p:nvPicPr>
          <p:cNvPr id="1583" name="Google Shape;1583;p168"/>
          <p:cNvPicPr preferRelativeResize="0"/>
          <p:nvPr/>
        </p:nvPicPr>
        <p:blipFill rotWithShape="1">
          <a:blip r:embed="rId3">
            <a:alphaModFix/>
          </a:blip>
          <a:srcRect b="0" l="0" r="0" t="0"/>
          <a:stretch/>
        </p:blipFill>
        <p:spPr>
          <a:xfrm>
            <a:off x="1814830" y="412750"/>
            <a:ext cx="6115050" cy="13506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1">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16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t/>
            </a:r>
            <a:endParaRPr/>
          </a:p>
        </p:txBody>
      </p:sp>
      <p:sp>
        <p:nvSpPr>
          <p:cNvPr id="1589" name="Google Shape;1589;p169"/>
          <p:cNvSpPr txBox="1"/>
          <p:nvPr/>
        </p:nvSpPr>
        <p:spPr>
          <a:xfrm>
            <a:off x="2272665" y="1226820"/>
            <a:ext cx="5130165" cy="5631180"/>
          </a:xfrm>
          <a:prstGeom prst="rect">
            <a:avLst/>
          </a:prstGeom>
          <a:solidFill>
            <a:schemeClr val="lt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 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public static void main(String[] args)</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a = 15;</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b = 5;</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Example e=new 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c = e.</a:t>
            </a:r>
            <a:r>
              <a:rPr b="1" lang="en-US" sz="1800">
                <a:solidFill>
                  <a:srgbClr val="0070C0"/>
                </a:solidFill>
                <a:latin typeface="Garamond"/>
                <a:ea typeface="Garamond"/>
                <a:cs typeface="Garamond"/>
                <a:sym typeface="Garamond"/>
              </a:rPr>
              <a:t>minNumber</a:t>
            </a:r>
            <a:r>
              <a:rPr lang="en-US" sz="1800">
                <a:solidFill>
                  <a:schemeClr val="dk1"/>
                </a:solidFill>
                <a:latin typeface="Garamond"/>
                <a:ea typeface="Garamond"/>
                <a:cs typeface="Garamond"/>
                <a:sym typeface="Garamond"/>
              </a:rPr>
              <a:t>(a, b);</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System.out.println("Minimum Value = " + c);</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r>
              <a:rPr b="1" lang="en-US" sz="1800">
                <a:solidFill>
                  <a:srgbClr val="0070C0"/>
                </a:solidFill>
                <a:latin typeface="Garamond"/>
                <a:ea typeface="Garamond"/>
                <a:cs typeface="Garamond"/>
                <a:sym typeface="Garamond"/>
              </a:rPr>
              <a:t> public  int minNumber(int n1, int n2) </a:t>
            </a:r>
            <a:endParaRPr/>
          </a:p>
          <a:p>
            <a:pPr indent="0" lvl="0" marL="0" marR="0" rtl="0" algn="l">
              <a:spcBef>
                <a:spcPts val="0"/>
              </a:spcBef>
              <a:spcAft>
                <a:spcPts val="0"/>
              </a:spcAft>
              <a:buNone/>
            </a:pPr>
            <a:r>
              <a:rPr b="1" lang="en-US" sz="1800">
                <a:solidFill>
                  <a:srgbClr val="0070C0"/>
                </a:solidFill>
                <a:latin typeface="Garamond"/>
                <a:ea typeface="Garamond"/>
                <a:cs typeface="Garamond"/>
                <a:sym typeface="Garamond"/>
              </a:rPr>
              <a:t>  {</a:t>
            </a:r>
            <a:endParaRPr/>
          </a:p>
          <a:p>
            <a:pPr indent="0" lvl="0" marL="0" marR="0" rtl="0" algn="l">
              <a:spcBef>
                <a:spcPts val="0"/>
              </a:spcBef>
              <a:spcAft>
                <a:spcPts val="0"/>
              </a:spcAft>
              <a:buNone/>
            </a:pPr>
            <a:r>
              <a:rPr b="1" lang="en-US" sz="1800">
                <a:solidFill>
                  <a:srgbClr val="0070C0"/>
                </a:solidFill>
                <a:latin typeface="Garamond"/>
                <a:ea typeface="Garamond"/>
                <a:cs typeface="Garamond"/>
                <a:sym typeface="Garamond"/>
              </a:rPr>
              <a:t>      int min;</a:t>
            </a:r>
            <a:endParaRPr/>
          </a:p>
          <a:p>
            <a:pPr indent="0" lvl="0" marL="0" marR="0" rtl="0" algn="l">
              <a:spcBef>
                <a:spcPts val="0"/>
              </a:spcBef>
              <a:spcAft>
                <a:spcPts val="0"/>
              </a:spcAft>
              <a:buNone/>
            </a:pPr>
            <a:r>
              <a:rPr b="1" lang="en-US" sz="1800">
                <a:solidFill>
                  <a:srgbClr val="0070C0"/>
                </a:solidFill>
                <a:latin typeface="Garamond"/>
                <a:ea typeface="Garamond"/>
                <a:cs typeface="Garamond"/>
                <a:sym typeface="Garamond"/>
              </a:rPr>
              <a:t>      if (n1 &gt; n2)</a:t>
            </a:r>
            <a:endParaRPr/>
          </a:p>
          <a:p>
            <a:pPr indent="0" lvl="0" marL="0" marR="0" rtl="0" algn="l">
              <a:spcBef>
                <a:spcPts val="0"/>
              </a:spcBef>
              <a:spcAft>
                <a:spcPts val="0"/>
              </a:spcAft>
              <a:buNone/>
            </a:pPr>
            <a:r>
              <a:rPr b="1" lang="en-US" sz="1800">
                <a:solidFill>
                  <a:srgbClr val="0070C0"/>
                </a:solidFill>
                <a:latin typeface="Garamond"/>
                <a:ea typeface="Garamond"/>
                <a:cs typeface="Garamond"/>
                <a:sym typeface="Garamond"/>
              </a:rPr>
              <a:t>         min = n2;</a:t>
            </a:r>
            <a:endParaRPr/>
          </a:p>
          <a:p>
            <a:pPr indent="0" lvl="0" marL="0" marR="0" rtl="0" algn="l">
              <a:spcBef>
                <a:spcPts val="0"/>
              </a:spcBef>
              <a:spcAft>
                <a:spcPts val="0"/>
              </a:spcAft>
              <a:buNone/>
            </a:pPr>
            <a:r>
              <a:rPr b="1" lang="en-US" sz="1800">
                <a:solidFill>
                  <a:srgbClr val="0070C0"/>
                </a:solidFill>
                <a:latin typeface="Garamond"/>
                <a:ea typeface="Garamond"/>
                <a:cs typeface="Garamond"/>
                <a:sym typeface="Garamond"/>
              </a:rPr>
              <a:t>      else</a:t>
            </a:r>
            <a:endParaRPr/>
          </a:p>
          <a:p>
            <a:pPr indent="0" lvl="0" marL="0" marR="0" rtl="0" algn="l">
              <a:spcBef>
                <a:spcPts val="0"/>
              </a:spcBef>
              <a:spcAft>
                <a:spcPts val="0"/>
              </a:spcAft>
              <a:buNone/>
            </a:pPr>
            <a:r>
              <a:rPr b="1" lang="en-US" sz="1800">
                <a:solidFill>
                  <a:srgbClr val="0070C0"/>
                </a:solidFill>
                <a:latin typeface="Garamond"/>
                <a:ea typeface="Garamond"/>
                <a:cs typeface="Garamond"/>
                <a:sym typeface="Garamond"/>
              </a:rPr>
              <a:t>         min = n1;</a:t>
            </a:r>
            <a:endParaRPr/>
          </a:p>
          <a:p>
            <a:pPr indent="0" lvl="0" marL="0" marR="0" rtl="0" algn="l">
              <a:spcBef>
                <a:spcPts val="0"/>
              </a:spcBef>
              <a:spcAft>
                <a:spcPts val="0"/>
              </a:spcAft>
              <a:buNone/>
            </a:pPr>
            <a:r>
              <a:rPr b="1" lang="en-US" sz="1800">
                <a:solidFill>
                  <a:srgbClr val="0070C0"/>
                </a:solidFill>
                <a:latin typeface="Garamond"/>
                <a:ea typeface="Garamond"/>
                <a:cs typeface="Garamond"/>
                <a:sym typeface="Garamond"/>
              </a:rPr>
              <a:t>    return min; </a:t>
            </a:r>
            <a:endParaRPr/>
          </a:p>
          <a:p>
            <a:pPr indent="0" lvl="0" marL="0" marR="0" rtl="0" algn="l">
              <a:spcBef>
                <a:spcPts val="0"/>
              </a:spcBef>
              <a:spcAft>
                <a:spcPts val="0"/>
              </a:spcAft>
              <a:buNone/>
            </a:pPr>
            <a:r>
              <a:rPr b="1" lang="en-US" sz="1800">
                <a:solidFill>
                  <a:srgbClr val="0070C0"/>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p:txBody>
      </p:sp>
      <p:pic>
        <p:nvPicPr>
          <p:cNvPr id="1590" name="Google Shape;1590;p169"/>
          <p:cNvPicPr preferRelativeResize="0"/>
          <p:nvPr>
            <p:ph idx="1" type="body"/>
          </p:nvPr>
        </p:nvPicPr>
        <p:blipFill rotWithShape="1">
          <a:blip r:embed="rId3">
            <a:alphaModFix/>
          </a:blip>
          <a:srcRect b="0" l="0" r="0" t="0"/>
          <a:stretch/>
        </p:blipFill>
        <p:spPr>
          <a:xfrm>
            <a:off x="2202815" y="-67945"/>
            <a:ext cx="5200015" cy="140398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9">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9">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9">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9">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9">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9">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9">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9">
                                            <p:txEl>
                                              <p:pRg end="18" st="1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9">
                                            <p:txEl>
                                              <p:pRg end="19" st="1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
        <p:nvSpPr>
          <p:cNvPr id="1596" name="Google Shape;1596;p170"/>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#17: Constructors</a:t>
            </a:r>
            <a:endParaRPr/>
          </a:p>
          <a:p>
            <a:pPr indent="0" lvl="0" marL="0" rtl="0" algn="ctr">
              <a:lnSpc>
                <a:spcPct val="100000"/>
              </a:lnSpc>
              <a:spcBef>
                <a:spcPts val="600"/>
              </a:spcBef>
              <a:spcAft>
                <a:spcPts val="0"/>
              </a:spcAft>
              <a:buSzPts val="3200"/>
              <a:buFont typeface="Garamond"/>
              <a:buNone/>
            </a:pPr>
            <a:r>
              <a:t/>
            </a:r>
            <a:endParaRPr sz="3200"/>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1597" name="Google Shape;1597;p170"/>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171"/>
          <p:cNvSpPr txBox="1"/>
          <p:nvPr>
            <p:ph idx="1" type="body"/>
          </p:nvPr>
        </p:nvSpPr>
        <p:spPr>
          <a:xfrm>
            <a:off x="457200" y="2020570"/>
            <a:ext cx="8229600" cy="4316095"/>
          </a:xfrm>
          <a:prstGeom prst="rect">
            <a:avLst/>
          </a:prstGeom>
          <a:noFill/>
          <a:ln>
            <a:noFill/>
          </a:ln>
        </p:spPr>
        <p:txBody>
          <a:bodyPr anchorCtr="0" anchor="t" bIns="45700" lIns="91425" spcFirstLastPara="1" rIns="91425" wrap="square" tIns="45700">
            <a:normAutofit fontScale="90000"/>
          </a:bodyPr>
          <a:lstStyle/>
          <a:p>
            <a:pPr indent="-342900" lvl="0" marL="342900" rtl="0" algn="l">
              <a:lnSpc>
                <a:spcPct val="100000"/>
              </a:lnSpc>
              <a:spcBef>
                <a:spcPts val="0"/>
              </a:spcBef>
              <a:spcAft>
                <a:spcPts val="0"/>
              </a:spcAft>
              <a:buSzPct val="100000"/>
              <a:buFont typeface="Arial"/>
              <a:buChar char="•"/>
            </a:pPr>
            <a:r>
              <a:rPr lang="en-US"/>
              <a:t>A constructor initializes an object when it is created.</a:t>
            </a:r>
            <a:endParaRPr/>
          </a:p>
          <a:p>
            <a:pPr indent="-342900" lvl="0" marL="342900" rtl="0" algn="l">
              <a:lnSpc>
                <a:spcPct val="100000"/>
              </a:lnSpc>
              <a:spcBef>
                <a:spcPts val="600"/>
              </a:spcBef>
              <a:spcAft>
                <a:spcPts val="0"/>
              </a:spcAft>
              <a:buSzPct val="100000"/>
              <a:buFont typeface="Arial"/>
              <a:buChar char="•"/>
            </a:pPr>
            <a:r>
              <a:rPr lang="en-US"/>
              <a:t>we use a constructor to give initial values to the instance variables defined by the class, or to perform any other start-up procedures </a:t>
            </a:r>
            <a:endParaRPr/>
          </a:p>
          <a:p>
            <a:pPr indent="-342900" lvl="0" marL="342900" rtl="0" algn="l">
              <a:lnSpc>
                <a:spcPct val="100000"/>
              </a:lnSpc>
              <a:spcBef>
                <a:spcPts val="600"/>
              </a:spcBef>
              <a:spcAft>
                <a:spcPts val="0"/>
              </a:spcAft>
              <a:buSzPct val="100000"/>
              <a:buFont typeface="Arial"/>
              <a:buChar char="•"/>
            </a:pPr>
            <a:r>
              <a:rPr lang="en-US"/>
              <a:t>It has the same name as the class in which it resides.</a:t>
            </a:r>
            <a:endParaRPr/>
          </a:p>
          <a:p>
            <a:pPr indent="-342900" lvl="0" marL="342900" rtl="0" algn="l">
              <a:lnSpc>
                <a:spcPct val="100000"/>
              </a:lnSpc>
              <a:spcBef>
                <a:spcPts val="600"/>
              </a:spcBef>
              <a:spcAft>
                <a:spcPts val="0"/>
              </a:spcAft>
              <a:buSzPct val="100000"/>
              <a:buFont typeface="Arial"/>
              <a:buChar char="•"/>
            </a:pPr>
            <a:r>
              <a:rPr lang="en-US"/>
              <a:t>It is syntactically similar to a method</a:t>
            </a:r>
            <a:endParaRPr/>
          </a:p>
          <a:p>
            <a:pPr indent="-342900" lvl="0" marL="342900" rtl="0" algn="l">
              <a:lnSpc>
                <a:spcPct val="100000"/>
              </a:lnSpc>
              <a:spcBef>
                <a:spcPts val="600"/>
              </a:spcBef>
              <a:spcAft>
                <a:spcPts val="0"/>
              </a:spcAft>
              <a:buSzPct val="100000"/>
              <a:buFont typeface="Arial"/>
              <a:buChar char="•"/>
            </a:pPr>
            <a:r>
              <a:rPr lang="en-US"/>
              <a:t>At the time of calling constructor, memory for the object is allocated in the memory.</a:t>
            </a:r>
            <a:endParaRPr/>
          </a:p>
          <a:p>
            <a:pPr indent="-342900" lvl="0" marL="342900" rtl="0" algn="l">
              <a:lnSpc>
                <a:spcPct val="100000"/>
              </a:lnSpc>
              <a:spcBef>
                <a:spcPts val="600"/>
              </a:spcBef>
              <a:spcAft>
                <a:spcPts val="0"/>
              </a:spcAft>
              <a:buSzPct val="100000"/>
              <a:buFont typeface="Arial"/>
              <a:buChar char="•"/>
            </a:pPr>
            <a:r>
              <a:rPr lang="en-US"/>
              <a:t>Every time an object is created using the new() keyword, at least one constructor is called.</a:t>
            </a:r>
            <a:endParaRPr/>
          </a:p>
          <a:p>
            <a:pPr indent="-342900" lvl="0" marL="342900" rtl="0" algn="l">
              <a:lnSpc>
                <a:spcPct val="100000"/>
              </a:lnSpc>
              <a:spcBef>
                <a:spcPts val="600"/>
              </a:spcBef>
              <a:spcAft>
                <a:spcPts val="0"/>
              </a:spcAft>
              <a:buSzPct val="100000"/>
              <a:buFont typeface="Arial"/>
              <a:buChar char="•"/>
            </a:pPr>
            <a:r>
              <a:rPr lang="en-US"/>
              <a:t>It calls a default constructor if there is no constructor available in the class. In such case, Java compiler provides a default constructor by default(initializes all member variables to zero)</a:t>
            </a:r>
            <a:endParaRPr/>
          </a:p>
          <a:p>
            <a:pPr indent="-342900" lvl="0" marL="342900" rtl="0" algn="l">
              <a:lnSpc>
                <a:spcPct val="100000"/>
              </a:lnSpc>
              <a:spcBef>
                <a:spcPts val="600"/>
              </a:spcBef>
              <a:spcAft>
                <a:spcPts val="0"/>
              </a:spcAft>
              <a:buSzPct val="100000"/>
              <a:buFont typeface="Arial"/>
              <a:buChar char="•"/>
            </a:pPr>
            <a:r>
              <a:rPr lang="en-US"/>
              <a:t>Once we define our own constructor, the default constructor is no longer used.</a:t>
            </a:r>
            <a:endParaRPr/>
          </a:p>
        </p:txBody>
      </p:sp>
      <p:sp>
        <p:nvSpPr>
          <p:cNvPr id="1603" name="Google Shape;1603;p17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CONSTRUCTORS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2">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172"/>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Rules for creating Java constructor</a:t>
            </a:r>
            <a:endParaRPr/>
          </a:p>
          <a:p>
            <a:pPr indent="0" lvl="0" marL="0" rtl="0" algn="l">
              <a:lnSpc>
                <a:spcPct val="100000"/>
              </a:lnSpc>
              <a:spcBef>
                <a:spcPts val="600"/>
              </a:spcBef>
              <a:spcAft>
                <a:spcPts val="0"/>
              </a:spcAft>
              <a:buSzPts val="2000"/>
              <a:buFont typeface="Garamond"/>
              <a:buNone/>
            </a:pPr>
            <a:r>
              <a:t/>
            </a:r>
            <a:endParaRPr/>
          </a:p>
          <a:p>
            <a:pPr indent="-342900" lvl="0" marL="342900" rtl="0" algn="l">
              <a:lnSpc>
                <a:spcPct val="100000"/>
              </a:lnSpc>
              <a:spcBef>
                <a:spcPts val="600"/>
              </a:spcBef>
              <a:spcAft>
                <a:spcPts val="0"/>
              </a:spcAft>
              <a:buSzPts val="2000"/>
              <a:buFont typeface="Arial"/>
              <a:buChar char="•"/>
            </a:pPr>
            <a:r>
              <a:rPr lang="en-US"/>
              <a:t>Constructor name must be the same as its class name</a:t>
            </a:r>
            <a:endParaRPr/>
          </a:p>
          <a:p>
            <a:pPr indent="-342900" lvl="0" marL="342900" rtl="0" algn="l">
              <a:lnSpc>
                <a:spcPct val="100000"/>
              </a:lnSpc>
              <a:spcBef>
                <a:spcPts val="600"/>
              </a:spcBef>
              <a:spcAft>
                <a:spcPts val="0"/>
              </a:spcAft>
              <a:buSzPts val="2000"/>
              <a:buFont typeface="Arial"/>
              <a:buChar char="•"/>
            </a:pPr>
            <a:r>
              <a:rPr lang="en-US"/>
              <a:t>A Constructor must have no explicit return type</a:t>
            </a:r>
            <a:endParaRPr/>
          </a:p>
          <a:p>
            <a:pPr indent="-342900" lvl="0" marL="342900" rtl="0" algn="l">
              <a:lnSpc>
                <a:spcPct val="100000"/>
              </a:lnSpc>
              <a:spcBef>
                <a:spcPts val="600"/>
              </a:spcBef>
              <a:spcAft>
                <a:spcPts val="0"/>
              </a:spcAft>
              <a:buSzPts val="2000"/>
              <a:buFont typeface="Arial"/>
              <a:buChar char="•"/>
            </a:pPr>
            <a:r>
              <a:rPr lang="en-US"/>
              <a:t>A Java constructor cannot be abstract, static, final, and synchronized</a:t>
            </a:r>
            <a:endParaRPr/>
          </a:p>
          <a:p>
            <a:pPr indent="0" lvl="0" marL="0" rtl="0" algn="l">
              <a:lnSpc>
                <a:spcPct val="100000"/>
              </a:lnSpc>
              <a:spcBef>
                <a:spcPts val="600"/>
              </a:spcBef>
              <a:spcAft>
                <a:spcPts val="0"/>
              </a:spcAft>
              <a:buSzPts val="2000"/>
              <a:buFont typeface="Arial"/>
              <a:buNone/>
            </a:pPr>
            <a:r>
              <a:t/>
            </a:r>
            <a:endParaRPr/>
          </a:p>
          <a:p>
            <a:pPr indent="0" lvl="0" marL="0" rtl="0" algn="l">
              <a:lnSpc>
                <a:spcPct val="100000"/>
              </a:lnSpc>
              <a:spcBef>
                <a:spcPts val="600"/>
              </a:spcBef>
              <a:spcAft>
                <a:spcPts val="0"/>
              </a:spcAft>
              <a:buSzPts val="2000"/>
              <a:buFont typeface="Arial"/>
              <a:buNone/>
            </a:pPr>
            <a:r>
              <a:rPr lang="en-US"/>
              <a:t>There are two types of constructors in Java:</a:t>
            </a:r>
            <a:endParaRPr/>
          </a:p>
          <a:p>
            <a:pPr indent="0" lvl="0" marL="0" rtl="0" algn="l">
              <a:lnSpc>
                <a:spcPct val="100000"/>
              </a:lnSpc>
              <a:spcBef>
                <a:spcPts val="600"/>
              </a:spcBef>
              <a:spcAft>
                <a:spcPts val="0"/>
              </a:spcAft>
              <a:buSzPts val="2000"/>
              <a:buFont typeface="Arial"/>
              <a:buNone/>
            </a:pPr>
            <a:r>
              <a:t/>
            </a:r>
            <a:endParaRPr/>
          </a:p>
          <a:p>
            <a:pPr indent="-457200" lvl="0" marL="457200" rtl="0" algn="l">
              <a:lnSpc>
                <a:spcPct val="100000"/>
              </a:lnSpc>
              <a:spcBef>
                <a:spcPts val="600"/>
              </a:spcBef>
              <a:spcAft>
                <a:spcPts val="0"/>
              </a:spcAft>
              <a:buSzPts val="2000"/>
              <a:buFont typeface="Arial"/>
              <a:buAutoNum type="arabicPeriod"/>
            </a:pPr>
            <a:r>
              <a:rPr lang="en-US"/>
              <a:t>No-arguments constructor</a:t>
            </a:r>
            <a:endParaRPr/>
          </a:p>
          <a:p>
            <a:pPr indent="-457200" lvl="0" marL="457200" rtl="0" algn="l">
              <a:lnSpc>
                <a:spcPct val="100000"/>
              </a:lnSpc>
              <a:spcBef>
                <a:spcPts val="600"/>
              </a:spcBef>
              <a:spcAft>
                <a:spcPts val="0"/>
              </a:spcAft>
              <a:buSzPts val="2000"/>
              <a:buFont typeface="Arial"/>
              <a:buAutoNum type="arabicPeriod"/>
            </a:pPr>
            <a:r>
              <a:rPr lang="en-US"/>
              <a:t>Parameterized constructor</a:t>
            </a:r>
            <a:endParaRPr/>
          </a:p>
        </p:txBody>
      </p:sp>
      <p:sp>
        <p:nvSpPr>
          <p:cNvPr id="1609" name="Google Shape;1609;p17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CONSTRUCTORS</a:t>
            </a:r>
            <a:endParaRPr/>
          </a:p>
        </p:txBody>
      </p:sp>
      <p:sp>
        <p:nvSpPr>
          <p:cNvPr id="1610" name="Google Shape;1610;p172"/>
          <p:cNvSpPr txBox="1"/>
          <p:nvPr/>
        </p:nvSpPr>
        <p:spPr>
          <a:xfrm>
            <a:off x="6431915" y="4341495"/>
            <a:ext cx="1701165" cy="2030095"/>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Syntax:</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ClassName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ClassName()</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173"/>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No argument constructors of Java does not accept any parameters.</a:t>
            </a:r>
            <a:endParaRPr/>
          </a:p>
          <a:p>
            <a:pPr indent="0" lvl="0" marL="0" rtl="0" algn="l">
              <a:lnSpc>
                <a:spcPct val="100000"/>
              </a:lnSpc>
              <a:spcBef>
                <a:spcPts val="600"/>
              </a:spcBef>
              <a:spcAft>
                <a:spcPts val="0"/>
              </a:spcAft>
              <a:buSzPts val="2000"/>
              <a:buFont typeface="Garamond"/>
              <a:buNone/>
            </a:pPr>
            <a:r>
              <a:rPr lang="en-US"/>
              <a:t>Instance variables of a method will be initialized with fixed values for all objects.</a:t>
            </a:r>
            <a:endParaRPr/>
          </a:p>
        </p:txBody>
      </p:sp>
      <p:sp>
        <p:nvSpPr>
          <p:cNvPr id="1616" name="Google Shape;1616;p173"/>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NO-ARGUMENTS CONSTRUCTOR</a:t>
            </a:r>
            <a:endParaRPr/>
          </a:p>
        </p:txBody>
      </p:sp>
      <p:sp>
        <p:nvSpPr>
          <p:cNvPr id="1617" name="Google Shape;1617;p173"/>
          <p:cNvSpPr txBox="1"/>
          <p:nvPr/>
        </p:nvSpPr>
        <p:spPr>
          <a:xfrm>
            <a:off x="2317115" y="3195320"/>
            <a:ext cx="2363470" cy="286131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Example:</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Public class MyClass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Int num;</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MyClass()</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num = 10;</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p:txBody>
      </p:sp>
      <p:sp>
        <p:nvSpPr>
          <p:cNvPr id="1618" name="Google Shape;1618;p173"/>
          <p:cNvSpPr txBox="1"/>
          <p:nvPr/>
        </p:nvSpPr>
        <p:spPr>
          <a:xfrm>
            <a:off x="91440" y="3195320"/>
            <a:ext cx="2157730" cy="2030095"/>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Syntax:</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ClassName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ClassName()</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var_name=value;</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p:txBody>
      </p:sp>
      <p:sp>
        <p:nvSpPr>
          <p:cNvPr id="1619" name="Google Shape;1619;p173"/>
          <p:cNvSpPr txBox="1"/>
          <p:nvPr/>
        </p:nvSpPr>
        <p:spPr>
          <a:xfrm>
            <a:off x="4749165" y="3195320"/>
            <a:ext cx="4542790" cy="258445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Example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public static void main(String args[])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MyClass o1 = new MyClass();</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MyClass o2 = new MyClass();</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System.out.println(o1.num + " " + o2.num);</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p:txBody>
      </p:sp>
      <p:sp>
        <p:nvSpPr>
          <p:cNvPr id="1620" name="Google Shape;1620;p173"/>
          <p:cNvSpPr txBox="1"/>
          <p:nvPr/>
        </p:nvSpPr>
        <p:spPr>
          <a:xfrm>
            <a:off x="6550025" y="5960745"/>
            <a:ext cx="1410970" cy="64516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Output: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10 10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174"/>
          <p:cNvSpPr txBox="1"/>
          <p:nvPr>
            <p:ph idx="1" type="body"/>
          </p:nvPr>
        </p:nvSpPr>
        <p:spPr>
          <a:xfrm>
            <a:off x="457200" y="167665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The parameterized constructor is used to provide different values to distinct objects. However, you can provide the same values also.</a:t>
            </a:r>
            <a:endParaRPr/>
          </a:p>
          <a:p>
            <a:pPr indent="0" lvl="0" marL="0" rtl="0" algn="l">
              <a:lnSpc>
                <a:spcPct val="100000"/>
              </a:lnSpc>
              <a:spcBef>
                <a:spcPts val="600"/>
              </a:spcBef>
              <a:spcAft>
                <a:spcPts val="0"/>
              </a:spcAft>
              <a:buSzPts val="2000"/>
              <a:buFont typeface="Garamond"/>
              <a:buNone/>
            </a:pPr>
            <a:r>
              <a:rPr lang="en-US"/>
              <a:t>Accepts one or more parameters</a:t>
            </a:r>
            <a:endParaRPr/>
          </a:p>
          <a:p>
            <a:pPr indent="0" lvl="0" marL="0" rtl="0" algn="l">
              <a:lnSpc>
                <a:spcPct val="100000"/>
              </a:lnSpc>
              <a:spcBef>
                <a:spcPts val="600"/>
              </a:spcBef>
              <a:spcAft>
                <a:spcPts val="0"/>
              </a:spcAft>
              <a:buSzPts val="2000"/>
              <a:buFont typeface="Garamond"/>
              <a:buNone/>
            </a:pPr>
            <a:r>
              <a:rPr lang="en-US"/>
              <a:t>Parameters are added to a constructor in the same way that they are added to a method</a:t>
            </a:r>
            <a:endParaRPr/>
          </a:p>
        </p:txBody>
      </p:sp>
      <p:sp>
        <p:nvSpPr>
          <p:cNvPr id="1626" name="Google Shape;1626;p17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PARAMETERIZED CONSTRUCTOR</a:t>
            </a:r>
            <a:endParaRPr/>
          </a:p>
        </p:txBody>
      </p:sp>
      <p:sp>
        <p:nvSpPr>
          <p:cNvPr id="1627" name="Google Shape;1627;p174"/>
          <p:cNvSpPr txBox="1"/>
          <p:nvPr/>
        </p:nvSpPr>
        <p:spPr>
          <a:xfrm>
            <a:off x="73660" y="3845560"/>
            <a:ext cx="2684145" cy="2030095"/>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Syntax:</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ClassName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ClassName(parameters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var_name=value;</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p:txBody>
      </p:sp>
      <p:sp>
        <p:nvSpPr>
          <p:cNvPr id="1628" name="Google Shape;1628;p174"/>
          <p:cNvSpPr txBox="1"/>
          <p:nvPr/>
        </p:nvSpPr>
        <p:spPr>
          <a:xfrm>
            <a:off x="2856865" y="3709670"/>
            <a:ext cx="1820545" cy="286131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Example:</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MyClass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int x;</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MyClass(int i )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x = i;</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p:txBody>
      </p:sp>
      <p:sp>
        <p:nvSpPr>
          <p:cNvPr id="1629" name="Google Shape;1629;p174"/>
          <p:cNvSpPr txBox="1"/>
          <p:nvPr/>
        </p:nvSpPr>
        <p:spPr>
          <a:xfrm>
            <a:off x="4770755" y="3702050"/>
            <a:ext cx="4542790" cy="258445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 class Example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public static void main(String args[])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MyClass o1 = new MyClass(10);</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MyClass o2 = new MyClass(20);</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System.out.println(o1.num + " " + o2.num);</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p:txBody>
      </p:sp>
      <p:sp>
        <p:nvSpPr>
          <p:cNvPr id="1630" name="Google Shape;1630;p174"/>
          <p:cNvSpPr txBox="1"/>
          <p:nvPr/>
        </p:nvSpPr>
        <p:spPr>
          <a:xfrm>
            <a:off x="6550025" y="6391275"/>
            <a:ext cx="2137410" cy="3683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Output:          10  20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1"/>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lnSpcReduction="10000"/>
          </a:bodyPr>
          <a:lstStyle/>
          <a:p>
            <a:pPr indent="-127000" lvl="0" marL="0" rtl="0" algn="l">
              <a:lnSpc>
                <a:spcPct val="100000"/>
              </a:lnSpc>
              <a:spcBef>
                <a:spcPts val="0"/>
              </a:spcBef>
              <a:spcAft>
                <a:spcPts val="0"/>
              </a:spcAft>
              <a:buSzPts val="2000"/>
              <a:buFont typeface="Arial"/>
              <a:buChar char="•"/>
            </a:pPr>
            <a:r>
              <a:rPr lang="en-US"/>
              <a:t>  Data of an object is accessed only by the functions associated by that object</a:t>
            </a:r>
            <a:endParaRPr/>
          </a:p>
          <a:p>
            <a:pPr indent="-127000" lvl="0" marL="0" rtl="0" algn="l">
              <a:lnSpc>
                <a:spcPct val="100000"/>
              </a:lnSpc>
              <a:spcBef>
                <a:spcPts val="600"/>
              </a:spcBef>
              <a:spcAft>
                <a:spcPts val="0"/>
              </a:spcAft>
              <a:buSzPts val="2000"/>
              <a:buFont typeface="Arial"/>
              <a:buChar char="•"/>
            </a:pPr>
            <a:r>
              <a:rPr lang="en-US"/>
              <a:t>  Objects communicate with each other through functions</a:t>
            </a:r>
            <a:endParaRPr/>
          </a:p>
          <a:p>
            <a:pPr indent="-127000" lvl="0" marL="0" rtl="0" algn="l">
              <a:lnSpc>
                <a:spcPct val="100000"/>
              </a:lnSpc>
              <a:spcBef>
                <a:spcPts val="600"/>
              </a:spcBef>
              <a:spcAft>
                <a:spcPts val="0"/>
              </a:spcAft>
              <a:buSzPts val="2000"/>
              <a:buFont typeface="Arial"/>
              <a:buChar char="•"/>
            </a:pPr>
            <a:r>
              <a:rPr lang="en-US"/>
              <a:t>  In OOP emphasis is given to data rather than procedures</a:t>
            </a:r>
            <a:endParaRPr/>
          </a:p>
          <a:p>
            <a:pPr indent="-127000" lvl="0" marL="0" rtl="0" algn="l">
              <a:lnSpc>
                <a:spcPct val="100000"/>
              </a:lnSpc>
              <a:spcBef>
                <a:spcPts val="600"/>
              </a:spcBef>
              <a:spcAft>
                <a:spcPts val="0"/>
              </a:spcAft>
              <a:buSzPts val="2000"/>
              <a:buFont typeface="Arial"/>
              <a:buChar char="•"/>
            </a:pPr>
            <a:r>
              <a:rPr lang="en-US"/>
              <a:t>  OOP follows “Bottom-Up Approach”</a:t>
            </a:r>
            <a:endParaRPr/>
          </a:p>
          <a:p>
            <a:pPr indent="0" lvl="0" marL="0" rtl="0" algn="l">
              <a:lnSpc>
                <a:spcPct val="100000"/>
              </a:lnSpc>
              <a:spcBef>
                <a:spcPts val="600"/>
              </a:spcBef>
              <a:spcAft>
                <a:spcPts val="0"/>
              </a:spcAft>
              <a:buSzPts val="2000"/>
              <a:buFont typeface="Arial"/>
              <a:buNone/>
            </a:pPr>
            <a:r>
              <a:t/>
            </a:r>
            <a:endParaRPr/>
          </a:p>
          <a:p>
            <a:pPr indent="0" lvl="0" marL="0" rtl="0" algn="l">
              <a:lnSpc>
                <a:spcPct val="100000"/>
              </a:lnSpc>
              <a:spcBef>
                <a:spcPts val="600"/>
              </a:spcBef>
              <a:spcAft>
                <a:spcPts val="0"/>
              </a:spcAft>
              <a:buSzPts val="2000"/>
              <a:buFont typeface="Arial"/>
              <a:buNone/>
            </a:pPr>
            <a:r>
              <a:t/>
            </a:r>
            <a:endParaRPr/>
          </a:p>
          <a:p>
            <a:pPr indent="0" lvl="0" marL="0" rtl="0" algn="l">
              <a:lnSpc>
                <a:spcPct val="100000"/>
              </a:lnSpc>
              <a:spcBef>
                <a:spcPts val="600"/>
              </a:spcBef>
              <a:spcAft>
                <a:spcPts val="0"/>
              </a:spcAft>
              <a:buSzPts val="2000"/>
              <a:buFont typeface="Arial"/>
              <a:buNone/>
            </a:pPr>
            <a:r>
              <a:t/>
            </a:r>
            <a:endParaRPr/>
          </a:p>
          <a:p>
            <a:pPr indent="0" lvl="0" marL="0" rtl="0" algn="l">
              <a:lnSpc>
                <a:spcPct val="100000"/>
              </a:lnSpc>
              <a:spcBef>
                <a:spcPts val="600"/>
              </a:spcBef>
              <a:spcAft>
                <a:spcPts val="0"/>
              </a:spcAft>
              <a:buSzPts val="2000"/>
              <a:buFont typeface="Arial"/>
              <a:buNone/>
            </a:pPr>
            <a:r>
              <a:t/>
            </a:r>
            <a:endParaRPr/>
          </a:p>
          <a:p>
            <a:pPr indent="0" lvl="0" marL="0" rtl="0" algn="l">
              <a:lnSpc>
                <a:spcPct val="100000"/>
              </a:lnSpc>
              <a:spcBef>
                <a:spcPts val="600"/>
              </a:spcBef>
              <a:spcAft>
                <a:spcPts val="0"/>
              </a:spcAft>
              <a:buSzPts val="2000"/>
              <a:buFont typeface="Arial"/>
              <a:buNone/>
            </a:pPr>
            <a:r>
              <a:t/>
            </a:r>
            <a:endParaRPr/>
          </a:p>
          <a:p>
            <a:pPr indent="0" lvl="0" marL="0" rtl="0" algn="l">
              <a:lnSpc>
                <a:spcPct val="100000"/>
              </a:lnSpc>
              <a:spcBef>
                <a:spcPts val="600"/>
              </a:spcBef>
              <a:spcAft>
                <a:spcPts val="0"/>
              </a:spcAft>
              <a:buSzPts val="2000"/>
              <a:buFont typeface="Arial"/>
              <a:buNone/>
            </a:pPr>
            <a:r>
              <a:t/>
            </a:r>
            <a:endParaRPr/>
          </a:p>
          <a:p>
            <a:pPr indent="0" lvl="0" marL="0" rtl="0" algn="l">
              <a:lnSpc>
                <a:spcPct val="100000"/>
              </a:lnSpc>
              <a:spcBef>
                <a:spcPts val="600"/>
              </a:spcBef>
              <a:spcAft>
                <a:spcPts val="0"/>
              </a:spcAft>
              <a:buSzPts val="2000"/>
              <a:buFont typeface="Garamond"/>
              <a:buNone/>
            </a:pPr>
            <a:r>
              <a:rPr lang="en-US"/>
              <a:t>Examples: Java, VB.Net, C#</a:t>
            </a:r>
            <a:endParaRPr/>
          </a:p>
        </p:txBody>
      </p:sp>
      <p:sp>
        <p:nvSpPr>
          <p:cNvPr id="278" name="Google Shape;278;p3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OBJECT ORIENTED PROGRAMMING (OOP)</a:t>
            </a:r>
            <a:endParaRPr/>
          </a:p>
        </p:txBody>
      </p:sp>
      <p:sp>
        <p:nvSpPr>
          <p:cNvPr id="279" name="Google Shape;279;p31"/>
          <p:cNvSpPr txBox="1"/>
          <p:nvPr/>
        </p:nvSpPr>
        <p:spPr>
          <a:xfrm>
            <a:off x="2071670" y="4988494"/>
            <a:ext cx="1162498" cy="369332"/>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Function 1</a:t>
            </a:r>
            <a:endParaRPr/>
          </a:p>
        </p:txBody>
      </p:sp>
      <p:sp>
        <p:nvSpPr>
          <p:cNvPr id="280" name="Google Shape;280;p31"/>
          <p:cNvSpPr txBox="1"/>
          <p:nvPr/>
        </p:nvSpPr>
        <p:spPr>
          <a:xfrm>
            <a:off x="6124146" y="4988494"/>
            <a:ext cx="1220206" cy="369332"/>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Function  3</a:t>
            </a:r>
            <a:endParaRPr/>
          </a:p>
        </p:txBody>
      </p:sp>
      <p:sp>
        <p:nvSpPr>
          <p:cNvPr id="281" name="Google Shape;281;p31"/>
          <p:cNvSpPr txBox="1"/>
          <p:nvPr/>
        </p:nvSpPr>
        <p:spPr>
          <a:xfrm>
            <a:off x="4357686" y="3774048"/>
            <a:ext cx="1538563" cy="369332"/>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Main Program </a:t>
            </a:r>
            <a:endParaRPr/>
          </a:p>
        </p:txBody>
      </p:sp>
      <p:sp>
        <p:nvSpPr>
          <p:cNvPr id="282" name="Google Shape;282;p31"/>
          <p:cNvSpPr txBox="1"/>
          <p:nvPr/>
        </p:nvSpPr>
        <p:spPr>
          <a:xfrm>
            <a:off x="4214810" y="4988494"/>
            <a:ext cx="1162498" cy="369332"/>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Function 2</a:t>
            </a:r>
            <a:endParaRPr/>
          </a:p>
        </p:txBody>
      </p:sp>
      <p:cxnSp>
        <p:nvCxnSpPr>
          <p:cNvPr id="283" name="Google Shape;283;p31"/>
          <p:cNvCxnSpPr/>
          <p:nvPr/>
        </p:nvCxnSpPr>
        <p:spPr>
          <a:xfrm>
            <a:off x="2571736" y="4572008"/>
            <a:ext cx="4286280" cy="1588"/>
          </a:xfrm>
          <a:prstGeom prst="straightConnector1">
            <a:avLst/>
          </a:prstGeom>
          <a:noFill/>
          <a:ln cap="flat" cmpd="sng" w="9525">
            <a:solidFill>
              <a:schemeClr val="accent1"/>
            </a:solidFill>
            <a:prstDash val="solid"/>
            <a:round/>
            <a:headEnd len="sm" w="sm" type="none"/>
            <a:tailEnd len="sm" w="sm" type="none"/>
          </a:ln>
        </p:spPr>
      </p:cxnSp>
      <p:cxnSp>
        <p:nvCxnSpPr>
          <p:cNvPr id="284" name="Google Shape;284;p31"/>
          <p:cNvCxnSpPr/>
          <p:nvPr/>
        </p:nvCxnSpPr>
        <p:spPr>
          <a:xfrm flipH="1" rot="5400000">
            <a:off x="2368366" y="4775378"/>
            <a:ext cx="416486" cy="9745"/>
          </a:xfrm>
          <a:prstGeom prst="straightConnector1">
            <a:avLst/>
          </a:prstGeom>
          <a:noFill/>
          <a:ln cap="flat" cmpd="sng" w="9525">
            <a:solidFill>
              <a:schemeClr val="accent1"/>
            </a:solidFill>
            <a:prstDash val="solid"/>
            <a:round/>
            <a:headEnd len="sm" w="sm" type="none"/>
            <a:tailEnd len="med" w="med" type="stealth"/>
          </a:ln>
        </p:spPr>
      </p:cxnSp>
      <p:cxnSp>
        <p:nvCxnSpPr>
          <p:cNvPr id="285" name="Google Shape;285;p31"/>
          <p:cNvCxnSpPr/>
          <p:nvPr/>
        </p:nvCxnSpPr>
        <p:spPr>
          <a:xfrm flipH="1" rot="5400000">
            <a:off x="4573198" y="4775379"/>
            <a:ext cx="416486" cy="9745"/>
          </a:xfrm>
          <a:prstGeom prst="straightConnector1">
            <a:avLst/>
          </a:prstGeom>
          <a:noFill/>
          <a:ln cap="flat" cmpd="sng" w="9525">
            <a:solidFill>
              <a:schemeClr val="accent1"/>
            </a:solidFill>
            <a:prstDash val="solid"/>
            <a:round/>
            <a:headEnd len="sm" w="sm" type="none"/>
            <a:tailEnd len="med" w="med" type="stealth"/>
          </a:ln>
        </p:spPr>
      </p:cxnSp>
      <p:cxnSp>
        <p:nvCxnSpPr>
          <p:cNvPr id="286" name="Google Shape;286;p31"/>
          <p:cNvCxnSpPr/>
          <p:nvPr/>
        </p:nvCxnSpPr>
        <p:spPr>
          <a:xfrm flipH="1" rot="5400000">
            <a:off x="6644900" y="4775379"/>
            <a:ext cx="416486" cy="9745"/>
          </a:xfrm>
          <a:prstGeom prst="straightConnector1">
            <a:avLst/>
          </a:prstGeom>
          <a:noFill/>
          <a:ln cap="flat" cmpd="sng" w="9525">
            <a:solidFill>
              <a:schemeClr val="accent1"/>
            </a:solidFill>
            <a:prstDash val="solid"/>
            <a:round/>
            <a:headEnd len="sm" w="sm" type="none"/>
            <a:tailEnd len="med" w="med" type="stealth"/>
          </a:ln>
        </p:spPr>
      </p:cxnSp>
      <p:cxnSp>
        <p:nvCxnSpPr>
          <p:cNvPr id="287" name="Google Shape;287;p31"/>
          <p:cNvCxnSpPr/>
          <p:nvPr/>
        </p:nvCxnSpPr>
        <p:spPr>
          <a:xfrm flipH="1" rot="5400000">
            <a:off x="4787512" y="4346751"/>
            <a:ext cx="416486" cy="9745"/>
          </a:xfrm>
          <a:prstGeom prst="straightConnector1">
            <a:avLst/>
          </a:prstGeom>
          <a:noFill/>
          <a:ln cap="flat" cmpd="sng" w="9525">
            <a:solidFill>
              <a:schemeClr val="accent1"/>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0" st="0"/>
                                            </p:txEl>
                                          </p:spTgt>
                                        </p:tgtEl>
                                        <p:attrNameLst>
                                          <p:attrName>style.visibility</p:attrName>
                                        </p:attrNameLst>
                                      </p:cBhvr>
                                      <p:to>
                                        <p:strVal val="visible"/>
                                      </p:to>
                                    </p:set>
                                    <p:animEffect filter="fade" transition="in">
                                      <p:cBhvr>
                                        <p:cTn dur="500"/>
                                        <p:tgtEl>
                                          <p:spTgt spid="2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1" st="1"/>
                                            </p:txEl>
                                          </p:spTgt>
                                        </p:tgtEl>
                                        <p:attrNameLst>
                                          <p:attrName>style.visibility</p:attrName>
                                        </p:attrNameLst>
                                      </p:cBhvr>
                                      <p:to>
                                        <p:strVal val="visible"/>
                                      </p:to>
                                    </p:set>
                                    <p:animEffect filter="fade" transition="in">
                                      <p:cBhvr>
                                        <p:cTn dur="500"/>
                                        <p:tgtEl>
                                          <p:spTgt spid="2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2" st="2"/>
                                            </p:txEl>
                                          </p:spTgt>
                                        </p:tgtEl>
                                        <p:attrNameLst>
                                          <p:attrName>style.visibility</p:attrName>
                                        </p:attrNameLst>
                                      </p:cBhvr>
                                      <p:to>
                                        <p:strVal val="visible"/>
                                      </p:to>
                                    </p:set>
                                    <p:animEffect filter="fade" transition="in">
                                      <p:cBhvr>
                                        <p:cTn dur="500"/>
                                        <p:tgtEl>
                                          <p:spTgt spid="2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3" st="3"/>
                                            </p:txEl>
                                          </p:spTgt>
                                        </p:tgtEl>
                                        <p:attrNameLst>
                                          <p:attrName>style.visibility</p:attrName>
                                        </p:attrNameLst>
                                      </p:cBhvr>
                                      <p:to>
                                        <p:strVal val="visible"/>
                                      </p:to>
                                    </p:set>
                                    <p:animEffect filter="fade" transition="in">
                                      <p:cBhvr>
                                        <p:cTn dur="500"/>
                                        <p:tgtEl>
                                          <p:spTgt spid="2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4" st="4"/>
                                            </p:txEl>
                                          </p:spTgt>
                                        </p:tgtEl>
                                        <p:attrNameLst>
                                          <p:attrName>style.visibility</p:attrName>
                                        </p:attrNameLst>
                                      </p:cBhvr>
                                      <p:to>
                                        <p:strVal val="visible"/>
                                      </p:to>
                                    </p:set>
                                    <p:animEffect filter="fade" transition="in">
                                      <p:cBhvr>
                                        <p:cTn dur="500"/>
                                        <p:tgtEl>
                                          <p:spTgt spid="27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5" st="5"/>
                                            </p:txEl>
                                          </p:spTgt>
                                        </p:tgtEl>
                                        <p:attrNameLst>
                                          <p:attrName>style.visibility</p:attrName>
                                        </p:attrNameLst>
                                      </p:cBhvr>
                                      <p:to>
                                        <p:strVal val="visible"/>
                                      </p:to>
                                    </p:set>
                                    <p:animEffect filter="fade" transition="in">
                                      <p:cBhvr>
                                        <p:cTn dur="500"/>
                                        <p:tgtEl>
                                          <p:spTgt spid="27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6" st="6"/>
                                            </p:txEl>
                                          </p:spTgt>
                                        </p:tgtEl>
                                        <p:attrNameLst>
                                          <p:attrName>style.visibility</p:attrName>
                                        </p:attrNameLst>
                                      </p:cBhvr>
                                      <p:to>
                                        <p:strVal val="visible"/>
                                      </p:to>
                                    </p:set>
                                    <p:animEffect filter="fade" transition="in">
                                      <p:cBhvr>
                                        <p:cTn dur="500"/>
                                        <p:tgtEl>
                                          <p:spTgt spid="27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7" st="7"/>
                                            </p:txEl>
                                          </p:spTgt>
                                        </p:tgtEl>
                                        <p:attrNameLst>
                                          <p:attrName>style.visibility</p:attrName>
                                        </p:attrNameLst>
                                      </p:cBhvr>
                                      <p:to>
                                        <p:strVal val="visible"/>
                                      </p:to>
                                    </p:set>
                                    <p:animEffect filter="fade" transition="in">
                                      <p:cBhvr>
                                        <p:cTn dur="500"/>
                                        <p:tgtEl>
                                          <p:spTgt spid="27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8" st="8"/>
                                            </p:txEl>
                                          </p:spTgt>
                                        </p:tgtEl>
                                        <p:attrNameLst>
                                          <p:attrName>style.visibility</p:attrName>
                                        </p:attrNameLst>
                                      </p:cBhvr>
                                      <p:to>
                                        <p:strVal val="visible"/>
                                      </p:to>
                                    </p:set>
                                    <p:animEffect filter="fade" transition="in">
                                      <p:cBhvr>
                                        <p:cTn dur="500"/>
                                        <p:tgtEl>
                                          <p:spTgt spid="27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9" st="9"/>
                                            </p:txEl>
                                          </p:spTgt>
                                        </p:tgtEl>
                                        <p:attrNameLst>
                                          <p:attrName>style.visibility</p:attrName>
                                        </p:attrNameLst>
                                      </p:cBhvr>
                                      <p:to>
                                        <p:strVal val="visible"/>
                                      </p:to>
                                    </p:set>
                                    <p:animEffect filter="fade" transition="in">
                                      <p:cBhvr>
                                        <p:cTn dur="500"/>
                                        <p:tgtEl>
                                          <p:spTgt spid="27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10" st="10"/>
                                            </p:txEl>
                                          </p:spTgt>
                                        </p:tgtEl>
                                        <p:attrNameLst>
                                          <p:attrName>style.visibility</p:attrName>
                                        </p:attrNameLst>
                                      </p:cBhvr>
                                      <p:to>
                                        <p:strVal val="visible"/>
                                      </p:to>
                                    </p:set>
                                    <p:animEffect filter="fade" transition="in">
                                      <p:cBhvr>
                                        <p:cTn dur="500"/>
                                        <p:tgtEl>
                                          <p:spTgt spid="27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5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5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5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5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5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5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5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5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500"/>
                                        <p:tgtEl>
                                          <p:spTgt spid="2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175"/>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CONSTRUCTORS VS METHODS</a:t>
            </a:r>
            <a:endParaRPr/>
          </a:p>
        </p:txBody>
      </p:sp>
      <p:pic>
        <p:nvPicPr>
          <p:cNvPr id="1636" name="Google Shape;1636;p175"/>
          <p:cNvPicPr preferRelativeResize="0"/>
          <p:nvPr>
            <p:ph idx="1" type="body"/>
          </p:nvPr>
        </p:nvPicPr>
        <p:blipFill rotWithShape="1">
          <a:blip r:embed="rId3">
            <a:alphaModFix/>
          </a:blip>
          <a:srcRect b="66535" l="0" r="0" t="15482"/>
          <a:stretch/>
        </p:blipFill>
        <p:spPr>
          <a:xfrm>
            <a:off x="1543050" y="1959610"/>
            <a:ext cx="6057900" cy="835660"/>
          </a:xfrm>
          <a:prstGeom prst="rect">
            <a:avLst/>
          </a:prstGeom>
          <a:noFill/>
          <a:ln>
            <a:noFill/>
          </a:ln>
        </p:spPr>
      </p:pic>
      <p:pic>
        <p:nvPicPr>
          <p:cNvPr id="1637" name="Google Shape;1637;p175"/>
          <p:cNvPicPr preferRelativeResize="0"/>
          <p:nvPr/>
        </p:nvPicPr>
        <p:blipFill rotWithShape="1">
          <a:blip r:embed="rId3">
            <a:alphaModFix/>
          </a:blip>
          <a:srcRect b="52583" l="0" r="0" t="32714"/>
          <a:stretch/>
        </p:blipFill>
        <p:spPr>
          <a:xfrm>
            <a:off x="1543050" y="2795270"/>
            <a:ext cx="6057900" cy="683260"/>
          </a:xfrm>
          <a:prstGeom prst="rect">
            <a:avLst/>
          </a:prstGeom>
          <a:noFill/>
          <a:ln>
            <a:noFill/>
          </a:ln>
        </p:spPr>
      </p:pic>
      <p:pic>
        <p:nvPicPr>
          <p:cNvPr id="1638" name="Google Shape;1638;p175"/>
          <p:cNvPicPr preferRelativeResize="0"/>
          <p:nvPr/>
        </p:nvPicPr>
        <p:blipFill rotWithShape="1">
          <a:blip r:embed="rId3">
            <a:alphaModFix/>
          </a:blip>
          <a:srcRect b="37086" l="0" r="0" t="47622"/>
          <a:stretch/>
        </p:blipFill>
        <p:spPr>
          <a:xfrm>
            <a:off x="1543050" y="3478530"/>
            <a:ext cx="6057900" cy="710565"/>
          </a:xfrm>
          <a:prstGeom prst="rect">
            <a:avLst/>
          </a:prstGeom>
          <a:noFill/>
          <a:ln>
            <a:noFill/>
          </a:ln>
        </p:spPr>
      </p:pic>
      <p:pic>
        <p:nvPicPr>
          <p:cNvPr id="1639" name="Google Shape;1639;p175"/>
          <p:cNvPicPr preferRelativeResize="0"/>
          <p:nvPr/>
        </p:nvPicPr>
        <p:blipFill rotWithShape="1">
          <a:blip r:embed="rId3">
            <a:alphaModFix/>
          </a:blip>
          <a:srcRect b="22532" l="0" r="0" t="61629"/>
          <a:stretch/>
        </p:blipFill>
        <p:spPr>
          <a:xfrm>
            <a:off x="1543050" y="4117340"/>
            <a:ext cx="6057900" cy="735965"/>
          </a:xfrm>
          <a:prstGeom prst="rect">
            <a:avLst/>
          </a:prstGeom>
          <a:noFill/>
          <a:ln>
            <a:noFill/>
          </a:ln>
        </p:spPr>
      </p:pic>
      <p:pic>
        <p:nvPicPr>
          <p:cNvPr id="1640" name="Google Shape;1640;p175"/>
          <p:cNvPicPr preferRelativeResize="0"/>
          <p:nvPr/>
        </p:nvPicPr>
        <p:blipFill rotWithShape="1">
          <a:blip r:embed="rId3">
            <a:alphaModFix/>
          </a:blip>
          <a:srcRect b="0" l="440" r="-440" t="76838"/>
          <a:stretch/>
        </p:blipFill>
        <p:spPr>
          <a:xfrm>
            <a:off x="1543050" y="4853305"/>
            <a:ext cx="6057900" cy="1076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6"/>
                                        </p:tgtEl>
                                        <p:attrNameLst>
                                          <p:attrName>style.visibility</p:attrName>
                                        </p:attrNameLst>
                                      </p:cBhvr>
                                      <p:to>
                                        <p:strVal val="visible"/>
                                      </p:to>
                                    </p:set>
                                    <p:animEffect filter="fade" transition="in">
                                      <p:cBhvr>
                                        <p:cTn dur="1000"/>
                                        <p:tgtEl>
                                          <p:spTgt spid="16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7"/>
                                        </p:tgtEl>
                                        <p:attrNameLst>
                                          <p:attrName>style.visibility</p:attrName>
                                        </p:attrNameLst>
                                      </p:cBhvr>
                                      <p:to>
                                        <p:strVal val="visible"/>
                                      </p:to>
                                    </p:set>
                                    <p:animEffect filter="fade" transition="in">
                                      <p:cBhvr>
                                        <p:cTn dur="1000"/>
                                        <p:tgtEl>
                                          <p:spTgt spid="16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8"/>
                                        </p:tgtEl>
                                        <p:attrNameLst>
                                          <p:attrName>style.visibility</p:attrName>
                                        </p:attrNameLst>
                                      </p:cBhvr>
                                      <p:to>
                                        <p:strVal val="visible"/>
                                      </p:to>
                                    </p:set>
                                    <p:animEffect filter="fade" transition="in">
                                      <p:cBhvr>
                                        <p:cTn dur="1000"/>
                                        <p:tgtEl>
                                          <p:spTgt spid="16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9"/>
                                        </p:tgtEl>
                                        <p:attrNameLst>
                                          <p:attrName>style.visibility</p:attrName>
                                        </p:attrNameLst>
                                      </p:cBhvr>
                                      <p:to>
                                        <p:strVal val="visible"/>
                                      </p:to>
                                    </p:set>
                                    <p:animEffect filter="fade" transition="in">
                                      <p:cBhvr>
                                        <p:cTn dur="1000"/>
                                        <p:tgtEl>
                                          <p:spTgt spid="16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0"/>
                                        </p:tgtEl>
                                        <p:attrNameLst>
                                          <p:attrName>style.visibility</p:attrName>
                                        </p:attrNameLst>
                                      </p:cBhvr>
                                      <p:to>
                                        <p:strVal val="visible"/>
                                      </p:to>
                                    </p:set>
                                    <p:animEffect filter="fade" transition="in">
                                      <p:cBhvr>
                                        <p:cTn dur="1000"/>
                                        <p:tgtEl>
                                          <p:spTgt spid="16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176"/>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#18: Constructor Overloading</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1647" name="Google Shape;1647;p176"/>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177"/>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It is a technique of having more than one constructor with different parameter lists.</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Each constructor performs a different task.</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They are differentiated by the compiler by the number of parameters in the list and their types.</a:t>
            </a:r>
            <a:endParaRPr/>
          </a:p>
        </p:txBody>
      </p:sp>
      <p:sp>
        <p:nvSpPr>
          <p:cNvPr id="1653" name="Google Shape;1653;p177"/>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CONSTRUCTOR OVERLOADING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178"/>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1659" name="Google Shape;1659;p178"/>
          <p:cNvSpPr txBox="1"/>
          <p:nvPr/>
        </p:nvSpPr>
        <p:spPr>
          <a:xfrm>
            <a:off x="1055370" y="376555"/>
            <a:ext cx="6861810" cy="6462395"/>
          </a:xfrm>
          <a:prstGeom prst="rect">
            <a:avLst/>
          </a:prstGeom>
          <a:solidFill>
            <a:srgbClr val="3F3F3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Student{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int id;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String name;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int age;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r>
              <a:rPr b="1" lang="en-US" sz="1800">
                <a:solidFill>
                  <a:srgbClr val="92D050"/>
                </a:solidFill>
                <a:latin typeface="Garamond"/>
                <a:ea typeface="Garamond"/>
                <a:cs typeface="Garamond"/>
                <a:sym typeface="Garamond"/>
              </a:rPr>
              <a:t> Student(int i,String n)</a:t>
            </a:r>
            <a:endParaRPr/>
          </a:p>
          <a:p>
            <a:pPr indent="0" lvl="0" marL="0" marR="0" rtl="0" algn="l">
              <a:spcBef>
                <a:spcPts val="0"/>
              </a:spcBef>
              <a:spcAft>
                <a:spcPts val="0"/>
              </a:spcAft>
              <a:buNone/>
            </a:pPr>
            <a:r>
              <a:rPr b="1" lang="en-US" sz="1800">
                <a:solidFill>
                  <a:srgbClr val="92D050"/>
                </a:solidFill>
                <a:latin typeface="Garamond"/>
                <a:ea typeface="Garamond"/>
                <a:cs typeface="Garamond"/>
                <a:sym typeface="Garamond"/>
              </a:rPr>
              <a:t>   {  </a:t>
            </a:r>
            <a:endParaRPr/>
          </a:p>
          <a:p>
            <a:pPr indent="0" lvl="0" marL="0" marR="0" rtl="0" algn="l">
              <a:spcBef>
                <a:spcPts val="0"/>
              </a:spcBef>
              <a:spcAft>
                <a:spcPts val="0"/>
              </a:spcAft>
              <a:buNone/>
            </a:pPr>
            <a:r>
              <a:rPr b="1" lang="en-US" sz="1800">
                <a:solidFill>
                  <a:srgbClr val="92D050"/>
                </a:solidFill>
                <a:latin typeface="Garamond"/>
                <a:ea typeface="Garamond"/>
                <a:cs typeface="Garamond"/>
                <a:sym typeface="Garamond"/>
              </a:rPr>
              <a:t>    id = i;  </a:t>
            </a:r>
            <a:endParaRPr/>
          </a:p>
          <a:p>
            <a:pPr indent="0" lvl="0" marL="0" marR="0" rtl="0" algn="l">
              <a:spcBef>
                <a:spcPts val="0"/>
              </a:spcBef>
              <a:spcAft>
                <a:spcPts val="0"/>
              </a:spcAft>
              <a:buNone/>
            </a:pPr>
            <a:r>
              <a:rPr b="1" lang="en-US" sz="1800">
                <a:solidFill>
                  <a:srgbClr val="92D050"/>
                </a:solidFill>
                <a:latin typeface="Garamond"/>
                <a:ea typeface="Garamond"/>
                <a:cs typeface="Garamond"/>
                <a:sym typeface="Garamond"/>
              </a:rPr>
              <a:t>    name = n;  </a:t>
            </a:r>
            <a:endParaRPr/>
          </a:p>
          <a:p>
            <a:pPr indent="0" lvl="0" marL="0" marR="0" rtl="0" algn="l">
              <a:spcBef>
                <a:spcPts val="0"/>
              </a:spcBef>
              <a:spcAft>
                <a:spcPts val="0"/>
              </a:spcAft>
              <a:buNone/>
            </a:pPr>
            <a:r>
              <a:rPr b="1" lang="en-US" sz="1800">
                <a:solidFill>
                  <a:srgbClr val="92D050"/>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r>
              <a:rPr b="1" lang="en-US" sz="1800">
                <a:solidFill>
                  <a:srgbClr val="FFC000"/>
                </a:solidFill>
                <a:latin typeface="Garamond"/>
                <a:ea typeface="Garamond"/>
                <a:cs typeface="Garamond"/>
                <a:sym typeface="Garamond"/>
              </a:rPr>
              <a:t>Student(int i,String n,int a)</a:t>
            </a:r>
            <a:endParaRPr/>
          </a:p>
          <a:p>
            <a:pPr indent="0" lvl="0" marL="0" marR="0" rtl="0" algn="l">
              <a:spcBef>
                <a:spcPts val="0"/>
              </a:spcBef>
              <a:spcAft>
                <a:spcPts val="0"/>
              </a:spcAft>
              <a:buNone/>
            </a:pPr>
            <a:r>
              <a:rPr b="1" lang="en-US" sz="1800">
                <a:solidFill>
                  <a:srgbClr val="FFC000"/>
                </a:solidFill>
                <a:latin typeface="Garamond"/>
                <a:ea typeface="Garamond"/>
                <a:cs typeface="Garamond"/>
                <a:sym typeface="Garamond"/>
              </a:rPr>
              <a:t>  {  </a:t>
            </a:r>
            <a:endParaRPr/>
          </a:p>
          <a:p>
            <a:pPr indent="0" lvl="0" marL="0" marR="0" rtl="0" algn="l">
              <a:spcBef>
                <a:spcPts val="0"/>
              </a:spcBef>
              <a:spcAft>
                <a:spcPts val="0"/>
              </a:spcAft>
              <a:buNone/>
            </a:pPr>
            <a:r>
              <a:rPr b="1" lang="en-US" sz="1800">
                <a:solidFill>
                  <a:srgbClr val="FFC000"/>
                </a:solidFill>
                <a:latin typeface="Garamond"/>
                <a:ea typeface="Garamond"/>
                <a:cs typeface="Garamond"/>
                <a:sym typeface="Garamond"/>
              </a:rPr>
              <a:t>    id = i;  </a:t>
            </a:r>
            <a:endParaRPr/>
          </a:p>
          <a:p>
            <a:pPr indent="0" lvl="0" marL="0" marR="0" rtl="0" algn="l">
              <a:spcBef>
                <a:spcPts val="0"/>
              </a:spcBef>
              <a:spcAft>
                <a:spcPts val="0"/>
              </a:spcAft>
              <a:buNone/>
            </a:pPr>
            <a:r>
              <a:rPr b="1" lang="en-US" sz="1800">
                <a:solidFill>
                  <a:srgbClr val="FFC000"/>
                </a:solidFill>
                <a:latin typeface="Garamond"/>
                <a:ea typeface="Garamond"/>
                <a:cs typeface="Garamond"/>
                <a:sym typeface="Garamond"/>
              </a:rPr>
              <a:t>    name = n;  </a:t>
            </a:r>
            <a:endParaRPr/>
          </a:p>
          <a:p>
            <a:pPr indent="0" lvl="0" marL="0" marR="0" rtl="0" algn="l">
              <a:spcBef>
                <a:spcPts val="0"/>
              </a:spcBef>
              <a:spcAft>
                <a:spcPts val="0"/>
              </a:spcAft>
              <a:buNone/>
            </a:pPr>
            <a:r>
              <a:rPr b="1" lang="en-US" sz="1800">
                <a:solidFill>
                  <a:srgbClr val="FFC000"/>
                </a:solidFill>
                <a:latin typeface="Garamond"/>
                <a:ea typeface="Garamond"/>
                <a:cs typeface="Garamond"/>
                <a:sym typeface="Garamond"/>
              </a:rPr>
              <a:t>    age=a;  </a:t>
            </a:r>
            <a:endParaRPr/>
          </a:p>
          <a:p>
            <a:pPr indent="0" lvl="0" marL="0" marR="0" rtl="0" algn="l">
              <a:spcBef>
                <a:spcPts val="0"/>
              </a:spcBef>
              <a:spcAft>
                <a:spcPts val="0"/>
              </a:spcAft>
              <a:buNone/>
            </a:pPr>
            <a:r>
              <a:rPr b="1" lang="en-US" sz="1800">
                <a:solidFill>
                  <a:srgbClr val="FFC000"/>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void display(){System.out.println(id+" "+name+" "+age);}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r>
              <a:rPr b="1" lang="en-US" sz="1800">
                <a:solidFill>
                  <a:srgbClr val="0070C0"/>
                </a:solidFill>
                <a:latin typeface="Garamond"/>
                <a:ea typeface="Garamond"/>
                <a:cs typeface="Garamond"/>
                <a:sym typeface="Garamond"/>
              </a:rPr>
              <a:t>public static void main(String args[]){  </a:t>
            </a:r>
            <a:endParaRPr/>
          </a:p>
          <a:p>
            <a:pPr indent="0" lvl="0" marL="0" marR="0" rtl="0" algn="l">
              <a:spcBef>
                <a:spcPts val="0"/>
              </a:spcBef>
              <a:spcAft>
                <a:spcPts val="0"/>
              </a:spcAft>
              <a:buNone/>
            </a:pPr>
            <a:r>
              <a:rPr b="1" lang="en-US" sz="1800">
                <a:solidFill>
                  <a:srgbClr val="0070C0"/>
                </a:solidFill>
                <a:latin typeface="Garamond"/>
                <a:ea typeface="Garamond"/>
                <a:cs typeface="Garamond"/>
                <a:sym typeface="Garamond"/>
              </a:rPr>
              <a:t>   </a:t>
            </a:r>
            <a:r>
              <a:rPr b="1" lang="en-US" sz="1800">
                <a:solidFill>
                  <a:srgbClr val="92D050"/>
                </a:solidFill>
                <a:latin typeface="Garamond"/>
                <a:ea typeface="Garamond"/>
                <a:cs typeface="Garamond"/>
                <a:sym typeface="Garamond"/>
              </a:rPr>
              <a:t> Student s1 = new Student(11,"Jyothi");  </a:t>
            </a:r>
            <a:endParaRPr b="1" sz="1800">
              <a:solidFill>
                <a:srgbClr val="0070C0"/>
              </a:solidFill>
              <a:latin typeface="Garamond"/>
              <a:ea typeface="Garamond"/>
              <a:cs typeface="Garamond"/>
              <a:sym typeface="Garamond"/>
            </a:endParaRPr>
          </a:p>
          <a:p>
            <a:pPr indent="0" lvl="0" marL="0" marR="0" rtl="0" algn="l">
              <a:spcBef>
                <a:spcPts val="0"/>
              </a:spcBef>
              <a:spcAft>
                <a:spcPts val="0"/>
              </a:spcAft>
              <a:buNone/>
            </a:pPr>
            <a:r>
              <a:rPr b="1" lang="en-US" sz="1800">
                <a:solidFill>
                  <a:srgbClr val="0070C0"/>
                </a:solidFill>
                <a:latin typeface="Garamond"/>
                <a:ea typeface="Garamond"/>
                <a:cs typeface="Garamond"/>
                <a:sym typeface="Garamond"/>
              </a:rPr>
              <a:t>    </a:t>
            </a:r>
            <a:r>
              <a:rPr b="1" lang="en-US" sz="1800">
                <a:solidFill>
                  <a:srgbClr val="FFC000"/>
                </a:solidFill>
                <a:latin typeface="Garamond"/>
                <a:ea typeface="Garamond"/>
                <a:cs typeface="Garamond"/>
                <a:sym typeface="Garamond"/>
              </a:rPr>
              <a:t>Student s2 = new Student(22,"Rama",25);  </a:t>
            </a:r>
            <a:endParaRPr/>
          </a:p>
          <a:p>
            <a:pPr indent="0" lvl="0" marL="0" marR="0" rtl="0" algn="l">
              <a:spcBef>
                <a:spcPts val="0"/>
              </a:spcBef>
              <a:spcAft>
                <a:spcPts val="0"/>
              </a:spcAft>
              <a:buNone/>
            </a:pPr>
            <a:r>
              <a:rPr b="1" lang="en-US" sz="1800">
                <a:solidFill>
                  <a:srgbClr val="0070C0"/>
                </a:solidFill>
                <a:latin typeface="Garamond"/>
                <a:ea typeface="Garamond"/>
                <a:cs typeface="Garamond"/>
                <a:sym typeface="Garamond"/>
              </a:rPr>
              <a:t>    </a:t>
            </a:r>
            <a:r>
              <a:rPr b="1" lang="en-US" sz="1800">
                <a:solidFill>
                  <a:srgbClr val="92D050"/>
                </a:solidFill>
                <a:latin typeface="Garamond"/>
                <a:ea typeface="Garamond"/>
                <a:cs typeface="Garamond"/>
                <a:sym typeface="Garamond"/>
              </a:rPr>
              <a:t>s1.display();  </a:t>
            </a:r>
            <a:endParaRPr b="1" sz="1800">
              <a:solidFill>
                <a:srgbClr val="0070C0"/>
              </a:solidFill>
              <a:latin typeface="Garamond"/>
              <a:ea typeface="Garamond"/>
              <a:cs typeface="Garamond"/>
              <a:sym typeface="Garamond"/>
            </a:endParaRPr>
          </a:p>
          <a:p>
            <a:pPr indent="0" lvl="0" marL="0" marR="0" rtl="0" algn="l">
              <a:spcBef>
                <a:spcPts val="0"/>
              </a:spcBef>
              <a:spcAft>
                <a:spcPts val="0"/>
              </a:spcAft>
              <a:buNone/>
            </a:pPr>
            <a:r>
              <a:rPr b="1" lang="en-US" sz="1800">
                <a:solidFill>
                  <a:srgbClr val="0070C0"/>
                </a:solidFill>
                <a:latin typeface="Garamond"/>
                <a:ea typeface="Garamond"/>
                <a:cs typeface="Garamond"/>
                <a:sym typeface="Garamond"/>
              </a:rPr>
              <a:t>  </a:t>
            </a:r>
            <a:r>
              <a:rPr b="1" lang="en-US" sz="1800">
                <a:solidFill>
                  <a:srgbClr val="FFC000"/>
                </a:solidFill>
                <a:latin typeface="Garamond"/>
                <a:ea typeface="Garamond"/>
                <a:cs typeface="Garamond"/>
                <a:sym typeface="Garamond"/>
              </a:rPr>
              <a:t>  s2.display();  </a:t>
            </a:r>
            <a:endParaRPr/>
          </a:p>
          <a:p>
            <a:pPr indent="0" lvl="0" marL="0" marR="0" rtl="0" algn="l">
              <a:spcBef>
                <a:spcPts val="0"/>
              </a:spcBef>
              <a:spcAft>
                <a:spcPts val="0"/>
              </a:spcAft>
              <a:buNone/>
            </a:pPr>
            <a:r>
              <a:rPr b="1" lang="en-US" sz="1800">
                <a:solidFill>
                  <a:srgbClr val="0070C0"/>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p:txBody>
      </p:sp>
      <p:sp>
        <p:nvSpPr>
          <p:cNvPr id="1660" name="Google Shape;1660;p178"/>
          <p:cNvSpPr txBox="1"/>
          <p:nvPr/>
        </p:nvSpPr>
        <p:spPr>
          <a:xfrm>
            <a:off x="7176770" y="2624455"/>
            <a:ext cx="1369695" cy="922020"/>
          </a:xfrm>
          <a:prstGeom prst="rect">
            <a:avLst/>
          </a:prstGeom>
          <a:solidFill>
            <a:schemeClr val="dk1"/>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Output:</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11 jyothi 0</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22 Rama 25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9">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9">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9">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9">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9">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9">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9">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9">
                                            <p:txEl>
                                              <p:pRg end="18" st="1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9">
                                            <p:txEl>
                                              <p:pRg end="19" st="1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9">
                                            <p:txEl>
                                              <p:pRg end="20" st="2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9">
                                            <p:txEl>
                                              <p:pRg end="21" st="2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9">
                                            <p:txEl>
                                              <p:pRg end="22" st="2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179"/>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#19: Method Overloading</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1667" name="Google Shape;1667;p179"/>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180"/>
          <p:cNvSpPr txBox="1"/>
          <p:nvPr>
            <p:ph idx="1" type="body"/>
          </p:nvPr>
        </p:nvSpPr>
        <p:spPr>
          <a:xfrm>
            <a:off x="467995" y="1789430"/>
            <a:ext cx="8229600" cy="5068570"/>
          </a:xfrm>
          <a:prstGeom prst="rect">
            <a:avLst/>
          </a:prstGeom>
          <a:noFill/>
          <a:ln>
            <a:noFill/>
          </a:ln>
        </p:spPr>
        <p:txBody>
          <a:bodyPr anchorCtr="0" anchor="t" bIns="45700" lIns="91425" spcFirstLastPara="1" rIns="91425" wrap="square" tIns="45700">
            <a:normAutofit/>
          </a:bodyPr>
          <a:lstStyle/>
          <a:p>
            <a:pPr indent="-285750" lvl="0" marL="285750" rtl="0" algn="l">
              <a:lnSpc>
                <a:spcPct val="100000"/>
              </a:lnSpc>
              <a:spcBef>
                <a:spcPts val="0"/>
              </a:spcBef>
              <a:spcAft>
                <a:spcPts val="0"/>
              </a:spcAft>
              <a:buSzPts val="2000"/>
              <a:buFont typeface="Arial"/>
              <a:buChar char="•"/>
            </a:pPr>
            <a:r>
              <a:rPr lang="en-US"/>
              <a:t>Method overloading is one of the ways through which java supports polymorphism.</a:t>
            </a:r>
            <a:endParaRPr/>
          </a:p>
          <a:p>
            <a:pPr indent="-285750" lvl="0" marL="285750" rtl="0" algn="l">
              <a:lnSpc>
                <a:spcPct val="100000"/>
              </a:lnSpc>
              <a:spcBef>
                <a:spcPts val="600"/>
              </a:spcBef>
              <a:spcAft>
                <a:spcPts val="0"/>
              </a:spcAft>
              <a:buSzPts val="2000"/>
              <a:buFont typeface="Arial"/>
              <a:buChar char="•"/>
            </a:pPr>
            <a:r>
              <a:rPr b="1" lang="en-US" u="sng"/>
              <a:t>Polymorphism</a:t>
            </a:r>
            <a:r>
              <a:rPr lang="en-US"/>
              <a:t> in Java is a concept by which we can perform a single action in different ways. </a:t>
            </a:r>
            <a:endParaRPr/>
          </a:p>
          <a:p>
            <a:pPr indent="0" lvl="0" marL="0" rtl="0" algn="l">
              <a:lnSpc>
                <a:spcPct val="100000"/>
              </a:lnSpc>
              <a:spcBef>
                <a:spcPts val="600"/>
              </a:spcBef>
              <a:spcAft>
                <a:spcPts val="0"/>
              </a:spcAft>
              <a:buSzPts val="2000"/>
              <a:buFont typeface="Arial"/>
              <a:buNone/>
            </a:pPr>
            <a:r>
              <a:t/>
            </a:r>
            <a:endParaRPr/>
          </a:p>
          <a:p>
            <a:pPr indent="-285750" lvl="0" marL="285750" rtl="0" algn="l">
              <a:lnSpc>
                <a:spcPct val="100000"/>
              </a:lnSpc>
              <a:spcBef>
                <a:spcPts val="600"/>
              </a:spcBef>
              <a:spcAft>
                <a:spcPts val="0"/>
              </a:spcAft>
              <a:buSzPts val="2000"/>
              <a:buFont typeface="Arial"/>
              <a:buChar char="•"/>
            </a:pPr>
            <a:r>
              <a:rPr lang="en-US"/>
              <a:t>There are two types of polymorphism in Java:</a:t>
            </a:r>
            <a:r>
              <a:rPr b="1" lang="en-US"/>
              <a:t> compile-time polymorphism and runtime polymorphism.</a:t>
            </a:r>
            <a:r>
              <a:rPr lang="en-US"/>
              <a:t> We can perform polymorphism in java by method overloading and method overriding.</a:t>
            </a:r>
            <a:endParaRPr/>
          </a:p>
          <a:p>
            <a:pPr indent="0" lvl="0" marL="0" rtl="0" algn="l">
              <a:lnSpc>
                <a:spcPct val="100000"/>
              </a:lnSpc>
              <a:spcBef>
                <a:spcPts val="600"/>
              </a:spcBef>
              <a:spcAft>
                <a:spcPts val="0"/>
              </a:spcAft>
              <a:buSzPts val="2000"/>
              <a:buFont typeface="Arial"/>
              <a:buNone/>
            </a:pPr>
            <a:r>
              <a:t/>
            </a:r>
            <a:endParaRPr/>
          </a:p>
          <a:p>
            <a:pPr indent="-285750" lvl="0" marL="285750" rtl="0" algn="l">
              <a:lnSpc>
                <a:spcPct val="100000"/>
              </a:lnSpc>
              <a:spcBef>
                <a:spcPts val="600"/>
              </a:spcBef>
              <a:spcAft>
                <a:spcPts val="0"/>
              </a:spcAft>
              <a:buSzPts val="2000"/>
              <a:buFont typeface="Arial"/>
              <a:buChar char="•"/>
            </a:pPr>
            <a:r>
              <a:rPr b="1" lang="en-US"/>
              <a:t>Compile Time Polymorphism</a:t>
            </a:r>
            <a:r>
              <a:rPr lang="en-US"/>
              <a:t>: At compile-time, java knows which method to call by checking the method signatures. So this is called compile-time polymorphism or </a:t>
            </a:r>
            <a:r>
              <a:rPr b="1" lang="en-US"/>
              <a:t>static or early binding. </a:t>
            </a:r>
            <a:r>
              <a:rPr lang="en-US"/>
              <a:t>Compile-time polymorphism is achieved through </a:t>
            </a:r>
            <a:r>
              <a:rPr b="1" lang="en-US"/>
              <a:t>method overloading.</a:t>
            </a:r>
            <a:endParaRPr/>
          </a:p>
          <a:p>
            <a:pPr indent="0" lvl="0" marL="0" rtl="0" algn="l">
              <a:lnSpc>
                <a:spcPct val="100000"/>
              </a:lnSpc>
              <a:spcBef>
                <a:spcPts val="600"/>
              </a:spcBef>
              <a:spcAft>
                <a:spcPts val="0"/>
              </a:spcAft>
              <a:buSzPts val="2000"/>
              <a:buFont typeface="Garamond"/>
              <a:buNone/>
            </a:pPr>
            <a:r>
              <a:t/>
            </a:r>
            <a:endParaRPr/>
          </a:p>
        </p:txBody>
      </p:sp>
      <p:sp>
        <p:nvSpPr>
          <p:cNvPr id="1673" name="Google Shape;1673;p18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METHOD OVERLOADING</a:t>
            </a:r>
            <a:endParaRPr/>
          </a:p>
        </p:txBody>
      </p:sp>
      <p:sp>
        <p:nvSpPr>
          <p:cNvPr id="1674" name="Google Shape;1674;p180"/>
          <p:cNvSpPr/>
          <p:nvPr/>
        </p:nvSpPr>
        <p:spPr>
          <a:xfrm rot="600000">
            <a:off x="6653530" y="682625"/>
            <a:ext cx="2524760" cy="1798320"/>
          </a:xfrm>
          <a:prstGeom prst="cloud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Arial"/>
              <a:buNone/>
            </a:pPr>
            <a:r>
              <a:rPr b="1" lang="en-US" sz="1800">
                <a:solidFill>
                  <a:schemeClr val="lt1"/>
                </a:solidFill>
                <a:latin typeface="Garamond"/>
                <a:ea typeface="Garamond"/>
                <a:cs typeface="Garamond"/>
                <a:sym typeface="Garamond"/>
              </a:rPr>
              <a:t>polymorphism </a:t>
            </a:r>
            <a:r>
              <a:rPr lang="en-US" sz="1800">
                <a:solidFill>
                  <a:schemeClr val="lt1"/>
                </a:solidFill>
                <a:latin typeface="Garamond"/>
                <a:ea typeface="Garamond"/>
                <a:cs typeface="Garamond"/>
                <a:sym typeface="Garamond"/>
              </a:rPr>
              <a:t>means many forms.</a:t>
            </a:r>
            <a:endParaRPr sz="18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181"/>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lnSpcReduction="10000"/>
          </a:bodyPr>
          <a:lstStyle/>
          <a:p>
            <a:pPr indent="-285750" lvl="0" marL="285750" rtl="0" algn="l">
              <a:lnSpc>
                <a:spcPct val="100000"/>
              </a:lnSpc>
              <a:spcBef>
                <a:spcPts val="0"/>
              </a:spcBef>
              <a:spcAft>
                <a:spcPts val="0"/>
              </a:spcAft>
              <a:buSzPts val="2000"/>
              <a:buFont typeface="Arial"/>
              <a:buChar char="•"/>
            </a:pPr>
            <a:r>
              <a:rPr lang="en-US"/>
              <a:t>Method Overloading is a technique which allows declaring multiple methods with same name but different parameters in the same class.</a:t>
            </a:r>
            <a:endParaRPr/>
          </a:p>
          <a:p>
            <a:pPr indent="0" lvl="0" marL="0" rtl="0" algn="l">
              <a:lnSpc>
                <a:spcPct val="100000"/>
              </a:lnSpc>
              <a:spcBef>
                <a:spcPts val="600"/>
              </a:spcBef>
              <a:spcAft>
                <a:spcPts val="0"/>
              </a:spcAft>
              <a:buSzPts val="2000"/>
              <a:buFont typeface="Arial"/>
              <a:buNone/>
            </a:pPr>
            <a:r>
              <a:t/>
            </a:r>
            <a:endParaRPr/>
          </a:p>
          <a:p>
            <a:pPr indent="-285750" lvl="0" marL="285750" rtl="0" algn="l">
              <a:lnSpc>
                <a:spcPct val="100000"/>
              </a:lnSpc>
              <a:spcBef>
                <a:spcPts val="600"/>
              </a:spcBef>
              <a:spcAft>
                <a:spcPts val="0"/>
              </a:spcAft>
              <a:buSzPts val="2000"/>
              <a:buFont typeface="Arial"/>
              <a:buChar char="•"/>
            </a:pPr>
            <a:r>
              <a:rPr lang="en-US"/>
              <a:t>They are differentiated by the compiler by changing number of arguments or by changing the data type of arguments.</a:t>
            </a:r>
            <a:endParaRPr/>
          </a:p>
          <a:p>
            <a:pPr indent="0" lvl="0" marL="0" rtl="0" algn="l">
              <a:lnSpc>
                <a:spcPct val="100000"/>
              </a:lnSpc>
              <a:spcBef>
                <a:spcPts val="600"/>
              </a:spcBef>
              <a:spcAft>
                <a:spcPts val="0"/>
              </a:spcAft>
              <a:buSzPts val="2000"/>
              <a:buFont typeface="Arial"/>
              <a:buNone/>
            </a:pPr>
            <a:r>
              <a:t/>
            </a:r>
            <a:endParaRPr/>
          </a:p>
          <a:p>
            <a:pPr indent="-285750" lvl="0" marL="285750" rtl="0" algn="l">
              <a:lnSpc>
                <a:spcPct val="100000"/>
              </a:lnSpc>
              <a:spcBef>
                <a:spcPts val="600"/>
              </a:spcBef>
              <a:spcAft>
                <a:spcPts val="0"/>
              </a:spcAft>
              <a:buSzPts val="2000"/>
              <a:buFont typeface="Arial"/>
              <a:buChar char="•"/>
            </a:pPr>
            <a:r>
              <a:rPr lang="en-US"/>
              <a:t>If two or more method have same name and same parameter list but differs in return type can not be overloaded.</a:t>
            </a:r>
            <a:endParaRPr/>
          </a:p>
          <a:p>
            <a:pPr indent="0" lvl="0" marL="0" rtl="0" algn="l">
              <a:lnSpc>
                <a:spcPct val="100000"/>
              </a:lnSpc>
              <a:spcBef>
                <a:spcPts val="600"/>
              </a:spcBef>
              <a:spcAft>
                <a:spcPts val="0"/>
              </a:spcAft>
              <a:buSzPts val="2000"/>
              <a:buFont typeface="Arial"/>
              <a:buNone/>
            </a:pPr>
            <a:r>
              <a:t/>
            </a:r>
            <a:endParaRPr/>
          </a:p>
          <a:p>
            <a:pPr indent="-285750" lvl="0" marL="285750" rtl="0" algn="l">
              <a:lnSpc>
                <a:spcPct val="100000"/>
              </a:lnSpc>
              <a:spcBef>
                <a:spcPts val="600"/>
              </a:spcBef>
              <a:spcAft>
                <a:spcPts val="0"/>
              </a:spcAft>
              <a:buSzPts val="2000"/>
              <a:buFont typeface="Arial"/>
              <a:buChar char="•"/>
            </a:pPr>
            <a:r>
              <a:rPr lang="en-US"/>
              <a:t>There are two different ways of method overloading.</a:t>
            </a:r>
            <a:endParaRPr/>
          </a:p>
          <a:p>
            <a:pPr indent="-342900" lvl="0" marL="342900" rtl="0" algn="l">
              <a:lnSpc>
                <a:spcPct val="100000"/>
              </a:lnSpc>
              <a:spcBef>
                <a:spcPts val="600"/>
              </a:spcBef>
              <a:spcAft>
                <a:spcPts val="0"/>
              </a:spcAft>
              <a:buSzPts val="2000"/>
              <a:buFont typeface="Arial"/>
              <a:buAutoNum type="arabicPeriod"/>
            </a:pPr>
            <a:r>
              <a:rPr lang="en-US"/>
              <a:t>Different datatype of arguments</a:t>
            </a:r>
            <a:endParaRPr/>
          </a:p>
          <a:p>
            <a:pPr indent="-342900" lvl="0" marL="342900" rtl="0" algn="l">
              <a:lnSpc>
                <a:spcPct val="100000"/>
              </a:lnSpc>
              <a:spcBef>
                <a:spcPts val="600"/>
              </a:spcBef>
              <a:spcAft>
                <a:spcPts val="0"/>
              </a:spcAft>
              <a:buSzPts val="2000"/>
              <a:buFont typeface="Arial"/>
              <a:buAutoNum type="arabicPeriod"/>
            </a:pPr>
            <a:r>
              <a:rPr lang="en-US"/>
              <a:t>Different number of arguments</a:t>
            </a:r>
            <a:endParaRPr/>
          </a:p>
          <a:p>
            <a:pPr indent="0" lvl="0" marL="0" rtl="0" algn="l">
              <a:lnSpc>
                <a:spcPct val="100000"/>
              </a:lnSpc>
              <a:spcBef>
                <a:spcPts val="600"/>
              </a:spcBef>
              <a:spcAft>
                <a:spcPts val="0"/>
              </a:spcAft>
              <a:buSzPts val="2000"/>
              <a:buFont typeface="Garamond"/>
              <a:buNone/>
            </a:pPr>
            <a:r>
              <a:t/>
            </a:r>
            <a:endParaRPr/>
          </a:p>
        </p:txBody>
      </p:sp>
      <p:sp>
        <p:nvSpPr>
          <p:cNvPr id="1680" name="Google Shape;1680;p18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METHOD OVERLOADING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9">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182"/>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1686" name="Google Shape;1686;p18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3F3F3F"/>
              </a:buClr>
              <a:buSzPct val="100000"/>
              <a:buFont typeface="Garamond"/>
              <a:buNone/>
            </a:pPr>
            <a:r>
              <a:rPr lang="en-US"/>
              <a:t>METHOD OVERLOADING BY CHANGING DATA TYPE OF ARGUMENTS.</a:t>
            </a:r>
            <a:endParaRPr/>
          </a:p>
        </p:txBody>
      </p:sp>
      <p:sp>
        <p:nvSpPr>
          <p:cNvPr id="1687" name="Google Shape;1687;p182"/>
          <p:cNvSpPr txBox="1"/>
          <p:nvPr/>
        </p:nvSpPr>
        <p:spPr>
          <a:xfrm>
            <a:off x="1182370" y="1886585"/>
            <a:ext cx="6779895" cy="4799965"/>
          </a:xfrm>
          <a:prstGeom prst="rect">
            <a:avLst/>
          </a:prstGeom>
          <a:gradFill>
            <a:gsLst>
              <a:gs pos="0">
                <a:srgbClr val="FFD7A4"/>
              </a:gs>
              <a:gs pos="30000">
                <a:srgbClr val="FFC77A"/>
              </a:gs>
              <a:gs pos="45000">
                <a:srgbClr val="FFC562"/>
              </a:gs>
              <a:gs pos="55000">
                <a:srgbClr val="FFC56B"/>
              </a:gs>
              <a:gs pos="73000">
                <a:srgbClr val="FFC77A"/>
              </a:gs>
              <a:gs pos="100000">
                <a:srgbClr val="FFD7A4"/>
              </a:gs>
            </a:gsLst>
            <a:lin ang="950000" scaled="0"/>
          </a:gradFill>
          <a:ln cap="flat" cmpd="sng" w="9525">
            <a:solidFill>
              <a:schemeClr val="accent1"/>
            </a:solidFill>
            <a:prstDash val="solid"/>
            <a:round/>
            <a:headEnd len="sm" w="sm" type="none"/>
            <a:tailEnd len="sm" w="sm" type="none"/>
          </a:ln>
          <a:effectLst>
            <a:outerShdw blurRad="38100" rotWithShape="0" dir="5400000" dist="254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 Calculate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r>
              <a:rPr b="1" lang="en-US" sz="1800">
                <a:solidFill>
                  <a:srgbClr val="012D86"/>
                </a:solidFill>
                <a:latin typeface="Garamond"/>
                <a:ea typeface="Garamond"/>
                <a:cs typeface="Garamond"/>
                <a:sym typeface="Garamond"/>
              </a:rPr>
              <a:t> void sum (int a, int b)</a:t>
            </a:r>
            <a:endParaRPr/>
          </a:p>
          <a:p>
            <a:pPr indent="0" lvl="0" marL="0" marR="0" rtl="0" algn="l">
              <a:spcBef>
                <a:spcPts val="0"/>
              </a:spcBef>
              <a:spcAft>
                <a:spcPts val="0"/>
              </a:spcAft>
              <a:buNone/>
            </a:pPr>
            <a:r>
              <a:rPr b="1" lang="en-US" sz="1800">
                <a:solidFill>
                  <a:srgbClr val="012D86"/>
                </a:solidFill>
                <a:latin typeface="Garamond"/>
                <a:ea typeface="Garamond"/>
                <a:cs typeface="Garamond"/>
                <a:sym typeface="Garamond"/>
              </a:rPr>
              <a:t>  {</a:t>
            </a:r>
            <a:endParaRPr/>
          </a:p>
          <a:p>
            <a:pPr indent="0" lvl="0" marL="0" marR="0" rtl="0" algn="l">
              <a:spcBef>
                <a:spcPts val="0"/>
              </a:spcBef>
              <a:spcAft>
                <a:spcPts val="0"/>
              </a:spcAft>
              <a:buNone/>
            </a:pPr>
            <a:r>
              <a:rPr b="1" lang="en-US" sz="1800">
                <a:solidFill>
                  <a:srgbClr val="012D86"/>
                </a:solidFill>
                <a:latin typeface="Garamond"/>
                <a:ea typeface="Garamond"/>
                <a:cs typeface="Garamond"/>
                <a:sym typeface="Garamond"/>
              </a:rPr>
              <a:t>    System.out.println("sum is"+(a+b)) ;</a:t>
            </a:r>
            <a:endParaRPr/>
          </a:p>
          <a:p>
            <a:pPr indent="0" lvl="0" marL="0" marR="0" rtl="0" algn="l">
              <a:spcBef>
                <a:spcPts val="0"/>
              </a:spcBef>
              <a:spcAft>
                <a:spcPts val="0"/>
              </a:spcAft>
              <a:buNone/>
            </a:pPr>
            <a:r>
              <a:rPr b="1" lang="en-US" sz="1800">
                <a:solidFill>
                  <a:srgbClr val="012D86"/>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r>
              <a:rPr b="1" lang="en-US" sz="1800">
                <a:solidFill>
                  <a:srgbClr val="00B050"/>
                </a:solidFill>
                <a:latin typeface="Garamond"/>
                <a:ea typeface="Garamond"/>
                <a:cs typeface="Garamond"/>
                <a:sym typeface="Garamond"/>
              </a:rPr>
              <a:t> void sum (float a, float b)</a:t>
            </a:r>
            <a:endParaRPr/>
          </a:p>
          <a:p>
            <a:pPr indent="0" lvl="0" marL="0" marR="0" rtl="0" algn="l">
              <a:spcBef>
                <a:spcPts val="0"/>
              </a:spcBef>
              <a:spcAft>
                <a:spcPts val="0"/>
              </a:spcAft>
              <a:buNone/>
            </a:pPr>
            <a:r>
              <a:rPr b="1" lang="en-US" sz="1800">
                <a:solidFill>
                  <a:srgbClr val="00B050"/>
                </a:solidFill>
                <a:latin typeface="Garamond"/>
                <a:ea typeface="Garamond"/>
                <a:cs typeface="Garamond"/>
                <a:sym typeface="Garamond"/>
              </a:rPr>
              <a:t>  {</a:t>
            </a:r>
            <a:endParaRPr/>
          </a:p>
          <a:p>
            <a:pPr indent="0" lvl="0" marL="0" marR="0" rtl="0" algn="l">
              <a:spcBef>
                <a:spcPts val="0"/>
              </a:spcBef>
              <a:spcAft>
                <a:spcPts val="0"/>
              </a:spcAft>
              <a:buNone/>
            </a:pPr>
            <a:r>
              <a:rPr b="1" lang="en-US" sz="1800">
                <a:solidFill>
                  <a:srgbClr val="00B050"/>
                </a:solidFill>
                <a:latin typeface="Garamond"/>
                <a:ea typeface="Garamond"/>
                <a:cs typeface="Garamond"/>
                <a:sym typeface="Garamond"/>
              </a:rPr>
              <a:t>    System.out.println("sum is"+(a+b));</a:t>
            </a:r>
            <a:endParaRPr/>
          </a:p>
          <a:p>
            <a:pPr indent="0" lvl="0" marL="0" marR="0" rtl="0" algn="l">
              <a:spcBef>
                <a:spcPts val="0"/>
              </a:spcBef>
              <a:spcAft>
                <a:spcPts val="0"/>
              </a:spcAft>
              <a:buNone/>
            </a:pPr>
            <a:r>
              <a:rPr b="1" lang="en-US" sz="1800">
                <a:solidFill>
                  <a:srgbClr val="00B050"/>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Public static void main (String[] args)</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Calculate  cal = new Calculate();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r>
              <a:rPr b="1" lang="en-US" sz="1800">
                <a:solidFill>
                  <a:srgbClr val="012D86"/>
                </a:solidFill>
                <a:latin typeface="Garamond"/>
                <a:ea typeface="Garamond"/>
                <a:cs typeface="Garamond"/>
                <a:sym typeface="Garamond"/>
              </a:rPr>
              <a:t>cal.sum (8,5);   </a:t>
            </a:r>
            <a:r>
              <a:rPr lang="en-US" sz="1800">
                <a:solidFill>
                  <a:schemeClr val="dk1"/>
                </a:solidFill>
                <a:latin typeface="Garamond"/>
                <a:ea typeface="Garamond"/>
                <a:cs typeface="Garamond"/>
                <a:sym typeface="Garamond"/>
              </a:rPr>
              <a:t>   //sum(int a, int b) is method is called.</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r>
              <a:rPr b="1" lang="en-US" sz="1800">
                <a:solidFill>
                  <a:srgbClr val="00B050"/>
                </a:solidFill>
                <a:latin typeface="Garamond"/>
                <a:ea typeface="Garamond"/>
                <a:cs typeface="Garamond"/>
                <a:sym typeface="Garamond"/>
              </a:rPr>
              <a:t>cal.sum (4.6f, 3.8f); </a:t>
            </a:r>
            <a:r>
              <a:rPr lang="en-US" sz="1800">
                <a:solidFill>
                  <a:schemeClr val="dk1"/>
                </a:solidFill>
                <a:latin typeface="Garamond"/>
                <a:ea typeface="Garamond"/>
                <a:cs typeface="Garamond"/>
                <a:sym typeface="Garamond"/>
              </a:rPr>
              <a:t>//sum(float a, float b) is called.</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p:txBody>
      </p:sp>
      <p:sp>
        <p:nvSpPr>
          <p:cNvPr id="1688" name="Google Shape;1688;p182"/>
          <p:cNvSpPr/>
          <p:nvPr/>
        </p:nvSpPr>
        <p:spPr>
          <a:xfrm rot="540000">
            <a:off x="5923915" y="1722755"/>
            <a:ext cx="3260090" cy="2813685"/>
          </a:xfrm>
          <a:prstGeom prst="cloud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You can see that sum() method is overloaded two times. The first takes two integer arguments, the second takes two float arguments.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7">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7">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7">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7">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7">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7">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7">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2" name="Shape 1692"/>
        <p:cNvGrpSpPr/>
        <p:nvPr/>
      </p:nvGrpSpPr>
      <p:grpSpPr>
        <a:xfrm>
          <a:off x="0" y="0"/>
          <a:ext cx="0" cy="0"/>
          <a:chOff x="0" y="0"/>
          <a:chExt cx="0" cy="0"/>
        </a:xfrm>
      </p:grpSpPr>
      <p:sp>
        <p:nvSpPr>
          <p:cNvPr id="1693" name="Google Shape;1693;p183"/>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1694" name="Google Shape;1694;p183"/>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METHOD OVERLOADING BY CHANGING NO. OF ARGUMENT</a:t>
            </a:r>
            <a:endParaRPr/>
          </a:p>
        </p:txBody>
      </p:sp>
      <p:sp>
        <p:nvSpPr>
          <p:cNvPr id="1695" name="Google Shape;1695;p183"/>
          <p:cNvSpPr txBox="1"/>
          <p:nvPr/>
        </p:nvSpPr>
        <p:spPr>
          <a:xfrm>
            <a:off x="1182370" y="1886585"/>
            <a:ext cx="6779895" cy="4799965"/>
          </a:xfrm>
          <a:prstGeom prst="rect">
            <a:avLst/>
          </a:prstGeom>
          <a:gradFill>
            <a:gsLst>
              <a:gs pos="0">
                <a:srgbClr val="FFD7A4"/>
              </a:gs>
              <a:gs pos="30000">
                <a:srgbClr val="FFC77A"/>
              </a:gs>
              <a:gs pos="45000">
                <a:srgbClr val="FFC562"/>
              </a:gs>
              <a:gs pos="55000">
                <a:srgbClr val="FFC56B"/>
              </a:gs>
              <a:gs pos="73000">
                <a:srgbClr val="FFC77A"/>
              </a:gs>
              <a:gs pos="100000">
                <a:srgbClr val="FFD7A4"/>
              </a:gs>
            </a:gsLst>
            <a:lin ang="950000" scaled="0"/>
          </a:gradFill>
          <a:ln cap="flat" cmpd="sng" w="9525">
            <a:solidFill>
              <a:schemeClr val="accent1"/>
            </a:solidFill>
            <a:prstDash val="solid"/>
            <a:round/>
            <a:headEnd len="sm" w="sm" type="none"/>
            <a:tailEnd len="sm" w="sm" type="none"/>
          </a:ln>
          <a:effectLst>
            <a:outerShdw blurRad="38100" rotWithShape="0" dir="5400000" dist="254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 Demo</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r>
              <a:rPr b="1" lang="en-US" sz="1800">
                <a:solidFill>
                  <a:srgbClr val="0070C0"/>
                </a:solidFill>
                <a:latin typeface="Garamond"/>
                <a:ea typeface="Garamond"/>
                <a:cs typeface="Garamond"/>
                <a:sym typeface="Garamond"/>
              </a:rPr>
              <a:t>void multiply(int l, int b)</a:t>
            </a:r>
            <a:endParaRPr/>
          </a:p>
          <a:p>
            <a:pPr indent="0" lvl="0" marL="0" marR="0" rtl="0" algn="l">
              <a:spcBef>
                <a:spcPts val="0"/>
              </a:spcBef>
              <a:spcAft>
                <a:spcPts val="0"/>
              </a:spcAft>
              <a:buNone/>
            </a:pPr>
            <a:r>
              <a:rPr b="1" lang="en-US" sz="1800">
                <a:solidFill>
                  <a:srgbClr val="0070C0"/>
                </a:solidFill>
                <a:latin typeface="Garamond"/>
                <a:ea typeface="Garamond"/>
                <a:cs typeface="Garamond"/>
                <a:sym typeface="Garamond"/>
              </a:rPr>
              <a:t>  {</a:t>
            </a:r>
            <a:endParaRPr/>
          </a:p>
          <a:p>
            <a:pPr indent="0" lvl="0" marL="0" marR="0" rtl="0" algn="l">
              <a:spcBef>
                <a:spcPts val="0"/>
              </a:spcBef>
              <a:spcAft>
                <a:spcPts val="0"/>
              </a:spcAft>
              <a:buNone/>
            </a:pPr>
            <a:r>
              <a:rPr b="1" lang="en-US" sz="1800">
                <a:solidFill>
                  <a:srgbClr val="0070C0"/>
                </a:solidFill>
                <a:latin typeface="Garamond"/>
                <a:ea typeface="Garamond"/>
                <a:cs typeface="Garamond"/>
                <a:sym typeface="Garamond"/>
              </a:rPr>
              <a:t>    System.out.println("Result is"+(l*b)) ;</a:t>
            </a:r>
            <a:endParaRPr/>
          </a:p>
          <a:p>
            <a:pPr indent="0" lvl="0" marL="0" marR="0" rtl="0" algn="l">
              <a:spcBef>
                <a:spcPts val="0"/>
              </a:spcBef>
              <a:spcAft>
                <a:spcPts val="0"/>
              </a:spcAft>
              <a:buNone/>
            </a:pPr>
            <a:r>
              <a:rPr b="1" lang="en-US" sz="1800">
                <a:solidFill>
                  <a:srgbClr val="0070C0"/>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r>
              <a:rPr b="1" lang="en-US" sz="1800">
                <a:solidFill>
                  <a:srgbClr val="00B050"/>
                </a:solidFill>
                <a:latin typeface="Garamond"/>
                <a:ea typeface="Garamond"/>
                <a:cs typeface="Garamond"/>
                <a:sym typeface="Garamond"/>
              </a:rPr>
              <a:t> void multiply(int l, int b,int h)</a:t>
            </a:r>
            <a:endParaRPr/>
          </a:p>
          <a:p>
            <a:pPr indent="0" lvl="0" marL="0" marR="0" rtl="0" algn="l">
              <a:spcBef>
                <a:spcPts val="0"/>
              </a:spcBef>
              <a:spcAft>
                <a:spcPts val="0"/>
              </a:spcAft>
              <a:buNone/>
            </a:pPr>
            <a:r>
              <a:rPr b="1" lang="en-US" sz="1800">
                <a:solidFill>
                  <a:srgbClr val="00B050"/>
                </a:solidFill>
                <a:latin typeface="Garamond"/>
                <a:ea typeface="Garamond"/>
                <a:cs typeface="Garamond"/>
                <a:sym typeface="Garamond"/>
              </a:rPr>
              <a:t>  {</a:t>
            </a:r>
            <a:endParaRPr/>
          </a:p>
          <a:p>
            <a:pPr indent="0" lvl="0" marL="0" marR="0" rtl="0" algn="l">
              <a:spcBef>
                <a:spcPts val="0"/>
              </a:spcBef>
              <a:spcAft>
                <a:spcPts val="0"/>
              </a:spcAft>
              <a:buNone/>
            </a:pPr>
            <a:r>
              <a:rPr b="1" lang="en-US" sz="1800">
                <a:solidFill>
                  <a:srgbClr val="00B050"/>
                </a:solidFill>
                <a:latin typeface="Garamond"/>
                <a:ea typeface="Garamond"/>
                <a:cs typeface="Garamond"/>
                <a:sym typeface="Garamond"/>
              </a:rPr>
              <a:t>    System.out.println("Result is"+(l*b*h));</a:t>
            </a:r>
            <a:endParaRPr/>
          </a:p>
          <a:p>
            <a:pPr indent="0" lvl="0" marL="0" marR="0" rtl="0" algn="l">
              <a:spcBef>
                <a:spcPts val="0"/>
              </a:spcBef>
              <a:spcAft>
                <a:spcPts val="0"/>
              </a:spcAft>
              <a:buNone/>
            </a:pPr>
            <a:r>
              <a:rPr b="1" lang="en-US" sz="1800">
                <a:solidFill>
                  <a:srgbClr val="00B050"/>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public static void main(String[] args)</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Demo  a = new Demo();</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r>
              <a:rPr b="1" lang="en-US" sz="1800">
                <a:solidFill>
                  <a:srgbClr val="0070C0"/>
                </a:solidFill>
                <a:latin typeface="Garamond"/>
                <a:ea typeface="Garamond"/>
                <a:cs typeface="Garamond"/>
                <a:sym typeface="Garamond"/>
              </a:rPr>
              <a:t>a.multiply(8,5);  </a:t>
            </a:r>
            <a:r>
              <a:rPr lang="en-US" sz="1800">
                <a:solidFill>
                  <a:schemeClr val="dk1"/>
                </a:solidFill>
                <a:latin typeface="Garamond"/>
                <a:ea typeface="Garamond"/>
                <a:cs typeface="Garamond"/>
                <a:sym typeface="Garamond"/>
              </a:rPr>
              <a:t> //multiply(int l, int b) is method is called</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r>
              <a:rPr b="1" lang="en-US" sz="1800">
                <a:solidFill>
                  <a:srgbClr val="00B050"/>
                </a:solidFill>
                <a:latin typeface="Garamond"/>
                <a:ea typeface="Garamond"/>
                <a:cs typeface="Garamond"/>
                <a:sym typeface="Garamond"/>
              </a:rPr>
              <a:t>a.multiply(4,6,2); </a:t>
            </a:r>
            <a:r>
              <a:rPr lang="en-US" sz="1800">
                <a:solidFill>
                  <a:schemeClr val="dk1"/>
                </a:solidFill>
                <a:latin typeface="Garamond"/>
                <a:ea typeface="Garamond"/>
                <a:cs typeface="Garamond"/>
                <a:sym typeface="Garamond"/>
              </a:rPr>
              <a:t>  //multiply(int l, int b,int h) is called</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p:txBody>
      </p:sp>
      <p:sp>
        <p:nvSpPr>
          <p:cNvPr id="1696" name="Google Shape;1696;p183"/>
          <p:cNvSpPr/>
          <p:nvPr/>
        </p:nvSpPr>
        <p:spPr>
          <a:xfrm rot="540000">
            <a:off x="5770880" y="2007870"/>
            <a:ext cx="3440430" cy="2076450"/>
          </a:xfrm>
          <a:prstGeom prst="cloud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multiply() method is overloaded twice. The first method takes two arguments and the second method takes three arguments.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5">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5">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5">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5">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5">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5">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sp>
        <p:nvSpPr>
          <p:cNvPr id="1701" name="Google Shape;1701;p184"/>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One type is promoted to another implicitly if no matching datatype is found. </a:t>
            </a:r>
            <a:endParaRPr/>
          </a:p>
        </p:txBody>
      </p:sp>
      <p:sp>
        <p:nvSpPr>
          <p:cNvPr id="1702" name="Google Shape;1702;p18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METHOD OVERLOADING AND TYPE PROMOTION</a:t>
            </a:r>
            <a:endParaRPr/>
          </a:p>
        </p:txBody>
      </p:sp>
      <p:pic>
        <p:nvPicPr>
          <p:cNvPr id="1703" name="Google Shape;1703;p184"/>
          <p:cNvPicPr preferRelativeResize="0"/>
          <p:nvPr/>
        </p:nvPicPr>
        <p:blipFill rotWithShape="1">
          <a:blip r:embed="rId3">
            <a:alphaModFix/>
          </a:blip>
          <a:srcRect b="0" l="0" r="0" t="0"/>
          <a:stretch/>
        </p:blipFill>
        <p:spPr>
          <a:xfrm>
            <a:off x="2559050" y="2597150"/>
            <a:ext cx="4652010" cy="361823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2"/>
          <p:cNvSpPr txBox="1"/>
          <p:nvPr>
            <p:ph idx="1" type="body"/>
          </p:nvPr>
        </p:nvSpPr>
        <p:spPr>
          <a:xfrm>
            <a:off x="457201" y="2819400"/>
            <a:ext cx="4023360" cy="3209544"/>
          </a:xfrm>
          <a:prstGeom prst="rect">
            <a:avLst/>
          </a:prstGeom>
          <a:noFill/>
          <a:ln>
            <a:noFill/>
          </a:ln>
        </p:spPr>
        <p:txBody>
          <a:bodyPr anchorCtr="0" anchor="t" bIns="45700" lIns="91425" spcFirstLastPara="1" rIns="91425" wrap="square" tIns="45700">
            <a:normAutofit fontScale="92500" lnSpcReduction="10000"/>
          </a:bodyPr>
          <a:lstStyle/>
          <a:p>
            <a:pPr indent="-117475" lvl="0" marL="0" rtl="0" algn="l">
              <a:lnSpc>
                <a:spcPct val="100000"/>
              </a:lnSpc>
              <a:spcBef>
                <a:spcPts val="0"/>
              </a:spcBef>
              <a:spcAft>
                <a:spcPts val="0"/>
              </a:spcAft>
              <a:buSzPct val="100000"/>
              <a:buFont typeface="Arial"/>
              <a:buChar char="•"/>
            </a:pPr>
            <a:r>
              <a:rPr lang="en-US"/>
              <a:t> Program is divided into smaller programs called Procedures</a:t>
            </a:r>
            <a:endParaRPr/>
          </a:p>
          <a:p>
            <a:pPr indent="-117475" lvl="0" marL="0" rtl="0" algn="l">
              <a:lnSpc>
                <a:spcPct val="100000"/>
              </a:lnSpc>
              <a:spcBef>
                <a:spcPts val="600"/>
              </a:spcBef>
              <a:spcAft>
                <a:spcPts val="0"/>
              </a:spcAft>
              <a:buSzPct val="100000"/>
              <a:buFont typeface="Arial"/>
              <a:buChar char="•"/>
            </a:pPr>
            <a:r>
              <a:rPr lang="en-US"/>
              <a:t> Top-Down Approach</a:t>
            </a:r>
            <a:endParaRPr/>
          </a:p>
          <a:p>
            <a:pPr indent="-117475" lvl="0" marL="0" rtl="0" algn="l">
              <a:lnSpc>
                <a:spcPct val="100000"/>
              </a:lnSpc>
              <a:spcBef>
                <a:spcPts val="600"/>
              </a:spcBef>
              <a:spcAft>
                <a:spcPts val="0"/>
              </a:spcAft>
              <a:buSzPct val="100000"/>
              <a:buFont typeface="Arial"/>
              <a:buChar char="•"/>
            </a:pPr>
            <a:r>
              <a:rPr lang="en-US"/>
              <a:t> Importance is given to </a:t>
            </a:r>
            <a:r>
              <a:rPr lang="en-US" u="sng"/>
              <a:t>procedures</a:t>
            </a:r>
            <a:r>
              <a:rPr lang="en-US"/>
              <a:t> rather than data</a:t>
            </a:r>
            <a:endParaRPr/>
          </a:p>
          <a:p>
            <a:pPr indent="-117475" lvl="0" marL="0" rtl="0" algn="l">
              <a:lnSpc>
                <a:spcPct val="100000"/>
              </a:lnSpc>
              <a:spcBef>
                <a:spcPts val="600"/>
              </a:spcBef>
              <a:spcAft>
                <a:spcPts val="0"/>
              </a:spcAft>
              <a:buSzPct val="100000"/>
              <a:buFont typeface="Arial"/>
              <a:buChar char="•"/>
            </a:pPr>
            <a:r>
              <a:rPr lang="en-US"/>
              <a:t> No security to data</a:t>
            </a:r>
            <a:endParaRPr/>
          </a:p>
          <a:p>
            <a:pPr indent="-117475" lvl="0" marL="0" rtl="0" algn="l">
              <a:lnSpc>
                <a:spcPct val="100000"/>
              </a:lnSpc>
              <a:spcBef>
                <a:spcPts val="600"/>
              </a:spcBef>
              <a:spcAft>
                <a:spcPts val="0"/>
              </a:spcAft>
              <a:buSzPct val="100000"/>
              <a:buFont typeface="Arial"/>
              <a:buChar char="•"/>
            </a:pPr>
            <a:r>
              <a:rPr lang="en-US"/>
              <a:t> Does not model real-world problems very well</a:t>
            </a:r>
            <a:endParaRPr/>
          </a:p>
          <a:p>
            <a:pPr indent="-117475" lvl="0" marL="0" rtl="0" algn="l">
              <a:lnSpc>
                <a:spcPct val="100000"/>
              </a:lnSpc>
              <a:spcBef>
                <a:spcPts val="600"/>
              </a:spcBef>
              <a:spcAft>
                <a:spcPts val="0"/>
              </a:spcAft>
              <a:buSzPct val="100000"/>
              <a:buFont typeface="Arial"/>
              <a:buChar char="•"/>
            </a:pPr>
            <a:r>
              <a:rPr lang="en-US"/>
              <a:t>Suitable for developing medium size projects</a:t>
            </a:r>
            <a:endParaRPr/>
          </a:p>
        </p:txBody>
      </p:sp>
      <p:sp>
        <p:nvSpPr>
          <p:cNvPr id="293" name="Google Shape;293;p32"/>
          <p:cNvSpPr txBox="1"/>
          <p:nvPr>
            <p:ph idx="2" type="body"/>
          </p:nvPr>
        </p:nvSpPr>
        <p:spPr>
          <a:xfrm>
            <a:off x="4663440" y="2816352"/>
            <a:ext cx="4023360" cy="3209544"/>
          </a:xfrm>
          <a:prstGeom prst="rect">
            <a:avLst/>
          </a:prstGeom>
          <a:noFill/>
          <a:ln>
            <a:noFill/>
          </a:ln>
        </p:spPr>
        <p:txBody>
          <a:bodyPr anchorCtr="0" anchor="t" bIns="45700" lIns="91425" spcFirstLastPara="1" rIns="91425" wrap="square" tIns="45700">
            <a:normAutofit lnSpcReduction="10000"/>
          </a:bodyPr>
          <a:lstStyle/>
          <a:p>
            <a:pPr indent="-127000" lvl="0" marL="0" rtl="0" algn="l">
              <a:lnSpc>
                <a:spcPct val="100000"/>
              </a:lnSpc>
              <a:spcBef>
                <a:spcPts val="0"/>
              </a:spcBef>
              <a:spcAft>
                <a:spcPts val="0"/>
              </a:spcAft>
              <a:buSzPts val="2000"/>
              <a:buFont typeface="Arial"/>
              <a:buChar char="•"/>
            </a:pPr>
            <a:r>
              <a:rPr lang="en-US"/>
              <a:t> Program is divided into entities called Objects</a:t>
            </a:r>
            <a:endParaRPr/>
          </a:p>
          <a:p>
            <a:pPr indent="-127000" lvl="0" marL="0" rtl="0" algn="l">
              <a:lnSpc>
                <a:spcPct val="100000"/>
              </a:lnSpc>
              <a:spcBef>
                <a:spcPts val="600"/>
              </a:spcBef>
              <a:spcAft>
                <a:spcPts val="0"/>
              </a:spcAft>
              <a:buSzPts val="2000"/>
              <a:buFont typeface="Arial"/>
              <a:buChar char="•"/>
            </a:pPr>
            <a:r>
              <a:rPr lang="en-US"/>
              <a:t> Bottom-Up Approach</a:t>
            </a:r>
            <a:endParaRPr/>
          </a:p>
          <a:p>
            <a:pPr indent="-127000" lvl="0" marL="0" rtl="0" algn="l">
              <a:lnSpc>
                <a:spcPct val="100000"/>
              </a:lnSpc>
              <a:spcBef>
                <a:spcPts val="600"/>
              </a:spcBef>
              <a:spcAft>
                <a:spcPts val="0"/>
              </a:spcAft>
              <a:buSzPts val="2000"/>
              <a:buFont typeface="Arial"/>
              <a:buChar char="•"/>
            </a:pPr>
            <a:r>
              <a:rPr lang="en-US"/>
              <a:t> Importance is given to </a:t>
            </a:r>
            <a:r>
              <a:rPr lang="en-US" u="sng"/>
              <a:t>data </a:t>
            </a:r>
            <a:r>
              <a:rPr lang="en-US"/>
              <a:t>rather than Procedures/functions</a:t>
            </a:r>
            <a:endParaRPr/>
          </a:p>
          <a:p>
            <a:pPr indent="-127000" lvl="0" marL="0" rtl="0" algn="l">
              <a:lnSpc>
                <a:spcPct val="100000"/>
              </a:lnSpc>
              <a:spcBef>
                <a:spcPts val="600"/>
              </a:spcBef>
              <a:spcAft>
                <a:spcPts val="0"/>
              </a:spcAft>
              <a:buSzPts val="2000"/>
              <a:buFont typeface="Arial"/>
              <a:buChar char="•"/>
            </a:pPr>
            <a:r>
              <a:rPr lang="en-US"/>
              <a:t> Data is Secure</a:t>
            </a:r>
            <a:endParaRPr/>
          </a:p>
          <a:p>
            <a:pPr indent="-127000" lvl="0" marL="0" rtl="0" algn="l">
              <a:lnSpc>
                <a:spcPct val="100000"/>
              </a:lnSpc>
              <a:spcBef>
                <a:spcPts val="600"/>
              </a:spcBef>
              <a:spcAft>
                <a:spcPts val="0"/>
              </a:spcAft>
              <a:buSzPts val="2000"/>
              <a:buFont typeface="Arial"/>
              <a:buChar char="•"/>
            </a:pPr>
            <a:r>
              <a:rPr lang="en-US"/>
              <a:t> Model real-world problems</a:t>
            </a:r>
            <a:endParaRPr/>
          </a:p>
          <a:p>
            <a:pPr indent="-127000" lvl="0" marL="0" rtl="0" algn="l">
              <a:lnSpc>
                <a:spcPct val="100000"/>
              </a:lnSpc>
              <a:spcBef>
                <a:spcPts val="600"/>
              </a:spcBef>
              <a:spcAft>
                <a:spcPts val="0"/>
              </a:spcAft>
              <a:buSzPts val="2000"/>
              <a:buFont typeface="Arial"/>
              <a:buChar char="•"/>
            </a:pPr>
            <a:r>
              <a:rPr lang="en-US"/>
              <a:t> Suitable to developing large size projects</a:t>
            </a:r>
            <a:endParaRPr/>
          </a:p>
        </p:txBody>
      </p:sp>
      <p:sp>
        <p:nvSpPr>
          <p:cNvPr id="294" name="Google Shape;294;p32"/>
          <p:cNvSpPr txBox="1"/>
          <p:nvPr>
            <p:ph idx="3" type="body"/>
          </p:nvPr>
        </p:nvSpPr>
        <p:spPr>
          <a:xfrm>
            <a:off x="457200" y="2020824"/>
            <a:ext cx="4023360" cy="70408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Font typeface="Garamond"/>
              <a:buNone/>
            </a:pPr>
            <a:r>
              <a:rPr b="1" lang="en-US" sz="1800" cap="none">
                <a:solidFill>
                  <a:schemeClr val="lt1"/>
                </a:solidFill>
                <a:latin typeface="Garamond"/>
                <a:ea typeface="Garamond"/>
                <a:cs typeface="Garamond"/>
                <a:sym typeface="Garamond"/>
              </a:rPr>
              <a:t>Procedure Oriented Programming</a:t>
            </a:r>
            <a:endParaRPr/>
          </a:p>
        </p:txBody>
      </p:sp>
      <p:sp>
        <p:nvSpPr>
          <p:cNvPr id="295" name="Google Shape;295;p32"/>
          <p:cNvSpPr txBox="1"/>
          <p:nvPr>
            <p:ph idx="4" type="body"/>
          </p:nvPr>
        </p:nvSpPr>
        <p:spPr>
          <a:xfrm>
            <a:off x="4663440" y="2020824"/>
            <a:ext cx="4023360" cy="70408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Font typeface="Garamond"/>
              <a:buNone/>
            </a:pPr>
            <a:r>
              <a:rPr b="1" i="0" lang="en-US" sz="1800" cap="none">
                <a:solidFill>
                  <a:schemeClr val="lt1"/>
                </a:solidFill>
                <a:latin typeface="Garamond"/>
                <a:ea typeface="Garamond"/>
                <a:cs typeface="Garamond"/>
                <a:sym typeface="Garamond"/>
              </a:rPr>
              <a:t>Object Oriented    Programming</a:t>
            </a:r>
            <a:endParaRPr/>
          </a:p>
        </p:txBody>
      </p:sp>
      <p:sp>
        <p:nvSpPr>
          <p:cNvPr id="296" name="Google Shape;296;p3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POP VS OOP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0" st="0"/>
                                            </p:txEl>
                                          </p:spTgt>
                                        </p:tgtEl>
                                        <p:attrNameLst>
                                          <p:attrName>style.visibility</p:attrName>
                                        </p:attrNameLst>
                                      </p:cBhvr>
                                      <p:to>
                                        <p:strVal val="visible"/>
                                      </p:to>
                                    </p:set>
                                    <p:animEffect filter="fade" transition="in">
                                      <p:cBhvr>
                                        <p:cTn dur="500"/>
                                        <p:tgtEl>
                                          <p:spTgt spid="2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1" st="1"/>
                                            </p:txEl>
                                          </p:spTgt>
                                        </p:tgtEl>
                                        <p:attrNameLst>
                                          <p:attrName>style.visibility</p:attrName>
                                        </p:attrNameLst>
                                      </p:cBhvr>
                                      <p:to>
                                        <p:strVal val="visible"/>
                                      </p:to>
                                    </p:set>
                                    <p:animEffect filter="fade" transition="in">
                                      <p:cBhvr>
                                        <p:cTn dur="500"/>
                                        <p:tgtEl>
                                          <p:spTgt spid="2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2" st="2"/>
                                            </p:txEl>
                                          </p:spTgt>
                                        </p:tgtEl>
                                        <p:attrNameLst>
                                          <p:attrName>style.visibility</p:attrName>
                                        </p:attrNameLst>
                                      </p:cBhvr>
                                      <p:to>
                                        <p:strVal val="visible"/>
                                      </p:to>
                                    </p:set>
                                    <p:animEffect filter="fade" transition="in">
                                      <p:cBhvr>
                                        <p:cTn dur="500"/>
                                        <p:tgtEl>
                                          <p:spTgt spid="2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3" st="3"/>
                                            </p:txEl>
                                          </p:spTgt>
                                        </p:tgtEl>
                                        <p:attrNameLst>
                                          <p:attrName>style.visibility</p:attrName>
                                        </p:attrNameLst>
                                      </p:cBhvr>
                                      <p:to>
                                        <p:strVal val="visible"/>
                                      </p:to>
                                    </p:set>
                                    <p:animEffect filter="fade" transition="in">
                                      <p:cBhvr>
                                        <p:cTn dur="500"/>
                                        <p:tgtEl>
                                          <p:spTgt spid="2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4" st="4"/>
                                            </p:txEl>
                                          </p:spTgt>
                                        </p:tgtEl>
                                        <p:attrNameLst>
                                          <p:attrName>style.visibility</p:attrName>
                                        </p:attrNameLst>
                                      </p:cBhvr>
                                      <p:to>
                                        <p:strVal val="visible"/>
                                      </p:to>
                                    </p:set>
                                    <p:animEffect filter="fade" transition="in">
                                      <p:cBhvr>
                                        <p:cTn dur="500"/>
                                        <p:tgtEl>
                                          <p:spTgt spid="2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5" st="5"/>
                                            </p:txEl>
                                          </p:spTgt>
                                        </p:tgtEl>
                                        <p:attrNameLst>
                                          <p:attrName>style.visibility</p:attrName>
                                        </p:attrNameLst>
                                      </p:cBhvr>
                                      <p:to>
                                        <p:strVal val="visible"/>
                                      </p:to>
                                    </p:set>
                                    <p:animEffect filter="fade" transition="in">
                                      <p:cBhvr>
                                        <p:cTn dur="500"/>
                                        <p:tgtEl>
                                          <p:spTgt spid="29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xEl>
                                              <p:pRg end="0" st="0"/>
                                            </p:txEl>
                                          </p:spTgt>
                                        </p:tgtEl>
                                        <p:attrNameLst>
                                          <p:attrName>style.visibility</p:attrName>
                                        </p:attrNameLst>
                                      </p:cBhvr>
                                      <p:to>
                                        <p:strVal val="visible"/>
                                      </p:to>
                                    </p:set>
                                    <p:animEffect filter="fade" transition="in">
                                      <p:cBhvr>
                                        <p:cTn dur="500"/>
                                        <p:tgtEl>
                                          <p:spTgt spid="2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xEl>
                                              <p:pRg end="1" st="1"/>
                                            </p:txEl>
                                          </p:spTgt>
                                        </p:tgtEl>
                                        <p:attrNameLst>
                                          <p:attrName>style.visibility</p:attrName>
                                        </p:attrNameLst>
                                      </p:cBhvr>
                                      <p:to>
                                        <p:strVal val="visible"/>
                                      </p:to>
                                    </p:set>
                                    <p:animEffect filter="fade" transition="in">
                                      <p:cBhvr>
                                        <p:cTn dur="500"/>
                                        <p:tgtEl>
                                          <p:spTgt spid="2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xEl>
                                              <p:pRg end="2" st="2"/>
                                            </p:txEl>
                                          </p:spTgt>
                                        </p:tgtEl>
                                        <p:attrNameLst>
                                          <p:attrName>style.visibility</p:attrName>
                                        </p:attrNameLst>
                                      </p:cBhvr>
                                      <p:to>
                                        <p:strVal val="visible"/>
                                      </p:to>
                                    </p:set>
                                    <p:animEffect filter="fade" transition="in">
                                      <p:cBhvr>
                                        <p:cTn dur="500"/>
                                        <p:tgtEl>
                                          <p:spTgt spid="2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xEl>
                                              <p:pRg end="3" st="3"/>
                                            </p:txEl>
                                          </p:spTgt>
                                        </p:tgtEl>
                                        <p:attrNameLst>
                                          <p:attrName>style.visibility</p:attrName>
                                        </p:attrNameLst>
                                      </p:cBhvr>
                                      <p:to>
                                        <p:strVal val="visible"/>
                                      </p:to>
                                    </p:set>
                                    <p:animEffect filter="fade" transition="in">
                                      <p:cBhvr>
                                        <p:cTn dur="500"/>
                                        <p:tgtEl>
                                          <p:spTgt spid="2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xEl>
                                              <p:pRg end="4" st="4"/>
                                            </p:txEl>
                                          </p:spTgt>
                                        </p:tgtEl>
                                        <p:attrNameLst>
                                          <p:attrName>style.visibility</p:attrName>
                                        </p:attrNameLst>
                                      </p:cBhvr>
                                      <p:to>
                                        <p:strVal val="visible"/>
                                      </p:to>
                                    </p:set>
                                    <p:animEffect filter="fade" transition="in">
                                      <p:cBhvr>
                                        <p:cTn dur="500"/>
                                        <p:tgtEl>
                                          <p:spTgt spid="29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xEl>
                                              <p:pRg end="5" st="5"/>
                                            </p:txEl>
                                          </p:spTgt>
                                        </p:tgtEl>
                                        <p:attrNameLst>
                                          <p:attrName>style.visibility</p:attrName>
                                        </p:attrNameLst>
                                      </p:cBhvr>
                                      <p:to>
                                        <p:strVal val="visible"/>
                                      </p:to>
                                    </p:set>
                                    <p:animEffect filter="fade" transition="in">
                                      <p:cBhvr>
                                        <p:cTn dur="500"/>
                                        <p:tgtEl>
                                          <p:spTgt spid="29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7" name="Shape 1707"/>
        <p:cNvGrpSpPr/>
        <p:nvPr/>
      </p:nvGrpSpPr>
      <p:grpSpPr>
        <a:xfrm>
          <a:off x="0" y="0"/>
          <a:ext cx="0" cy="0"/>
          <a:chOff x="0" y="0"/>
          <a:chExt cx="0" cy="0"/>
        </a:xfrm>
      </p:grpSpPr>
      <p:sp>
        <p:nvSpPr>
          <p:cNvPr id="1708" name="Google Shape;1708;p185"/>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1709" name="Google Shape;1709;p185"/>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METHOD OVERLOADING AND TYPE PROMOTION</a:t>
            </a:r>
            <a:endParaRPr/>
          </a:p>
        </p:txBody>
      </p:sp>
      <p:sp>
        <p:nvSpPr>
          <p:cNvPr id="1710" name="Google Shape;1710;p185"/>
          <p:cNvSpPr txBox="1"/>
          <p:nvPr/>
        </p:nvSpPr>
        <p:spPr>
          <a:xfrm>
            <a:off x="1182370" y="1886585"/>
            <a:ext cx="6779895" cy="4799965"/>
          </a:xfrm>
          <a:prstGeom prst="rect">
            <a:avLst/>
          </a:prstGeom>
          <a:gradFill>
            <a:gsLst>
              <a:gs pos="0">
                <a:srgbClr val="FFD7A4"/>
              </a:gs>
              <a:gs pos="30000">
                <a:srgbClr val="FFC77A"/>
              </a:gs>
              <a:gs pos="45000">
                <a:srgbClr val="FFC562"/>
              </a:gs>
              <a:gs pos="55000">
                <a:srgbClr val="FFC56B"/>
              </a:gs>
              <a:gs pos="73000">
                <a:srgbClr val="FFC77A"/>
              </a:gs>
              <a:gs pos="100000">
                <a:srgbClr val="FFD7A4"/>
              </a:gs>
            </a:gsLst>
            <a:lin ang="950000" scaled="0"/>
          </a:gradFill>
          <a:ln cap="flat" cmpd="sng" w="9525">
            <a:solidFill>
              <a:schemeClr val="accent1"/>
            </a:solidFill>
            <a:prstDash val="solid"/>
            <a:round/>
            <a:headEnd len="sm" w="sm" type="none"/>
            <a:tailEnd len="sm" w="sm" type="none"/>
          </a:ln>
          <a:effectLst>
            <a:outerShdw blurRad="38100" rotWithShape="0" dir="5400000" dist="254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 Example</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r>
              <a:rPr b="1" lang="en-US" sz="1800">
                <a:solidFill>
                  <a:srgbClr val="00B050"/>
                </a:solidFill>
                <a:latin typeface="Garamond"/>
                <a:ea typeface="Garamond"/>
                <a:cs typeface="Garamond"/>
                <a:sym typeface="Garamond"/>
              </a:rPr>
              <a:t>void sum(int a,long b)</a:t>
            </a:r>
            <a:endParaRPr/>
          </a:p>
          <a:p>
            <a:pPr indent="0" lvl="0" marL="0" marR="0" rtl="0" algn="l">
              <a:spcBef>
                <a:spcPts val="0"/>
              </a:spcBef>
              <a:spcAft>
                <a:spcPts val="0"/>
              </a:spcAft>
              <a:buNone/>
            </a:pPr>
            <a:r>
              <a:rPr b="1" lang="en-US" sz="1800">
                <a:solidFill>
                  <a:srgbClr val="00B050"/>
                </a:solidFill>
                <a:latin typeface="Garamond"/>
                <a:ea typeface="Garamond"/>
                <a:cs typeface="Garamond"/>
                <a:sym typeface="Garamond"/>
              </a:rPr>
              <a:t> {</a:t>
            </a:r>
            <a:endParaRPr/>
          </a:p>
          <a:p>
            <a:pPr indent="0" lvl="0" marL="0" marR="0" rtl="0" algn="l">
              <a:spcBef>
                <a:spcPts val="0"/>
              </a:spcBef>
              <a:spcAft>
                <a:spcPts val="0"/>
              </a:spcAft>
              <a:buNone/>
            </a:pPr>
            <a:r>
              <a:rPr b="1" lang="en-US" sz="1800">
                <a:solidFill>
                  <a:srgbClr val="00B050"/>
                </a:solidFill>
                <a:latin typeface="Garamond"/>
                <a:ea typeface="Garamond"/>
                <a:cs typeface="Garamond"/>
                <a:sym typeface="Garamond"/>
              </a:rPr>
              <a:t>   System.out.println(a+b);</a:t>
            </a:r>
            <a:endParaRPr/>
          </a:p>
          <a:p>
            <a:pPr indent="0" lvl="0" marL="0" marR="0" rtl="0" algn="l">
              <a:spcBef>
                <a:spcPts val="0"/>
              </a:spcBef>
              <a:spcAft>
                <a:spcPts val="0"/>
              </a:spcAft>
              <a:buNone/>
            </a:pPr>
            <a:r>
              <a:rPr b="1" lang="en-US" sz="1800">
                <a:solidFill>
                  <a:srgbClr val="00B050"/>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r>
              <a:rPr b="1" lang="en-US" sz="1800">
                <a:solidFill>
                  <a:srgbClr val="0070C0"/>
                </a:solidFill>
                <a:latin typeface="Garamond"/>
                <a:ea typeface="Garamond"/>
                <a:cs typeface="Garamond"/>
                <a:sym typeface="Garamond"/>
              </a:rPr>
              <a:t>void sum(int a,int b,int c)</a:t>
            </a:r>
            <a:endParaRPr/>
          </a:p>
          <a:p>
            <a:pPr indent="0" lvl="0" marL="0" marR="0" rtl="0" algn="l">
              <a:spcBef>
                <a:spcPts val="0"/>
              </a:spcBef>
              <a:spcAft>
                <a:spcPts val="0"/>
              </a:spcAft>
              <a:buNone/>
            </a:pPr>
            <a:r>
              <a:rPr b="1" lang="en-US" sz="1800">
                <a:solidFill>
                  <a:srgbClr val="0070C0"/>
                </a:solidFill>
                <a:latin typeface="Garamond"/>
                <a:ea typeface="Garamond"/>
                <a:cs typeface="Garamond"/>
                <a:sym typeface="Garamond"/>
              </a:rPr>
              <a:t> {</a:t>
            </a:r>
            <a:endParaRPr/>
          </a:p>
          <a:p>
            <a:pPr indent="0" lvl="0" marL="0" marR="0" rtl="0" algn="l">
              <a:spcBef>
                <a:spcPts val="0"/>
              </a:spcBef>
              <a:spcAft>
                <a:spcPts val="0"/>
              </a:spcAft>
              <a:buNone/>
            </a:pPr>
            <a:r>
              <a:rPr b="1" lang="en-US" sz="1800">
                <a:solidFill>
                  <a:srgbClr val="0070C0"/>
                </a:solidFill>
                <a:latin typeface="Garamond"/>
                <a:ea typeface="Garamond"/>
                <a:cs typeface="Garamond"/>
                <a:sym typeface="Garamond"/>
              </a:rPr>
              <a:t>   System.out.println(a+b+c);</a:t>
            </a:r>
            <a:endParaRPr/>
          </a:p>
          <a:p>
            <a:pPr indent="0" lvl="0" marL="0" marR="0" rtl="0" algn="l">
              <a:spcBef>
                <a:spcPts val="0"/>
              </a:spcBef>
              <a:spcAft>
                <a:spcPts val="0"/>
              </a:spcAft>
              <a:buNone/>
            </a:pPr>
            <a:r>
              <a:rPr b="1" lang="en-US" sz="1800">
                <a:solidFill>
                  <a:srgbClr val="0070C0"/>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public static void main(String args[])</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Example obj=new Example();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r>
              <a:rPr b="1" lang="en-US" sz="1800">
                <a:solidFill>
                  <a:srgbClr val="00B050"/>
                </a:solidFill>
                <a:latin typeface="Garamond"/>
                <a:ea typeface="Garamond"/>
                <a:cs typeface="Garamond"/>
                <a:sym typeface="Garamond"/>
              </a:rPr>
              <a:t>obj.sum(20,20);</a:t>
            </a:r>
            <a:r>
              <a:rPr b="1" lang="en-US" sz="1800">
                <a:solidFill>
                  <a:srgbClr val="FF0000"/>
                </a:solidFill>
                <a:latin typeface="Garamond"/>
                <a:ea typeface="Garamond"/>
                <a:cs typeface="Garamond"/>
                <a:sym typeface="Garamond"/>
              </a:rPr>
              <a:t>//now second int literal will be promoted to long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r>
              <a:rPr b="1" lang="en-US" sz="1800">
                <a:solidFill>
                  <a:srgbClr val="0070C0"/>
                </a:solidFill>
                <a:latin typeface="Garamond"/>
                <a:ea typeface="Garamond"/>
                <a:cs typeface="Garamond"/>
                <a:sym typeface="Garamond"/>
              </a:rPr>
              <a:t>obj.sum(20,20,20); </a:t>
            </a: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
        <p:nvSpPr>
          <p:cNvPr id="1711" name="Google Shape;1711;p185"/>
          <p:cNvSpPr/>
          <p:nvPr/>
        </p:nvSpPr>
        <p:spPr>
          <a:xfrm>
            <a:off x="6630035" y="3213100"/>
            <a:ext cx="1636395" cy="914400"/>
          </a:xfrm>
          <a:prstGeom prst="roundRect">
            <a:avLst>
              <a:gd fmla="val 16667" name="adj"/>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Output:40</a:t>
            </a:r>
            <a:endParaRPr/>
          </a:p>
          <a:p>
            <a:pPr indent="0" lvl="0" marL="0" marR="0" rtl="0" algn="ctr">
              <a:spcBef>
                <a:spcPts val="0"/>
              </a:spcBef>
              <a:spcAft>
                <a:spcPts val="0"/>
              </a:spcAft>
              <a:buNone/>
            </a:pPr>
            <a:r>
              <a:rPr lang="en-US" sz="1800">
                <a:solidFill>
                  <a:schemeClr val="lt1"/>
                </a:solidFill>
                <a:latin typeface="Garamond"/>
                <a:ea typeface="Garamond"/>
                <a:cs typeface="Garamond"/>
                <a:sym typeface="Garamond"/>
              </a:rPr>
              <a:t>            60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0">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0">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0">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0">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0">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0">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0">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sp>
        <p:nvSpPr>
          <p:cNvPr id="1716" name="Google Shape;1716;p186"/>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1717" name="Google Shape;1717;p186"/>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METHOD OVERLOADING AND TYPE PROMOTION</a:t>
            </a:r>
            <a:endParaRPr/>
          </a:p>
        </p:txBody>
      </p:sp>
      <p:sp>
        <p:nvSpPr>
          <p:cNvPr id="1718" name="Google Shape;1718;p186"/>
          <p:cNvSpPr txBox="1"/>
          <p:nvPr/>
        </p:nvSpPr>
        <p:spPr>
          <a:xfrm>
            <a:off x="1182370" y="1886585"/>
            <a:ext cx="6779895" cy="4523105"/>
          </a:xfrm>
          <a:prstGeom prst="rect">
            <a:avLst/>
          </a:prstGeom>
          <a:gradFill>
            <a:gsLst>
              <a:gs pos="0">
                <a:srgbClr val="FFD7A4"/>
              </a:gs>
              <a:gs pos="30000">
                <a:srgbClr val="FFC77A"/>
              </a:gs>
              <a:gs pos="45000">
                <a:srgbClr val="FFC562"/>
              </a:gs>
              <a:gs pos="55000">
                <a:srgbClr val="FFC56B"/>
              </a:gs>
              <a:gs pos="73000">
                <a:srgbClr val="FFC77A"/>
              </a:gs>
              <a:gs pos="100000">
                <a:srgbClr val="FFD7A4"/>
              </a:gs>
            </a:gsLst>
            <a:lin ang="950000" scaled="0"/>
          </a:gradFill>
          <a:ln cap="flat" cmpd="sng" w="9525">
            <a:solidFill>
              <a:schemeClr val="accent1"/>
            </a:solidFill>
            <a:prstDash val="solid"/>
            <a:round/>
            <a:headEnd len="sm" w="sm" type="none"/>
            <a:tailEnd len="sm" w="sm" type="none"/>
          </a:ln>
          <a:effectLst>
            <a:outerShdw blurRad="38100" rotWithShape="0" dir="5400000" dist="254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 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r>
              <a:rPr b="1" lang="en-US" sz="1800">
                <a:solidFill>
                  <a:srgbClr val="00B050"/>
                </a:solidFill>
                <a:latin typeface="Garamond"/>
                <a:ea typeface="Garamond"/>
                <a:cs typeface="Garamond"/>
                <a:sym typeface="Garamond"/>
              </a:rPr>
              <a:t>void sum(int a,int b)</a:t>
            </a:r>
            <a:endParaRPr/>
          </a:p>
          <a:p>
            <a:pPr indent="0" lvl="0" marL="0" marR="0" rtl="0" algn="l">
              <a:spcBef>
                <a:spcPts val="0"/>
              </a:spcBef>
              <a:spcAft>
                <a:spcPts val="0"/>
              </a:spcAft>
              <a:buNone/>
            </a:pPr>
            <a:r>
              <a:rPr b="1" lang="en-US" sz="1800">
                <a:solidFill>
                  <a:srgbClr val="00B050"/>
                </a:solidFill>
                <a:latin typeface="Garamond"/>
                <a:ea typeface="Garamond"/>
                <a:cs typeface="Garamond"/>
                <a:sym typeface="Garamond"/>
              </a:rPr>
              <a:t> {</a:t>
            </a:r>
            <a:endParaRPr/>
          </a:p>
          <a:p>
            <a:pPr indent="0" lvl="0" marL="0" marR="0" rtl="0" algn="l">
              <a:spcBef>
                <a:spcPts val="0"/>
              </a:spcBef>
              <a:spcAft>
                <a:spcPts val="0"/>
              </a:spcAft>
              <a:buNone/>
            </a:pPr>
            <a:r>
              <a:rPr b="1" lang="en-US" sz="1800">
                <a:solidFill>
                  <a:srgbClr val="00B050"/>
                </a:solidFill>
                <a:latin typeface="Garamond"/>
                <a:ea typeface="Garamond"/>
                <a:cs typeface="Garamond"/>
                <a:sym typeface="Garamond"/>
              </a:rPr>
              <a:t>    System.out.println(a+b);</a:t>
            </a:r>
            <a:endParaRPr b="1" sz="1800">
              <a:solidFill>
                <a:srgbClr val="00B050"/>
              </a:solidFill>
              <a:latin typeface="Garamond"/>
              <a:ea typeface="Garamond"/>
              <a:cs typeface="Garamond"/>
              <a:sym typeface="Garamond"/>
            </a:endParaRPr>
          </a:p>
          <a:p>
            <a:pPr indent="0" lvl="0" marL="0" marR="0" rtl="0" algn="l">
              <a:spcBef>
                <a:spcPts val="0"/>
              </a:spcBef>
              <a:spcAft>
                <a:spcPts val="0"/>
              </a:spcAft>
              <a:buNone/>
            </a:pPr>
            <a:r>
              <a:rPr b="1" lang="en-US" sz="1800">
                <a:solidFill>
                  <a:srgbClr val="00B050"/>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r>
              <a:rPr b="1" lang="en-US" sz="1800">
                <a:solidFill>
                  <a:srgbClr val="0070C0"/>
                </a:solidFill>
                <a:latin typeface="Garamond"/>
                <a:ea typeface="Garamond"/>
                <a:cs typeface="Garamond"/>
                <a:sym typeface="Garamond"/>
              </a:rPr>
              <a:t> void sum(long a,long b)</a:t>
            </a:r>
            <a:endParaRPr/>
          </a:p>
          <a:p>
            <a:pPr indent="0" lvl="0" marL="0" marR="0" rtl="0" algn="l">
              <a:spcBef>
                <a:spcPts val="0"/>
              </a:spcBef>
              <a:spcAft>
                <a:spcPts val="0"/>
              </a:spcAft>
              <a:buNone/>
            </a:pPr>
            <a:r>
              <a:rPr b="1" lang="en-US" sz="1800">
                <a:solidFill>
                  <a:srgbClr val="0070C0"/>
                </a:solidFill>
                <a:latin typeface="Garamond"/>
                <a:ea typeface="Garamond"/>
                <a:cs typeface="Garamond"/>
                <a:sym typeface="Garamond"/>
              </a:rPr>
              <a:t> {</a:t>
            </a:r>
            <a:endParaRPr/>
          </a:p>
          <a:p>
            <a:pPr indent="0" lvl="0" marL="0" marR="0" rtl="0" algn="l">
              <a:spcBef>
                <a:spcPts val="0"/>
              </a:spcBef>
              <a:spcAft>
                <a:spcPts val="0"/>
              </a:spcAft>
              <a:buNone/>
            </a:pPr>
            <a:r>
              <a:rPr b="1" lang="en-US" sz="1800">
                <a:solidFill>
                  <a:srgbClr val="0070C0"/>
                </a:solidFill>
                <a:latin typeface="Garamond"/>
                <a:ea typeface="Garamond"/>
                <a:cs typeface="Garamond"/>
                <a:sym typeface="Garamond"/>
              </a:rPr>
              <a:t>    </a:t>
            </a:r>
            <a:r>
              <a:rPr b="1" lang="en-US" sz="1800">
                <a:solidFill>
                  <a:srgbClr val="00B050"/>
                </a:solidFill>
                <a:latin typeface="Garamond"/>
                <a:ea typeface="Garamond"/>
                <a:cs typeface="Garamond"/>
                <a:sym typeface="Garamond"/>
              </a:rPr>
              <a:t>System.out.println(a+b);</a:t>
            </a:r>
            <a:endParaRPr/>
          </a:p>
          <a:p>
            <a:pPr indent="0" lvl="0" marL="0" marR="0" rtl="0" algn="l">
              <a:spcBef>
                <a:spcPts val="0"/>
              </a:spcBef>
              <a:spcAft>
                <a:spcPts val="0"/>
              </a:spcAft>
              <a:buNone/>
            </a:pPr>
            <a:r>
              <a:rPr b="1" lang="en-US" sz="1800">
                <a:solidFill>
                  <a:srgbClr val="0070C0"/>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public static void main(String args[])</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Example obj=new Example();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r>
              <a:rPr b="1" lang="en-US" sz="1800">
                <a:solidFill>
                  <a:srgbClr val="00B050"/>
                </a:solidFill>
                <a:latin typeface="Garamond"/>
                <a:ea typeface="Garamond"/>
                <a:cs typeface="Garamond"/>
                <a:sym typeface="Garamond"/>
              </a:rPr>
              <a:t>obj.sum(20,20);</a:t>
            </a:r>
            <a:r>
              <a:rPr b="1" lang="en-US" sz="1800">
                <a:solidFill>
                  <a:srgbClr val="FF0000"/>
                </a:solidFill>
                <a:latin typeface="Garamond"/>
                <a:ea typeface="Garamond"/>
                <a:cs typeface="Garamond"/>
                <a:sym typeface="Garamond"/>
              </a:rPr>
              <a:t>//now int arg sum() method gets invoked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
        <p:nvSpPr>
          <p:cNvPr id="1719" name="Google Shape;1719;p186"/>
          <p:cNvSpPr/>
          <p:nvPr/>
        </p:nvSpPr>
        <p:spPr>
          <a:xfrm>
            <a:off x="6630035" y="3213100"/>
            <a:ext cx="1636395" cy="914400"/>
          </a:xfrm>
          <a:prstGeom prst="roundRect">
            <a:avLst>
              <a:gd fmla="val 16667" name="adj"/>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Output:20</a:t>
            </a:r>
            <a:endParaRPr/>
          </a:p>
          <a:p>
            <a:pPr indent="0" lvl="0" marL="0" marR="0" rtl="0" algn="ctr">
              <a:spcBef>
                <a:spcPts val="0"/>
              </a:spcBef>
              <a:spcAft>
                <a:spcPts val="0"/>
              </a:spcAft>
              <a:buNone/>
            </a:pPr>
            <a:r>
              <a:rPr lang="en-US" sz="1800">
                <a:solidFill>
                  <a:schemeClr val="lt1"/>
                </a:solidFill>
                <a:latin typeface="Garamond"/>
                <a:ea typeface="Garamond"/>
                <a:cs typeface="Garamond"/>
                <a:sym typeface="Garamond"/>
              </a:rPr>
              <a:t>            20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187"/>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1725" name="Google Shape;1725;p187"/>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METHOD OVERLOADING AND TYPE PROMOTION</a:t>
            </a:r>
            <a:endParaRPr/>
          </a:p>
        </p:txBody>
      </p:sp>
      <p:sp>
        <p:nvSpPr>
          <p:cNvPr id="1726" name="Google Shape;1726;p187"/>
          <p:cNvSpPr txBox="1"/>
          <p:nvPr/>
        </p:nvSpPr>
        <p:spPr>
          <a:xfrm>
            <a:off x="1182370" y="1886585"/>
            <a:ext cx="6779895" cy="4523105"/>
          </a:xfrm>
          <a:prstGeom prst="rect">
            <a:avLst/>
          </a:prstGeom>
          <a:gradFill>
            <a:gsLst>
              <a:gs pos="0">
                <a:srgbClr val="FFD7A4"/>
              </a:gs>
              <a:gs pos="30000">
                <a:srgbClr val="FFC77A"/>
              </a:gs>
              <a:gs pos="45000">
                <a:srgbClr val="FFC562"/>
              </a:gs>
              <a:gs pos="55000">
                <a:srgbClr val="FFC56B"/>
              </a:gs>
              <a:gs pos="73000">
                <a:srgbClr val="FFC77A"/>
              </a:gs>
              <a:gs pos="100000">
                <a:srgbClr val="FFD7A4"/>
              </a:gs>
            </a:gsLst>
            <a:lin ang="950000" scaled="0"/>
          </a:gradFill>
          <a:ln cap="flat" cmpd="sng" w="9525">
            <a:solidFill>
              <a:schemeClr val="accent1"/>
            </a:solidFill>
            <a:prstDash val="solid"/>
            <a:round/>
            <a:headEnd len="sm" w="sm" type="none"/>
            <a:tailEnd len="sm" w="sm" type="none"/>
          </a:ln>
          <a:effectLst>
            <a:outerShdw blurRad="38100" rotWithShape="0" dir="5400000" dist="254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 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r>
              <a:rPr b="1" lang="en-US" sz="1800">
                <a:solidFill>
                  <a:srgbClr val="00B050"/>
                </a:solidFill>
                <a:latin typeface="Garamond"/>
                <a:ea typeface="Garamond"/>
                <a:cs typeface="Garamond"/>
                <a:sym typeface="Garamond"/>
              </a:rPr>
              <a:t> void sum(int a,long b)</a:t>
            </a:r>
            <a:endParaRPr/>
          </a:p>
          <a:p>
            <a:pPr indent="0" lvl="0" marL="0" marR="0" rtl="0" algn="l">
              <a:spcBef>
                <a:spcPts val="0"/>
              </a:spcBef>
              <a:spcAft>
                <a:spcPts val="0"/>
              </a:spcAft>
              <a:buNone/>
            </a:pPr>
            <a:r>
              <a:rPr b="1" lang="en-US" sz="1800">
                <a:solidFill>
                  <a:srgbClr val="00B050"/>
                </a:solidFill>
                <a:latin typeface="Garamond"/>
                <a:ea typeface="Garamond"/>
                <a:cs typeface="Garamond"/>
                <a:sym typeface="Garamond"/>
              </a:rPr>
              <a:t> {</a:t>
            </a:r>
            <a:endParaRPr/>
          </a:p>
          <a:p>
            <a:pPr indent="0" lvl="0" marL="0" marR="0" rtl="0" algn="l">
              <a:spcBef>
                <a:spcPts val="0"/>
              </a:spcBef>
              <a:spcAft>
                <a:spcPts val="0"/>
              </a:spcAft>
              <a:buNone/>
            </a:pPr>
            <a:r>
              <a:rPr b="1" lang="en-US" sz="1800">
                <a:solidFill>
                  <a:srgbClr val="00B050"/>
                </a:solidFill>
                <a:latin typeface="Garamond"/>
                <a:ea typeface="Garamond"/>
                <a:cs typeface="Garamond"/>
                <a:sym typeface="Garamond"/>
              </a:rPr>
              <a:t>   System.out.println("a method invoked");</a:t>
            </a:r>
            <a:endParaRPr/>
          </a:p>
          <a:p>
            <a:pPr indent="0" lvl="0" marL="0" marR="0" rtl="0" algn="l">
              <a:spcBef>
                <a:spcPts val="0"/>
              </a:spcBef>
              <a:spcAft>
                <a:spcPts val="0"/>
              </a:spcAft>
              <a:buNone/>
            </a:pPr>
            <a:r>
              <a:rPr b="1" lang="en-US" sz="1800">
                <a:solidFill>
                  <a:srgbClr val="00B050"/>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r>
              <a:rPr b="1" lang="en-US" sz="1800">
                <a:solidFill>
                  <a:srgbClr val="0070C0"/>
                </a:solidFill>
                <a:latin typeface="Garamond"/>
                <a:ea typeface="Garamond"/>
                <a:cs typeface="Garamond"/>
                <a:sym typeface="Garamond"/>
              </a:rPr>
              <a:t>void sum(long a,int b)</a:t>
            </a:r>
            <a:endParaRPr/>
          </a:p>
          <a:p>
            <a:pPr indent="0" lvl="0" marL="0" marR="0" rtl="0" algn="l">
              <a:spcBef>
                <a:spcPts val="0"/>
              </a:spcBef>
              <a:spcAft>
                <a:spcPts val="0"/>
              </a:spcAft>
              <a:buNone/>
            </a:pPr>
            <a:r>
              <a:rPr b="1" lang="en-US" sz="1800">
                <a:solidFill>
                  <a:srgbClr val="0070C0"/>
                </a:solidFill>
                <a:latin typeface="Garamond"/>
                <a:ea typeface="Garamond"/>
                <a:cs typeface="Garamond"/>
                <a:sym typeface="Garamond"/>
              </a:rPr>
              <a:t> {</a:t>
            </a:r>
            <a:endParaRPr/>
          </a:p>
          <a:p>
            <a:pPr indent="0" lvl="0" marL="0" marR="0" rtl="0" algn="l">
              <a:spcBef>
                <a:spcPts val="0"/>
              </a:spcBef>
              <a:spcAft>
                <a:spcPts val="0"/>
              </a:spcAft>
              <a:buNone/>
            </a:pPr>
            <a:r>
              <a:rPr b="1" lang="en-US" sz="1800">
                <a:solidFill>
                  <a:srgbClr val="0070C0"/>
                </a:solidFill>
                <a:latin typeface="Garamond"/>
                <a:ea typeface="Garamond"/>
                <a:cs typeface="Garamond"/>
                <a:sym typeface="Garamond"/>
              </a:rPr>
              <a:t>   System.out.println("b method invoked");</a:t>
            </a:r>
            <a:endParaRPr/>
          </a:p>
          <a:p>
            <a:pPr indent="0" lvl="0" marL="0" marR="0" rtl="0" algn="l">
              <a:spcBef>
                <a:spcPts val="0"/>
              </a:spcBef>
              <a:spcAft>
                <a:spcPts val="0"/>
              </a:spcAft>
              <a:buNone/>
            </a:pPr>
            <a:r>
              <a:rPr b="1" lang="en-US" sz="1800">
                <a:solidFill>
                  <a:srgbClr val="0070C0"/>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public static void main(String args[])</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Example obj=new Example();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obj.sum(20,20);</a:t>
            </a:r>
            <a:r>
              <a:rPr b="1" lang="en-US" sz="1800">
                <a:solidFill>
                  <a:srgbClr val="FF0000"/>
                </a:solidFill>
                <a:latin typeface="Garamond"/>
                <a:ea typeface="Garamond"/>
                <a:cs typeface="Garamond"/>
                <a:sym typeface="Garamond"/>
              </a:rPr>
              <a:t>//now ambiguity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
        <p:nvSpPr>
          <p:cNvPr id="1727" name="Google Shape;1727;p187"/>
          <p:cNvSpPr/>
          <p:nvPr/>
        </p:nvSpPr>
        <p:spPr>
          <a:xfrm>
            <a:off x="5502910" y="4932045"/>
            <a:ext cx="3511550" cy="914400"/>
          </a:xfrm>
          <a:prstGeom prst="roundRect">
            <a:avLst>
              <a:gd fmla="val 16667" name="adj"/>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Output: Compile Time Error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188"/>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#20: “this” Keyword</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1734" name="Google Shape;1734;p188"/>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189"/>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ctr">
              <a:lnSpc>
                <a:spcPct val="100000"/>
              </a:lnSpc>
              <a:spcBef>
                <a:spcPts val="0"/>
              </a:spcBef>
              <a:spcAft>
                <a:spcPts val="0"/>
              </a:spcAft>
              <a:buClr>
                <a:srgbClr val="FFFF00"/>
              </a:buClr>
              <a:buSzPct val="100000"/>
              <a:buFont typeface="Garamond"/>
              <a:buNone/>
            </a:pPr>
            <a:r>
              <a:rPr lang="en-US"/>
              <a:t>refers to “this” object (object in which it is used)</a:t>
            </a:r>
            <a:endParaRPr/>
          </a:p>
          <a:p>
            <a:pPr indent="-342900" lvl="0" marL="342900" rtl="0" algn="ctr">
              <a:lnSpc>
                <a:spcPct val="100000"/>
              </a:lnSpc>
              <a:spcBef>
                <a:spcPts val="600"/>
              </a:spcBef>
              <a:spcAft>
                <a:spcPts val="0"/>
              </a:spcAft>
              <a:buClr>
                <a:srgbClr val="FFFF00"/>
              </a:buClr>
              <a:buSzPct val="100000"/>
              <a:buFont typeface="Garamond"/>
              <a:buNone/>
            </a:pPr>
            <a:r>
              <a:rPr lang="en-US"/>
              <a:t>usage:</a:t>
            </a:r>
            <a:endParaRPr/>
          </a:p>
          <a:p>
            <a:pPr indent="-285750" lvl="1" marL="742950" rtl="0" algn="ctr">
              <a:lnSpc>
                <a:spcPct val="100000"/>
              </a:lnSpc>
              <a:spcBef>
                <a:spcPts val="1200"/>
              </a:spcBef>
              <a:spcAft>
                <a:spcPts val="0"/>
              </a:spcAft>
              <a:buClr>
                <a:srgbClr val="FFFF00"/>
              </a:buClr>
              <a:buSzPct val="100000"/>
              <a:buFont typeface="Garamond"/>
              <a:buNone/>
            </a:pPr>
            <a:r>
              <a:rPr lang="en-US"/>
              <a:t>with an instance variable or method of “this” class</a:t>
            </a:r>
            <a:endParaRPr/>
          </a:p>
          <a:p>
            <a:pPr indent="-285750" lvl="1" marL="742950" rtl="0" algn="ctr">
              <a:lnSpc>
                <a:spcPct val="100000"/>
              </a:lnSpc>
              <a:spcBef>
                <a:spcPts val="1200"/>
              </a:spcBef>
              <a:spcAft>
                <a:spcPts val="0"/>
              </a:spcAft>
              <a:buClr>
                <a:srgbClr val="FFFF00"/>
              </a:buClr>
              <a:buSzPct val="100000"/>
              <a:buFont typeface="Garamond"/>
              <a:buNone/>
            </a:pPr>
            <a:r>
              <a:rPr lang="en-US"/>
              <a:t>as a function inside a constructor of “this” class</a:t>
            </a:r>
            <a:endParaRPr/>
          </a:p>
          <a:p>
            <a:pPr indent="-285750" lvl="1" marL="742950" rtl="0" algn="ctr">
              <a:lnSpc>
                <a:spcPct val="100000"/>
              </a:lnSpc>
              <a:spcBef>
                <a:spcPts val="1200"/>
              </a:spcBef>
              <a:spcAft>
                <a:spcPts val="0"/>
              </a:spcAft>
              <a:buClr>
                <a:srgbClr val="FFFF00"/>
              </a:buClr>
              <a:buSzPct val="100000"/>
              <a:buFont typeface="Garamond"/>
              <a:buNone/>
            </a:pPr>
            <a:r>
              <a:rPr lang="en-US"/>
              <a:t>as “this” object, when passed as parameter </a:t>
            </a:r>
            <a:endParaRPr/>
          </a:p>
          <a:p>
            <a:pPr indent="-342900" lvl="0" marL="342900" rtl="0" algn="ctr">
              <a:lnSpc>
                <a:spcPct val="100000"/>
              </a:lnSpc>
              <a:spcBef>
                <a:spcPts val="600"/>
              </a:spcBef>
              <a:spcAft>
                <a:spcPts val="0"/>
              </a:spcAft>
              <a:buClr>
                <a:srgbClr val="FFFF00"/>
              </a:buClr>
              <a:buSzPct val="100000"/>
              <a:buFont typeface="Garamond"/>
              <a:buNone/>
            </a:pPr>
            <a:r>
              <a:rPr lang="en-US"/>
              <a:t>refers to “this” object’s data member</a:t>
            </a:r>
            <a:endParaRPr/>
          </a:p>
          <a:p>
            <a:pPr indent="-342900" lvl="0" marL="342900" rtl="0" algn="ctr">
              <a:lnSpc>
                <a:spcPct val="100000"/>
              </a:lnSpc>
              <a:spcBef>
                <a:spcPts val="600"/>
              </a:spcBef>
              <a:spcAft>
                <a:spcPts val="0"/>
              </a:spcAft>
              <a:buSzPct val="100000"/>
              <a:buFont typeface="Arial"/>
              <a:buNone/>
            </a:pPr>
            <a:r>
              <a:rPr lang="en-US" sz="1800">
                <a:solidFill>
                  <a:schemeClr val="lt2"/>
                </a:solidFill>
              </a:rPr>
              <a:t>class Weight { </a:t>
            </a:r>
            <a:endParaRPr/>
          </a:p>
          <a:p>
            <a:pPr indent="-342900" lvl="0" marL="342900" rtl="0" algn="ctr">
              <a:lnSpc>
                <a:spcPct val="100000"/>
              </a:lnSpc>
              <a:spcBef>
                <a:spcPts val="600"/>
              </a:spcBef>
              <a:spcAft>
                <a:spcPts val="0"/>
              </a:spcAft>
              <a:buSzPct val="100000"/>
              <a:buFont typeface="Arial"/>
              <a:buNone/>
            </a:pPr>
            <a:r>
              <a:rPr lang="en-US" sz="1800">
                <a:solidFill>
                  <a:schemeClr val="lt2"/>
                </a:solidFill>
              </a:rPr>
              <a:t>	int </a:t>
            </a:r>
            <a:r>
              <a:rPr lang="en-US" sz="1800" u="sng">
                <a:solidFill>
                  <a:schemeClr val="lt2"/>
                </a:solidFill>
              </a:rPr>
              <a:t>lb</a:t>
            </a:r>
            <a:r>
              <a:rPr lang="en-US" sz="1800">
                <a:solidFill>
                  <a:schemeClr val="lt2"/>
                </a:solidFill>
              </a:rPr>
              <a:t>;  int </a:t>
            </a:r>
            <a:r>
              <a:rPr lang="en-US" sz="1800" u="sng">
                <a:solidFill>
                  <a:schemeClr val="lt2"/>
                </a:solidFill>
              </a:rPr>
              <a:t>oz</a:t>
            </a:r>
            <a:r>
              <a:rPr lang="en-US" sz="1800">
                <a:solidFill>
                  <a:schemeClr val="lt2"/>
                </a:solidFill>
              </a:rPr>
              <a:t>; </a:t>
            </a:r>
            <a:endParaRPr/>
          </a:p>
          <a:p>
            <a:pPr indent="-342900" lvl="0" marL="342900" rtl="0" algn="ctr">
              <a:lnSpc>
                <a:spcPct val="100000"/>
              </a:lnSpc>
              <a:spcBef>
                <a:spcPts val="600"/>
              </a:spcBef>
              <a:spcAft>
                <a:spcPts val="0"/>
              </a:spcAft>
              <a:buSzPct val="100000"/>
              <a:buFont typeface="Arial"/>
              <a:buNone/>
            </a:pPr>
            <a:r>
              <a:rPr lang="en-US" sz="1800">
                <a:solidFill>
                  <a:schemeClr val="lt2"/>
                </a:solidFill>
              </a:rPr>
              <a:t>	public Weight (int lb, int oz ) { </a:t>
            </a:r>
            <a:endParaRPr/>
          </a:p>
          <a:p>
            <a:pPr indent="-342900" lvl="0" marL="342900" rtl="0" algn="ctr">
              <a:lnSpc>
                <a:spcPct val="100000"/>
              </a:lnSpc>
              <a:spcBef>
                <a:spcPts val="600"/>
              </a:spcBef>
              <a:spcAft>
                <a:spcPts val="0"/>
              </a:spcAft>
              <a:buSzPct val="100000"/>
              <a:buFont typeface="Arial"/>
              <a:buNone/>
            </a:pPr>
            <a:r>
              <a:rPr lang="en-US" sz="1800">
                <a:solidFill>
                  <a:schemeClr val="lt2"/>
                </a:solidFill>
              </a:rPr>
              <a:t>		</a:t>
            </a:r>
            <a:r>
              <a:rPr lang="en-US" sz="1800" u="sng">
                <a:solidFill>
                  <a:schemeClr val="lt2"/>
                </a:solidFill>
              </a:rPr>
              <a:t>this.lb</a:t>
            </a:r>
            <a:r>
              <a:rPr lang="en-US" sz="1800">
                <a:solidFill>
                  <a:schemeClr val="lt2"/>
                </a:solidFill>
              </a:rPr>
              <a:t> = lb; </a:t>
            </a:r>
            <a:r>
              <a:rPr lang="en-US" sz="1800" u="sng">
                <a:solidFill>
                  <a:schemeClr val="lt2"/>
                </a:solidFill>
              </a:rPr>
              <a:t>this.oz</a:t>
            </a:r>
            <a:r>
              <a:rPr lang="en-US" sz="1800">
                <a:solidFill>
                  <a:schemeClr val="lt2"/>
                </a:solidFill>
              </a:rPr>
              <a:t> = oz;</a:t>
            </a:r>
            <a:endParaRPr/>
          </a:p>
          <a:p>
            <a:pPr indent="-342900" lvl="0" marL="342900" rtl="0" algn="ctr">
              <a:lnSpc>
                <a:spcPct val="100000"/>
              </a:lnSpc>
              <a:spcBef>
                <a:spcPts val="600"/>
              </a:spcBef>
              <a:spcAft>
                <a:spcPts val="0"/>
              </a:spcAft>
              <a:buSzPct val="100000"/>
              <a:buFont typeface="Arial"/>
              <a:buNone/>
            </a:pPr>
            <a:r>
              <a:rPr lang="en-US" sz="1800">
                <a:solidFill>
                  <a:schemeClr val="lt2"/>
                </a:solidFill>
              </a:rPr>
              <a:t>	}</a:t>
            </a:r>
            <a:endParaRPr/>
          </a:p>
          <a:p>
            <a:pPr indent="-342900" lvl="0" marL="342900" rtl="0" algn="ctr">
              <a:lnSpc>
                <a:spcPct val="100000"/>
              </a:lnSpc>
              <a:spcBef>
                <a:spcPts val="600"/>
              </a:spcBef>
              <a:spcAft>
                <a:spcPts val="0"/>
              </a:spcAft>
              <a:buSzPct val="100000"/>
              <a:buFont typeface="Arial"/>
              <a:buNone/>
            </a:pPr>
            <a:r>
              <a:rPr lang="en-US" sz="1800">
                <a:solidFill>
                  <a:schemeClr val="lt2"/>
                </a:solidFill>
              </a:rPr>
              <a:t>}</a:t>
            </a:r>
            <a:endParaRPr/>
          </a:p>
          <a:p>
            <a:pPr indent="0" lvl="0" marL="0" rtl="0" algn="ctr">
              <a:lnSpc>
                <a:spcPct val="100000"/>
              </a:lnSpc>
              <a:spcBef>
                <a:spcPts val="600"/>
              </a:spcBef>
              <a:spcAft>
                <a:spcPts val="0"/>
              </a:spcAft>
              <a:buSzPct val="100000"/>
              <a:buFont typeface="Garamond"/>
              <a:buNone/>
            </a:pPr>
            <a:r>
              <a:t/>
            </a:r>
            <a:endParaRPr/>
          </a:p>
        </p:txBody>
      </p:sp>
      <p:sp>
        <p:nvSpPr>
          <p:cNvPr id="1740" name="Google Shape;1740;p18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THIS KEYWORD</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sp>
        <p:nvSpPr>
          <p:cNvPr id="1745" name="Google Shape;1745;p19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t/>
            </a:r>
            <a:endParaRPr/>
          </a:p>
        </p:txBody>
      </p:sp>
      <p:sp>
        <p:nvSpPr>
          <p:cNvPr id="1746" name="Google Shape;1746;p190"/>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pic>
        <p:nvPicPr>
          <p:cNvPr descr="Usage of Java this keyword" id="1747" name="Google Shape;1747;p190"/>
          <p:cNvPicPr preferRelativeResize="0"/>
          <p:nvPr>
            <p:ph idx="1" type="body"/>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191"/>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rPr lang="en-US"/>
              <a:t>This can be used to refer current class instance variable</a:t>
            </a:r>
            <a:endParaRPr/>
          </a:p>
          <a:p>
            <a:pPr indent="0" lvl="0" marL="0" rtl="0" algn="ctr">
              <a:lnSpc>
                <a:spcPct val="100000"/>
              </a:lnSpc>
              <a:spcBef>
                <a:spcPts val="600"/>
              </a:spcBef>
              <a:spcAft>
                <a:spcPts val="0"/>
              </a:spcAft>
              <a:buSzPts val="2000"/>
              <a:buFont typeface="Garamond"/>
              <a:buNone/>
            </a:pPr>
            <a:r>
              <a:rPr lang="en-US"/>
              <a:t>This can be used to refer current class method(implicitly)</a:t>
            </a:r>
            <a:endParaRPr/>
          </a:p>
          <a:p>
            <a:pPr indent="0" lvl="0" marL="0" rtl="0" algn="ctr">
              <a:lnSpc>
                <a:spcPct val="100000"/>
              </a:lnSpc>
              <a:spcBef>
                <a:spcPts val="600"/>
              </a:spcBef>
              <a:spcAft>
                <a:spcPts val="0"/>
              </a:spcAft>
              <a:buSzPts val="2000"/>
              <a:buFont typeface="Garamond"/>
              <a:buNone/>
            </a:pPr>
            <a:r>
              <a:rPr lang="en-US"/>
              <a:t>This() can be used to invoke current class constructor.</a:t>
            </a:r>
            <a:endParaRPr/>
          </a:p>
          <a:p>
            <a:pPr indent="0" lvl="0" marL="0" rtl="0" algn="ctr">
              <a:lnSpc>
                <a:spcPct val="100000"/>
              </a:lnSpc>
              <a:spcBef>
                <a:spcPts val="600"/>
              </a:spcBef>
              <a:spcAft>
                <a:spcPts val="0"/>
              </a:spcAft>
              <a:buSzPts val="2000"/>
              <a:buFont typeface="Garamond"/>
              <a:buNone/>
            </a:pPr>
            <a:r>
              <a:rPr lang="en-US"/>
              <a:t>The this keyword can be used o refer current class instance variable. If there is ambiguity between the instance variable and parameters, this keyword resolves the problem of ambiguity.</a:t>
            </a:r>
            <a:endParaRPr/>
          </a:p>
          <a:p>
            <a:pPr indent="0" lvl="0" marL="0" rtl="0" algn="ctr">
              <a:lnSpc>
                <a:spcPct val="100000"/>
              </a:lnSpc>
              <a:spcBef>
                <a:spcPts val="600"/>
              </a:spcBef>
              <a:spcAft>
                <a:spcPts val="0"/>
              </a:spcAft>
              <a:buSzPts val="2000"/>
              <a:buFont typeface="Garamond"/>
              <a:buNone/>
            </a:pPr>
            <a:r>
              <a:t/>
            </a:r>
            <a:endParaRPr/>
          </a:p>
        </p:txBody>
      </p:sp>
      <p:sp>
        <p:nvSpPr>
          <p:cNvPr id="1753" name="Google Shape;1753;p19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USAGE OF THIS KEYWORD</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19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UNDERSTANDING THE PROBLEM WITHOUT THIS KEYWORD</a:t>
            </a:r>
            <a:endParaRPr/>
          </a:p>
        </p:txBody>
      </p:sp>
      <p:sp>
        <p:nvSpPr>
          <p:cNvPr id="1759" name="Google Shape;1759;p192"/>
          <p:cNvSpPr txBox="1"/>
          <p:nvPr>
            <p:ph idx="1" type="body"/>
          </p:nvPr>
        </p:nvSpPr>
        <p:spPr>
          <a:xfrm>
            <a:off x="467995" y="1412875"/>
            <a:ext cx="8229600" cy="51149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600"/>
              <a:buFont typeface="Garamond"/>
              <a:buNone/>
            </a:pPr>
            <a:r>
              <a:rPr b="1" i="0" lang="en-US" sz="1600" u="none" cap="none" strike="noStrike">
                <a:solidFill>
                  <a:schemeClr val="lt1"/>
                </a:solidFill>
                <a:latin typeface="Garamond"/>
                <a:ea typeface="Garamond"/>
                <a:cs typeface="Garamond"/>
                <a:sym typeface="Garamond"/>
              </a:rPr>
              <a:t>class Student{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chemeClr val="lt1"/>
                </a:solidFill>
                <a:latin typeface="Garamond"/>
                <a:ea typeface="Garamond"/>
                <a:cs typeface="Garamond"/>
                <a:sym typeface="Garamond"/>
              </a:rPr>
              <a:t>int rollno;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chemeClr val="lt1"/>
                </a:solidFill>
                <a:latin typeface="Garamond"/>
                <a:ea typeface="Garamond"/>
                <a:cs typeface="Garamond"/>
                <a:sym typeface="Garamond"/>
              </a:rPr>
              <a:t>String name;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chemeClr val="lt1"/>
                </a:solidFill>
                <a:latin typeface="Garamond"/>
                <a:ea typeface="Garamond"/>
                <a:cs typeface="Garamond"/>
                <a:sym typeface="Garamond"/>
              </a:rPr>
              <a:t>float fee;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chemeClr val="lt1"/>
                </a:solidFill>
                <a:latin typeface="Garamond"/>
                <a:ea typeface="Garamond"/>
                <a:cs typeface="Garamond"/>
                <a:sym typeface="Garamond"/>
              </a:rPr>
              <a:t>Student(int rollno,String name,float fee){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chemeClr val="lt1"/>
                </a:solidFill>
                <a:latin typeface="Garamond"/>
                <a:ea typeface="Garamond"/>
                <a:cs typeface="Garamond"/>
                <a:sym typeface="Garamond"/>
              </a:rPr>
              <a:t>rollno=rollno;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chemeClr val="lt1"/>
                </a:solidFill>
                <a:latin typeface="Garamond"/>
                <a:ea typeface="Garamond"/>
                <a:cs typeface="Garamond"/>
                <a:sym typeface="Garamond"/>
              </a:rPr>
              <a:t>name=name;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chemeClr val="lt1"/>
                </a:solidFill>
                <a:latin typeface="Garamond"/>
                <a:ea typeface="Garamond"/>
                <a:cs typeface="Garamond"/>
                <a:sym typeface="Garamond"/>
              </a:rPr>
              <a:t>fee=fee;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chemeClr val="lt1"/>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chemeClr val="lt1"/>
                </a:solidFill>
                <a:latin typeface="Garamond"/>
                <a:ea typeface="Garamond"/>
                <a:cs typeface="Garamond"/>
                <a:sym typeface="Garamond"/>
              </a:rPr>
              <a:t>void display(){System.out.println(rollno+" "+name+" "+fee);}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chemeClr val="lt1"/>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FFFF00"/>
                </a:solidFill>
                <a:latin typeface="Garamond"/>
                <a:ea typeface="Garamond"/>
                <a:cs typeface="Garamond"/>
                <a:sym typeface="Garamond"/>
              </a:rPr>
              <a:t>class TestThis1{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FFFF00"/>
                </a:solidFill>
                <a:latin typeface="Garamond"/>
                <a:ea typeface="Garamond"/>
                <a:cs typeface="Garamond"/>
                <a:sym typeface="Garamond"/>
              </a:rPr>
              <a:t>public static void main(String args[]){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FFFF00"/>
                </a:solidFill>
                <a:latin typeface="Garamond"/>
                <a:ea typeface="Garamond"/>
                <a:cs typeface="Garamond"/>
                <a:sym typeface="Garamond"/>
              </a:rPr>
              <a:t>Student s1=new Student(111,"ankit",5000f);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FFFF00"/>
                </a:solidFill>
                <a:latin typeface="Garamond"/>
                <a:ea typeface="Garamond"/>
                <a:cs typeface="Garamond"/>
                <a:sym typeface="Garamond"/>
              </a:rPr>
              <a:t>Student s2=new Student(112,"sumit",6000f);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FFFF00"/>
                </a:solidFill>
                <a:latin typeface="Garamond"/>
                <a:ea typeface="Garamond"/>
                <a:cs typeface="Garamond"/>
                <a:sym typeface="Garamond"/>
              </a:rPr>
              <a:t>s1.display();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FFFF00"/>
                </a:solidFill>
                <a:latin typeface="Garamond"/>
                <a:ea typeface="Garamond"/>
                <a:cs typeface="Garamond"/>
                <a:sym typeface="Garamond"/>
              </a:rPr>
              <a:t>s2.display();  }</a:t>
            </a:r>
            <a:r>
              <a:rPr b="1" i="0" lang="en-US" sz="1600" u="none" cap="none" strike="noStrike">
                <a:solidFill>
                  <a:schemeClr val="lt1"/>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ts val="1600"/>
              <a:buFont typeface="Garamond"/>
              <a:buNone/>
            </a:pPr>
            <a:r>
              <a:t/>
            </a:r>
            <a:endParaRPr b="1" i="0" sz="1600" u="none" cap="none" strike="noStrike">
              <a:solidFill>
                <a:schemeClr val="lt1"/>
              </a:solidFill>
              <a:latin typeface="Garamond"/>
              <a:ea typeface="Garamond"/>
              <a:cs typeface="Garamond"/>
              <a:sym typeface="Garamond"/>
            </a:endParaRPr>
          </a:p>
        </p:txBody>
      </p:sp>
      <p:sp>
        <p:nvSpPr>
          <p:cNvPr id="1760" name="Google Shape;1760;p192"/>
          <p:cNvSpPr/>
          <p:nvPr/>
        </p:nvSpPr>
        <p:spPr>
          <a:xfrm>
            <a:off x="316230" y="1629410"/>
            <a:ext cx="1482725" cy="1130935"/>
          </a:xfrm>
          <a:prstGeom prst="ellipse">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761" name="Google Shape;1761;p192"/>
          <p:cNvSpPr/>
          <p:nvPr/>
        </p:nvSpPr>
        <p:spPr>
          <a:xfrm>
            <a:off x="1151890" y="2513965"/>
            <a:ext cx="3228340" cy="701040"/>
          </a:xfrm>
          <a:prstGeom prst="ellipse">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762" name="Google Shape;1762;p192"/>
          <p:cNvSpPr txBox="1"/>
          <p:nvPr/>
        </p:nvSpPr>
        <p:spPr>
          <a:xfrm>
            <a:off x="5364480" y="5229225"/>
            <a:ext cx="3304540" cy="92202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Output:</a:t>
            </a:r>
            <a:endParaRPr b="1" sz="1800">
              <a:solidFill>
                <a:schemeClr val="lt1"/>
              </a:solidFill>
              <a:latin typeface="Garamond"/>
              <a:ea typeface="Garamond"/>
              <a:cs typeface="Garamond"/>
              <a:sym typeface="Garamond"/>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0 null 0.0</a:t>
            </a:r>
            <a:endParaRPr b="1" sz="1800">
              <a:solidFill>
                <a:schemeClr val="lt1"/>
              </a:solidFill>
              <a:latin typeface="Garamond"/>
              <a:ea typeface="Garamond"/>
              <a:cs typeface="Garamond"/>
              <a:sym typeface="Garamond"/>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0 null 0.0</a:t>
            </a:r>
            <a:endParaRPr sz="1800">
              <a:solidFill>
                <a:schemeClr val="lt1"/>
              </a:solidFill>
              <a:latin typeface="Garamond"/>
              <a:ea typeface="Garamond"/>
              <a:cs typeface="Garamond"/>
              <a:sym typeface="Garamond"/>
            </a:endParaRPr>
          </a:p>
        </p:txBody>
      </p:sp>
      <p:sp>
        <p:nvSpPr>
          <p:cNvPr id="1763" name="Google Shape;1763;p192"/>
          <p:cNvSpPr/>
          <p:nvPr/>
        </p:nvSpPr>
        <p:spPr>
          <a:xfrm rot="600000">
            <a:off x="4641850" y="1574165"/>
            <a:ext cx="4143375" cy="3377565"/>
          </a:xfrm>
          <a:prstGeom prst="star6">
            <a:avLst>
              <a:gd fmla="val 28868" name="adj"/>
              <a:gd fmla="val 115470" name="hf"/>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Garamond"/>
                <a:ea typeface="Garamond"/>
                <a:cs typeface="Garamond"/>
                <a:sym typeface="Garamond"/>
              </a:rPr>
              <a:t>Here, parameters (formal arguments) and instance variables are same. So, we are using this keyword to distinguish local variable and instance variable.</a:t>
            </a:r>
            <a:endParaRPr sz="18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0"/>
                                        </p:tgtEl>
                                        <p:attrNameLst>
                                          <p:attrName>style.visibility</p:attrName>
                                        </p:attrNameLst>
                                      </p:cBhvr>
                                      <p:to>
                                        <p:strVal val="visible"/>
                                      </p:to>
                                    </p:set>
                                    <p:animEffect filter="fade" transition="in">
                                      <p:cBhvr>
                                        <p:cTn dur="500"/>
                                        <p:tgtEl>
                                          <p:spTgt spid="17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1"/>
                                        </p:tgtEl>
                                        <p:attrNameLst>
                                          <p:attrName>style.visibility</p:attrName>
                                        </p:attrNameLst>
                                      </p:cBhvr>
                                      <p:to>
                                        <p:strVal val="visible"/>
                                      </p:to>
                                    </p:set>
                                    <p:animEffect filter="fade" transition="in">
                                      <p:cBhvr>
                                        <p:cTn dur="500"/>
                                        <p:tgtEl>
                                          <p:spTgt spid="17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
        <p:nvSpPr>
          <p:cNvPr id="1768" name="Google Shape;1768;p193"/>
          <p:cNvSpPr txBox="1"/>
          <p:nvPr>
            <p:ph type="title"/>
          </p:nvPr>
        </p:nvSpPr>
        <p:spPr>
          <a:xfrm>
            <a:off x="2514600" y="981075"/>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SOLUTION OF THE ABOVE PROBLEM BY THIS KEYWORD</a:t>
            </a:r>
            <a:endParaRPr/>
          </a:p>
        </p:txBody>
      </p:sp>
      <p:sp>
        <p:nvSpPr>
          <p:cNvPr id="1769" name="Google Shape;1769;p193"/>
          <p:cNvSpPr txBox="1"/>
          <p:nvPr>
            <p:ph idx="1" type="body"/>
          </p:nvPr>
        </p:nvSpPr>
        <p:spPr>
          <a:xfrm>
            <a:off x="457200" y="1370331"/>
            <a:ext cx="8229600" cy="41173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600"/>
              <a:buFont typeface="Garamond"/>
              <a:buNone/>
            </a:pPr>
            <a:r>
              <a:rPr b="1" i="0" lang="en-US" sz="1600" u="none" cap="none" strike="noStrike">
                <a:solidFill>
                  <a:srgbClr val="EBC6A3"/>
                </a:solidFill>
                <a:latin typeface="Garamond"/>
                <a:ea typeface="Garamond"/>
                <a:cs typeface="Garamond"/>
                <a:sym typeface="Garamond"/>
              </a:rPr>
              <a:t>class Student{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EBC6A3"/>
                </a:solidFill>
                <a:latin typeface="Garamond"/>
                <a:ea typeface="Garamond"/>
                <a:cs typeface="Garamond"/>
                <a:sym typeface="Garamond"/>
              </a:rPr>
              <a:t>int rollno;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EBC6A3"/>
                </a:solidFill>
                <a:latin typeface="Garamond"/>
                <a:ea typeface="Garamond"/>
                <a:cs typeface="Garamond"/>
                <a:sym typeface="Garamond"/>
              </a:rPr>
              <a:t>String name;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EBC6A3"/>
                </a:solidFill>
                <a:latin typeface="Garamond"/>
                <a:ea typeface="Garamond"/>
                <a:cs typeface="Garamond"/>
                <a:sym typeface="Garamond"/>
              </a:rPr>
              <a:t>float fee;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EBC6A3"/>
                </a:solidFill>
                <a:latin typeface="Garamond"/>
                <a:ea typeface="Garamond"/>
                <a:cs typeface="Garamond"/>
                <a:sym typeface="Garamond"/>
              </a:rPr>
              <a:t>Student(int rollno,String name,float fee){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EBC6A3"/>
                </a:solidFill>
                <a:latin typeface="Garamond"/>
                <a:ea typeface="Garamond"/>
                <a:cs typeface="Garamond"/>
                <a:sym typeface="Garamond"/>
              </a:rPr>
              <a:t>this.rollno=rollno;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EBC6A3"/>
                </a:solidFill>
                <a:latin typeface="Garamond"/>
                <a:ea typeface="Garamond"/>
                <a:cs typeface="Garamond"/>
                <a:sym typeface="Garamond"/>
              </a:rPr>
              <a:t>this.name=name;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EBC6A3"/>
                </a:solidFill>
                <a:latin typeface="Garamond"/>
                <a:ea typeface="Garamond"/>
                <a:cs typeface="Garamond"/>
                <a:sym typeface="Garamond"/>
              </a:rPr>
              <a:t>this.fee=fee;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EBC6A3"/>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EBC6A3"/>
                </a:solidFill>
                <a:latin typeface="Garamond"/>
                <a:ea typeface="Garamond"/>
                <a:cs typeface="Garamond"/>
                <a:sym typeface="Garamond"/>
              </a:rPr>
              <a:t>void display(){System.out.println(rollno+" "+name+" "+fee);}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EBC6A3"/>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FFFF00"/>
                </a:solidFill>
                <a:latin typeface="Garamond"/>
                <a:ea typeface="Garamond"/>
                <a:cs typeface="Garamond"/>
                <a:sym typeface="Garamond"/>
              </a:rPr>
              <a:t>class TestThis2{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FFFF00"/>
                </a:solidFill>
                <a:latin typeface="Garamond"/>
                <a:ea typeface="Garamond"/>
                <a:cs typeface="Garamond"/>
                <a:sym typeface="Garamond"/>
              </a:rPr>
              <a:t>public static void main(String args[]){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FFFF00"/>
                </a:solidFill>
                <a:latin typeface="Garamond"/>
                <a:ea typeface="Garamond"/>
                <a:cs typeface="Garamond"/>
                <a:sym typeface="Garamond"/>
              </a:rPr>
              <a:t>Student s1=new Student(111,"ankit",5000f);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FFFF00"/>
                </a:solidFill>
                <a:latin typeface="Garamond"/>
                <a:ea typeface="Garamond"/>
                <a:cs typeface="Garamond"/>
                <a:sym typeface="Garamond"/>
              </a:rPr>
              <a:t>Student s2=new Student(112,"sumit",6000f);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FFFF00"/>
                </a:solidFill>
                <a:latin typeface="Garamond"/>
                <a:ea typeface="Garamond"/>
                <a:cs typeface="Garamond"/>
                <a:sym typeface="Garamond"/>
              </a:rPr>
              <a:t>s1.display();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FFFF00"/>
                </a:solidFill>
                <a:latin typeface="Garamond"/>
                <a:ea typeface="Garamond"/>
                <a:cs typeface="Garamond"/>
                <a:sym typeface="Garamond"/>
              </a:rPr>
              <a:t>s2.display();  }}  </a:t>
            </a:r>
            <a:endParaRPr/>
          </a:p>
          <a:p>
            <a:pPr indent="0" lvl="0" marL="0" marR="0" rtl="0" algn="l">
              <a:lnSpc>
                <a:spcPct val="100000"/>
              </a:lnSpc>
              <a:spcBef>
                <a:spcPts val="600"/>
              </a:spcBef>
              <a:spcAft>
                <a:spcPts val="0"/>
              </a:spcAft>
              <a:buClr>
                <a:schemeClr val="accent1"/>
              </a:buClr>
              <a:buSzPts val="1600"/>
              <a:buFont typeface="Garamond"/>
              <a:buNone/>
            </a:pPr>
            <a:r>
              <a:t/>
            </a:r>
            <a:endParaRPr b="1" i="0" sz="1600" u="none" cap="none" strike="noStrike">
              <a:solidFill>
                <a:srgbClr val="FFFF00"/>
              </a:solidFill>
              <a:latin typeface="Garamond"/>
              <a:ea typeface="Garamond"/>
              <a:cs typeface="Garamond"/>
              <a:sym typeface="Garamond"/>
            </a:endParaRPr>
          </a:p>
        </p:txBody>
      </p:sp>
      <p:sp>
        <p:nvSpPr>
          <p:cNvPr id="1770" name="Google Shape;1770;p193"/>
          <p:cNvSpPr/>
          <p:nvPr/>
        </p:nvSpPr>
        <p:spPr>
          <a:xfrm>
            <a:off x="346075" y="1748790"/>
            <a:ext cx="1360170" cy="88392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771" name="Google Shape;1771;p193"/>
          <p:cNvSpPr/>
          <p:nvPr/>
        </p:nvSpPr>
        <p:spPr>
          <a:xfrm>
            <a:off x="1238885" y="2565400"/>
            <a:ext cx="3002280" cy="581660"/>
          </a:xfrm>
          <a:prstGeom prst="ellipse">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772" name="Google Shape;1772;p193"/>
          <p:cNvSpPr txBox="1"/>
          <p:nvPr/>
        </p:nvSpPr>
        <p:spPr>
          <a:xfrm>
            <a:off x="5562600" y="2590800"/>
            <a:ext cx="30480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Garamond"/>
                <a:ea typeface="Garamond"/>
                <a:cs typeface="Garamond"/>
                <a:sym typeface="Garamond"/>
              </a:rPr>
              <a:t>If local variables(formal arguments) and instance variables are different, there is no need to use this keyword</a:t>
            </a:r>
            <a:endParaRPr/>
          </a:p>
        </p:txBody>
      </p:sp>
      <p:sp>
        <p:nvSpPr>
          <p:cNvPr id="1773" name="Google Shape;1773;p193"/>
          <p:cNvSpPr/>
          <p:nvPr/>
        </p:nvSpPr>
        <p:spPr>
          <a:xfrm>
            <a:off x="4953000" y="1219200"/>
            <a:ext cx="4191000" cy="3962400"/>
          </a:xfrm>
          <a:prstGeom prst="irregularSeal1">
            <a:avLst/>
          </a:prstGeom>
          <a:no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774" name="Google Shape;1774;p193"/>
          <p:cNvSpPr txBox="1"/>
          <p:nvPr/>
        </p:nvSpPr>
        <p:spPr>
          <a:xfrm>
            <a:off x="6344285" y="5770880"/>
            <a:ext cx="2414905" cy="92202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Output:</a:t>
            </a:r>
            <a:endParaRPr b="1" sz="1800">
              <a:solidFill>
                <a:srgbClr val="FF0000"/>
              </a:solidFill>
              <a:latin typeface="Garamond"/>
              <a:ea typeface="Garamond"/>
              <a:cs typeface="Garamond"/>
              <a:sym typeface="Garamond"/>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111 ankit 5000</a:t>
            </a:r>
            <a:endParaRPr b="1" sz="1800">
              <a:solidFill>
                <a:schemeClr val="lt1"/>
              </a:solidFill>
              <a:latin typeface="Garamond"/>
              <a:ea typeface="Garamond"/>
              <a:cs typeface="Garamond"/>
              <a:sym typeface="Garamond"/>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112 sumit 6000</a:t>
            </a:r>
            <a:endParaRPr sz="18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0"/>
                                        </p:tgtEl>
                                        <p:attrNameLst>
                                          <p:attrName>style.visibility</p:attrName>
                                        </p:attrNameLst>
                                      </p:cBhvr>
                                      <p:to>
                                        <p:strVal val="visible"/>
                                      </p:to>
                                    </p:set>
                                    <p:animEffect filter="fade" transition="in">
                                      <p:cBhvr>
                                        <p:cTn dur="500"/>
                                        <p:tgtEl>
                                          <p:spTgt spid="17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1"/>
                                        </p:tgtEl>
                                        <p:attrNameLst>
                                          <p:attrName>style.visibility</p:attrName>
                                        </p:attrNameLst>
                                      </p:cBhvr>
                                      <p:to>
                                        <p:strVal val="visible"/>
                                      </p:to>
                                    </p:set>
                                    <p:animEffect filter="fade" transition="in">
                                      <p:cBhvr>
                                        <p:cTn dur="500"/>
                                        <p:tgtEl>
                                          <p:spTgt spid="17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8" name="Shape 1778"/>
        <p:cNvGrpSpPr/>
        <p:nvPr/>
      </p:nvGrpSpPr>
      <p:grpSpPr>
        <a:xfrm>
          <a:off x="0" y="0"/>
          <a:ext cx="0" cy="0"/>
          <a:chOff x="0" y="0"/>
          <a:chExt cx="0" cy="0"/>
        </a:xfrm>
      </p:grpSpPr>
      <p:sp>
        <p:nvSpPr>
          <p:cNvPr id="1779" name="Google Shape;1779;p19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PROGRAM WHERE THIS KEYWORD IS NOT REQUIRED</a:t>
            </a:r>
            <a:endParaRPr/>
          </a:p>
        </p:txBody>
      </p:sp>
      <p:sp>
        <p:nvSpPr>
          <p:cNvPr id="1780" name="Google Shape;1780;p194"/>
          <p:cNvSpPr txBox="1"/>
          <p:nvPr>
            <p:ph idx="1" type="body"/>
          </p:nvPr>
        </p:nvSpPr>
        <p:spPr>
          <a:xfrm>
            <a:off x="457200" y="1370331"/>
            <a:ext cx="8229600" cy="41173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600"/>
              <a:buFont typeface="Garamond"/>
              <a:buNone/>
            </a:pPr>
            <a:r>
              <a:rPr b="1" i="0" lang="en-US" sz="1600" u="none" cap="none" strike="noStrike">
                <a:solidFill>
                  <a:srgbClr val="E2AC74"/>
                </a:solidFill>
                <a:latin typeface="Garamond"/>
                <a:ea typeface="Garamond"/>
                <a:cs typeface="Garamond"/>
                <a:sym typeface="Garamond"/>
              </a:rPr>
              <a:t>class Student{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E2AC74"/>
                </a:solidFill>
                <a:latin typeface="Garamond"/>
                <a:ea typeface="Garamond"/>
                <a:cs typeface="Garamond"/>
                <a:sym typeface="Garamond"/>
              </a:rPr>
              <a:t>int rollno;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E2AC74"/>
                </a:solidFill>
                <a:latin typeface="Garamond"/>
                <a:ea typeface="Garamond"/>
                <a:cs typeface="Garamond"/>
                <a:sym typeface="Garamond"/>
              </a:rPr>
              <a:t>String name;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E2AC74"/>
                </a:solidFill>
                <a:latin typeface="Garamond"/>
                <a:ea typeface="Garamond"/>
                <a:cs typeface="Garamond"/>
                <a:sym typeface="Garamond"/>
              </a:rPr>
              <a:t>float fee;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E2AC74"/>
                </a:solidFill>
                <a:latin typeface="Garamond"/>
                <a:ea typeface="Garamond"/>
                <a:cs typeface="Garamond"/>
                <a:sym typeface="Garamond"/>
              </a:rPr>
              <a:t>Student(int r,String n,float f){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E2AC74"/>
                </a:solidFill>
                <a:latin typeface="Garamond"/>
                <a:ea typeface="Garamond"/>
                <a:cs typeface="Garamond"/>
                <a:sym typeface="Garamond"/>
              </a:rPr>
              <a:t>rollno=r;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E2AC74"/>
                </a:solidFill>
                <a:latin typeface="Garamond"/>
                <a:ea typeface="Garamond"/>
                <a:cs typeface="Garamond"/>
                <a:sym typeface="Garamond"/>
              </a:rPr>
              <a:t>name=n;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E2AC74"/>
                </a:solidFill>
                <a:latin typeface="Garamond"/>
                <a:ea typeface="Garamond"/>
                <a:cs typeface="Garamond"/>
                <a:sym typeface="Garamond"/>
              </a:rPr>
              <a:t>fee=f;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E2AC74"/>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E2AC74"/>
                </a:solidFill>
                <a:latin typeface="Garamond"/>
                <a:ea typeface="Garamond"/>
                <a:cs typeface="Garamond"/>
                <a:sym typeface="Garamond"/>
              </a:rPr>
              <a:t>void display(){System.out.println(rollno+" "+name+" "+fee);}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E2AC74"/>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FFFF00"/>
                </a:solidFill>
                <a:latin typeface="Garamond"/>
                <a:ea typeface="Garamond"/>
                <a:cs typeface="Garamond"/>
                <a:sym typeface="Garamond"/>
              </a:rPr>
              <a:t>class TestThis3{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FFFF00"/>
                </a:solidFill>
                <a:latin typeface="Garamond"/>
                <a:ea typeface="Garamond"/>
                <a:cs typeface="Garamond"/>
                <a:sym typeface="Garamond"/>
              </a:rPr>
              <a:t>public static void main(String args[]){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FFFF00"/>
                </a:solidFill>
                <a:latin typeface="Garamond"/>
                <a:ea typeface="Garamond"/>
                <a:cs typeface="Garamond"/>
                <a:sym typeface="Garamond"/>
              </a:rPr>
              <a:t>Student s1=new Student(111,"ankit",5000f);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FFFF00"/>
                </a:solidFill>
                <a:latin typeface="Garamond"/>
                <a:ea typeface="Garamond"/>
                <a:cs typeface="Garamond"/>
                <a:sym typeface="Garamond"/>
              </a:rPr>
              <a:t>Student s2=new Student(112,"sumit",6000f);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FFFF00"/>
                </a:solidFill>
                <a:latin typeface="Garamond"/>
                <a:ea typeface="Garamond"/>
                <a:cs typeface="Garamond"/>
                <a:sym typeface="Garamond"/>
              </a:rPr>
              <a:t>s1.display();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FFFF00"/>
                </a:solidFill>
                <a:latin typeface="Garamond"/>
                <a:ea typeface="Garamond"/>
                <a:cs typeface="Garamond"/>
                <a:sym typeface="Garamond"/>
              </a:rPr>
              <a:t>s2.display();  }}</a:t>
            </a:r>
            <a:r>
              <a:rPr b="1" i="0" lang="en-US" sz="1600" u="none" cap="none" strike="noStrike">
                <a:solidFill>
                  <a:srgbClr val="90571E"/>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ts val="1600"/>
              <a:buFont typeface="Garamond"/>
              <a:buNone/>
            </a:pPr>
            <a:r>
              <a:t/>
            </a:r>
            <a:endParaRPr b="1" i="0" sz="1600" u="none" cap="none" strike="noStrike">
              <a:solidFill>
                <a:schemeClr val="lt1"/>
              </a:solidFill>
              <a:latin typeface="Garamond"/>
              <a:ea typeface="Garamond"/>
              <a:cs typeface="Garamond"/>
              <a:sym typeface="Garamond"/>
            </a:endParaRPr>
          </a:p>
        </p:txBody>
      </p:sp>
      <p:sp>
        <p:nvSpPr>
          <p:cNvPr id="1781" name="Google Shape;1781;p194"/>
          <p:cNvSpPr/>
          <p:nvPr/>
        </p:nvSpPr>
        <p:spPr>
          <a:xfrm>
            <a:off x="200660" y="1588135"/>
            <a:ext cx="1706880" cy="1100455"/>
          </a:xfrm>
          <a:prstGeom prst="ellipse">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782" name="Google Shape;1782;p194"/>
          <p:cNvSpPr/>
          <p:nvPr/>
        </p:nvSpPr>
        <p:spPr>
          <a:xfrm>
            <a:off x="1188085" y="2637155"/>
            <a:ext cx="1995805" cy="530860"/>
          </a:xfrm>
          <a:prstGeom prst="ellipse">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783" name="Google Shape;1783;p194"/>
          <p:cNvSpPr txBox="1"/>
          <p:nvPr/>
        </p:nvSpPr>
        <p:spPr>
          <a:xfrm>
            <a:off x="6300470" y="2277110"/>
            <a:ext cx="1565910" cy="92202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Output:</a:t>
            </a:r>
            <a:endParaRPr b="1" sz="1800">
              <a:solidFill>
                <a:schemeClr val="lt1"/>
              </a:solidFill>
              <a:latin typeface="Garamond"/>
              <a:ea typeface="Garamond"/>
              <a:cs typeface="Garamond"/>
              <a:sym typeface="Garamond"/>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111 ankit 5000</a:t>
            </a:r>
            <a:endParaRPr b="1" sz="1800">
              <a:solidFill>
                <a:schemeClr val="lt1"/>
              </a:solidFill>
              <a:latin typeface="Garamond"/>
              <a:ea typeface="Garamond"/>
              <a:cs typeface="Garamond"/>
              <a:sym typeface="Garamond"/>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112 sumit 6000</a:t>
            </a:r>
            <a:endParaRPr sz="18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1"/>
                                        </p:tgtEl>
                                        <p:attrNameLst>
                                          <p:attrName>style.visibility</p:attrName>
                                        </p:attrNameLst>
                                      </p:cBhvr>
                                      <p:to>
                                        <p:strVal val="visible"/>
                                      </p:to>
                                    </p:set>
                                    <p:animEffect filter="fade" transition="in">
                                      <p:cBhvr>
                                        <p:cTn dur="500"/>
                                        <p:tgtEl>
                                          <p:spTgt spid="17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2"/>
                                        </p:tgtEl>
                                        <p:attrNameLst>
                                          <p:attrName>style.visibility</p:attrName>
                                        </p:attrNameLst>
                                      </p:cBhvr>
                                      <p:to>
                                        <p:strVal val="visible"/>
                                      </p:to>
                                    </p:set>
                                    <p:animEffect filter="fade" transition="in">
                                      <p:cBhvr>
                                        <p:cTn dur="500"/>
                                        <p:tgtEl>
                                          <p:spTgt spid="17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3"/>
          <p:cNvSpPr txBox="1"/>
          <p:nvPr>
            <p:ph idx="1" type="body"/>
          </p:nvPr>
        </p:nvSpPr>
        <p:spPr>
          <a:xfrm>
            <a:off x="457201" y="2819400"/>
            <a:ext cx="4023360" cy="3209544"/>
          </a:xfrm>
          <a:prstGeom prst="rect">
            <a:avLst/>
          </a:prstGeom>
          <a:noFill/>
          <a:ln>
            <a:noFill/>
          </a:ln>
        </p:spPr>
        <p:txBody>
          <a:bodyPr anchorCtr="0" anchor="t" bIns="45700" lIns="91425" spcFirstLastPara="1" rIns="91425" wrap="square" tIns="45700">
            <a:normAutofit fontScale="92500" lnSpcReduction="20000"/>
          </a:bodyPr>
          <a:lstStyle/>
          <a:p>
            <a:pPr indent="-117475" lvl="0" marL="0" rtl="0" algn="l">
              <a:lnSpc>
                <a:spcPct val="100000"/>
              </a:lnSpc>
              <a:spcBef>
                <a:spcPts val="0"/>
              </a:spcBef>
              <a:spcAft>
                <a:spcPts val="0"/>
              </a:spcAft>
              <a:buSzPct val="100000"/>
              <a:buFont typeface="Arial"/>
              <a:buChar char="•"/>
            </a:pPr>
            <a:r>
              <a:rPr lang="en-US"/>
              <a:t> Procedure Oriented Programming Language</a:t>
            </a:r>
            <a:endParaRPr/>
          </a:p>
          <a:p>
            <a:pPr indent="-117475" lvl="0" marL="0" rtl="0" algn="l">
              <a:lnSpc>
                <a:spcPct val="100000"/>
              </a:lnSpc>
              <a:spcBef>
                <a:spcPts val="600"/>
              </a:spcBef>
              <a:spcAft>
                <a:spcPts val="0"/>
              </a:spcAft>
              <a:buSzPct val="100000"/>
              <a:buFont typeface="Arial"/>
              <a:buChar char="•"/>
            </a:pPr>
            <a:r>
              <a:rPr lang="en-US"/>
              <a:t> Complied</a:t>
            </a:r>
            <a:endParaRPr/>
          </a:p>
          <a:p>
            <a:pPr indent="-117475" lvl="0" marL="0" rtl="0" algn="l">
              <a:lnSpc>
                <a:spcPct val="100000"/>
              </a:lnSpc>
              <a:spcBef>
                <a:spcPts val="600"/>
              </a:spcBef>
              <a:spcAft>
                <a:spcPts val="0"/>
              </a:spcAft>
              <a:buSzPct val="100000"/>
              <a:buFont typeface="Arial"/>
              <a:buChar char="•"/>
            </a:pPr>
            <a:r>
              <a:rPr lang="en-US"/>
              <a:t> Supports Preprocessor Directives</a:t>
            </a:r>
            <a:endParaRPr/>
          </a:p>
          <a:p>
            <a:pPr indent="-117475" lvl="0" marL="0" rtl="0" algn="l">
              <a:lnSpc>
                <a:spcPct val="100000"/>
              </a:lnSpc>
              <a:spcBef>
                <a:spcPts val="600"/>
              </a:spcBef>
              <a:spcAft>
                <a:spcPts val="0"/>
              </a:spcAft>
              <a:buSzPct val="100000"/>
              <a:buFont typeface="Arial"/>
              <a:buChar char="•"/>
            </a:pPr>
            <a:r>
              <a:rPr lang="en-US"/>
              <a:t> User takes care of memory management</a:t>
            </a:r>
            <a:endParaRPr/>
          </a:p>
          <a:p>
            <a:pPr indent="-117475" lvl="0" marL="0" rtl="0" algn="l">
              <a:lnSpc>
                <a:spcPct val="100000"/>
              </a:lnSpc>
              <a:spcBef>
                <a:spcPts val="600"/>
              </a:spcBef>
              <a:spcAft>
                <a:spcPts val="0"/>
              </a:spcAft>
              <a:buSzPct val="100000"/>
              <a:buFont typeface="Arial"/>
              <a:buChar char="•"/>
            </a:pPr>
            <a:r>
              <a:rPr lang="en-US"/>
              <a:t> Uses pointers</a:t>
            </a:r>
            <a:endParaRPr/>
          </a:p>
          <a:p>
            <a:pPr indent="-117475" lvl="0" marL="0" rtl="0" algn="l">
              <a:lnSpc>
                <a:spcPct val="100000"/>
              </a:lnSpc>
              <a:spcBef>
                <a:spcPts val="600"/>
              </a:spcBef>
              <a:spcAft>
                <a:spcPts val="0"/>
              </a:spcAft>
              <a:buSzPct val="100000"/>
              <a:buFont typeface="Arial"/>
              <a:buChar char="•"/>
            </a:pPr>
            <a:r>
              <a:rPr lang="en-US"/>
              <a:t> Platform dependent</a:t>
            </a:r>
            <a:endParaRPr/>
          </a:p>
          <a:p>
            <a:pPr indent="-117475" lvl="0" marL="0" rtl="0" algn="l">
              <a:lnSpc>
                <a:spcPct val="100000"/>
              </a:lnSpc>
              <a:spcBef>
                <a:spcPts val="600"/>
              </a:spcBef>
              <a:spcAft>
                <a:spcPts val="0"/>
              </a:spcAft>
              <a:buSzPct val="100000"/>
              <a:buFont typeface="Arial"/>
              <a:buChar char="•"/>
            </a:pPr>
            <a:r>
              <a:rPr lang="en-US"/>
              <a:t> Variable declaration at the beginning of the block</a:t>
            </a:r>
            <a:endParaRPr/>
          </a:p>
          <a:p>
            <a:pPr indent="-117475" lvl="0" marL="0" rtl="0" algn="l">
              <a:lnSpc>
                <a:spcPct val="100000"/>
              </a:lnSpc>
              <a:spcBef>
                <a:spcPts val="600"/>
              </a:spcBef>
              <a:spcAft>
                <a:spcPts val="0"/>
              </a:spcAft>
              <a:buSzPct val="100000"/>
              <a:buFont typeface="Arial"/>
              <a:buChar char="•"/>
            </a:pPr>
            <a:r>
              <a:rPr lang="en-US"/>
              <a:t> Uses global variable</a:t>
            </a:r>
            <a:endParaRPr/>
          </a:p>
        </p:txBody>
      </p:sp>
      <p:sp>
        <p:nvSpPr>
          <p:cNvPr id="302" name="Google Shape;302;p33"/>
          <p:cNvSpPr txBox="1"/>
          <p:nvPr>
            <p:ph idx="2" type="body"/>
          </p:nvPr>
        </p:nvSpPr>
        <p:spPr>
          <a:xfrm>
            <a:off x="4663440" y="2816352"/>
            <a:ext cx="4023360" cy="3209544"/>
          </a:xfrm>
          <a:prstGeom prst="rect">
            <a:avLst/>
          </a:prstGeom>
          <a:noFill/>
          <a:ln>
            <a:noFill/>
          </a:ln>
        </p:spPr>
        <p:txBody>
          <a:bodyPr anchorCtr="0" anchor="t" bIns="45700" lIns="91425" spcFirstLastPara="1" rIns="91425" wrap="square" tIns="45700">
            <a:normAutofit fontScale="92500" lnSpcReduction="20000"/>
          </a:bodyPr>
          <a:lstStyle/>
          <a:p>
            <a:pPr indent="-117475" lvl="0" marL="0" rtl="0" algn="l">
              <a:lnSpc>
                <a:spcPct val="100000"/>
              </a:lnSpc>
              <a:spcBef>
                <a:spcPts val="0"/>
              </a:spcBef>
              <a:spcAft>
                <a:spcPts val="0"/>
              </a:spcAft>
              <a:buSzPct val="100000"/>
              <a:buFont typeface="Arial"/>
              <a:buChar char="•"/>
            </a:pPr>
            <a:r>
              <a:rPr lang="en-US"/>
              <a:t> Object Oriented Programming Language</a:t>
            </a:r>
            <a:endParaRPr/>
          </a:p>
          <a:p>
            <a:pPr indent="-117475" lvl="0" marL="0" rtl="0" algn="l">
              <a:lnSpc>
                <a:spcPct val="100000"/>
              </a:lnSpc>
              <a:spcBef>
                <a:spcPts val="600"/>
              </a:spcBef>
              <a:spcAft>
                <a:spcPts val="0"/>
              </a:spcAft>
              <a:buSzPct val="100000"/>
              <a:buFont typeface="Arial"/>
              <a:buChar char="•"/>
            </a:pPr>
            <a:r>
              <a:rPr lang="en-US"/>
              <a:t> Complied &amp; Interpreted</a:t>
            </a:r>
            <a:endParaRPr/>
          </a:p>
          <a:p>
            <a:pPr indent="-117475" lvl="0" marL="0" rtl="0" algn="l">
              <a:lnSpc>
                <a:spcPct val="100000"/>
              </a:lnSpc>
              <a:spcBef>
                <a:spcPts val="600"/>
              </a:spcBef>
              <a:spcAft>
                <a:spcPts val="0"/>
              </a:spcAft>
              <a:buSzPct val="100000"/>
              <a:buFont typeface="Arial"/>
              <a:buChar char="•"/>
            </a:pPr>
            <a:r>
              <a:rPr lang="en-US"/>
              <a:t> Does not support preprocessor directives</a:t>
            </a:r>
            <a:endParaRPr/>
          </a:p>
          <a:p>
            <a:pPr indent="-117475" lvl="0" marL="0" rtl="0" algn="l">
              <a:lnSpc>
                <a:spcPct val="100000"/>
              </a:lnSpc>
              <a:spcBef>
                <a:spcPts val="600"/>
              </a:spcBef>
              <a:spcAft>
                <a:spcPts val="0"/>
              </a:spcAft>
              <a:buSzPct val="100000"/>
              <a:buFont typeface="Arial"/>
              <a:buChar char="•"/>
            </a:pPr>
            <a:r>
              <a:rPr lang="en-US"/>
              <a:t> Internally manages the memory</a:t>
            </a:r>
            <a:endParaRPr/>
          </a:p>
          <a:p>
            <a:pPr indent="-117475" lvl="0" marL="0" rtl="0" algn="l">
              <a:lnSpc>
                <a:spcPct val="100000"/>
              </a:lnSpc>
              <a:spcBef>
                <a:spcPts val="600"/>
              </a:spcBef>
              <a:spcAft>
                <a:spcPts val="0"/>
              </a:spcAft>
              <a:buSzPct val="100000"/>
              <a:buFont typeface="Arial"/>
              <a:buChar char="•"/>
            </a:pPr>
            <a:r>
              <a:rPr lang="en-US"/>
              <a:t> Does not use pointers</a:t>
            </a:r>
            <a:endParaRPr/>
          </a:p>
          <a:p>
            <a:pPr indent="-117475" lvl="0" marL="0" rtl="0" algn="l">
              <a:lnSpc>
                <a:spcPct val="100000"/>
              </a:lnSpc>
              <a:spcBef>
                <a:spcPts val="600"/>
              </a:spcBef>
              <a:spcAft>
                <a:spcPts val="0"/>
              </a:spcAft>
              <a:buSzPct val="100000"/>
              <a:buFont typeface="Arial"/>
              <a:buChar char="•"/>
            </a:pPr>
            <a:r>
              <a:rPr lang="en-US"/>
              <a:t> Platform independent</a:t>
            </a:r>
            <a:endParaRPr/>
          </a:p>
          <a:p>
            <a:pPr indent="-117475" lvl="0" marL="0" rtl="0" algn="l">
              <a:lnSpc>
                <a:spcPct val="100000"/>
              </a:lnSpc>
              <a:spcBef>
                <a:spcPts val="600"/>
              </a:spcBef>
              <a:spcAft>
                <a:spcPts val="0"/>
              </a:spcAft>
              <a:buSzPct val="100000"/>
              <a:buFont typeface="Arial"/>
              <a:buChar char="•"/>
            </a:pPr>
            <a:r>
              <a:rPr lang="en-US"/>
              <a:t> Variable can be declared anywhere</a:t>
            </a:r>
            <a:endParaRPr/>
          </a:p>
          <a:p>
            <a:pPr indent="-117475" lvl="0" marL="0" rtl="0" algn="l">
              <a:lnSpc>
                <a:spcPct val="100000"/>
              </a:lnSpc>
              <a:spcBef>
                <a:spcPts val="600"/>
              </a:spcBef>
              <a:spcAft>
                <a:spcPts val="0"/>
              </a:spcAft>
              <a:buSzPct val="100000"/>
              <a:buFont typeface="Arial"/>
              <a:buChar char="•"/>
            </a:pPr>
            <a:r>
              <a:rPr lang="en-US"/>
              <a:t>No global variable</a:t>
            </a:r>
            <a:endParaRPr/>
          </a:p>
        </p:txBody>
      </p:sp>
      <p:sp>
        <p:nvSpPr>
          <p:cNvPr id="303" name="Google Shape;303;p33"/>
          <p:cNvSpPr txBox="1"/>
          <p:nvPr>
            <p:ph idx="3" type="body"/>
          </p:nvPr>
        </p:nvSpPr>
        <p:spPr>
          <a:xfrm>
            <a:off x="457200" y="2020824"/>
            <a:ext cx="4023360" cy="70408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Font typeface="Garamond"/>
              <a:buNone/>
            </a:pPr>
            <a:r>
              <a:rPr b="1" lang="en-US" sz="1800" cap="none">
                <a:solidFill>
                  <a:schemeClr val="lt1"/>
                </a:solidFill>
                <a:latin typeface="Garamond"/>
                <a:ea typeface="Garamond"/>
                <a:cs typeface="Garamond"/>
                <a:sym typeface="Garamond"/>
              </a:rPr>
              <a:t>C </a:t>
            </a:r>
            <a:endParaRPr/>
          </a:p>
        </p:txBody>
      </p:sp>
      <p:sp>
        <p:nvSpPr>
          <p:cNvPr id="304" name="Google Shape;304;p33"/>
          <p:cNvSpPr txBox="1"/>
          <p:nvPr>
            <p:ph idx="4" type="body"/>
          </p:nvPr>
        </p:nvSpPr>
        <p:spPr>
          <a:xfrm>
            <a:off x="4663440" y="2020824"/>
            <a:ext cx="4023360" cy="70408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Font typeface="Garamond"/>
              <a:buNone/>
            </a:pPr>
            <a:r>
              <a:rPr b="1" i="0" lang="en-US" sz="1800" cap="none">
                <a:solidFill>
                  <a:schemeClr val="lt1"/>
                </a:solidFill>
                <a:latin typeface="Garamond"/>
                <a:ea typeface="Garamond"/>
                <a:cs typeface="Garamond"/>
                <a:sym typeface="Garamond"/>
              </a:rPr>
              <a:t>Java</a:t>
            </a:r>
            <a:endParaRPr/>
          </a:p>
        </p:txBody>
      </p:sp>
      <p:sp>
        <p:nvSpPr>
          <p:cNvPr id="305" name="Google Shape;305;p33"/>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C VS JAVA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0" st="0"/>
                                            </p:txEl>
                                          </p:spTgt>
                                        </p:tgtEl>
                                        <p:attrNameLst>
                                          <p:attrName>style.visibility</p:attrName>
                                        </p:attrNameLst>
                                      </p:cBhvr>
                                      <p:to>
                                        <p:strVal val="visible"/>
                                      </p:to>
                                    </p:set>
                                    <p:animEffect filter="fade" transition="in">
                                      <p:cBhvr>
                                        <p:cTn dur="500"/>
                                        <p:tgtEl>
                                          <p:spTgt spid="3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1" st="1"/>
                                            </p:txEl>
                                          </p:spTgt>
                                        </p:tgtEl>
                                        <p:attrNameLst>
                                          <p:attrName>style.visibility</p:attrName>
                                        </p:attrNameLst>
                                      </p:cBhvr>
                                      <p:to>
                                        <p:strVal val="visible"/>
                                      </p:to>
                                    </p:set>
                                    <p:animEffect filter="fade" transition="in">
                                      <p:cBhvr>
                                        <p:cTn dur="500"/>
                                        <p:tgtEl>
                                          <p:spTgt spid="3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2" st="2"/>
                                            </p:txEl>
                                          </p:spTgt>
                                        </p:tgtEl>
                                        <p:attrNameLst>
                                          <p:attrName>style.visibility</p:attrName>
                                        </p:attrNameLst>
                                      </p:cBhvr>
                                      <p:to>
                                        <p:strVal val="visible"/>
                                      </p:to>
                                    </p:set>
                                    <p:animEffect filter="fade" transition="in">
                                      <p:cBhvr>
                                        <p:cTn dur="500"/>
                                        <p:tgtEl>
                                          <p:spTgt spid="3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3" st="3"/>
                                            </p:txEl>
                                          </p:spTgt>
                                        </p:tgtEl>
                                        <p:attrNameLst>
                                          <p:attrName>style.visibility</p:attrName>
                                        </p:attrNameLst>
                                      </p:cBhvr>
                                      <p:to>
                                        <p:strVal val="visible"/>
                                      </p:to>
                                    </p:set>
                                    <p:animEffect filter="fade" transition="in">
                                      <p:cBhvr>
                                        <p:cTn dur="500"/>
                                        <p:tgtEl>
                                          <p:spTgt spid="3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4" st="4"/>
                                            </p:txEl>
                                          </p:spTgt>
                                        </p:tgtEl>
                                        <p:attrNameLst>
                                          <p:attrName>style.visibility</p:attrName>
                                        </p:attrNameLst>
                                      </p:cBhvr>
                                      <p:to>
                                        <p:strVal val="visible"/>
                                      </p:to>
                                    </p:set>
                                    <p:animEffect filter="fade" transition="in">
                                      <p:cBhvr>
                                        <p:cTn dur="500"/>
                                        <p:tgtEl>
                                          <p:spTgt spid="30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5" st="5"/>
                                            </p:txEl>
                                          </p:spTgt>
                                        </p:tgtEl>
                                        <p:attrNameLst>
                                          <p:attrName>style.visibility</p:attrName>
                                        </p:attrNameLst>
                                      </p:cBhvr>
                                      <p:to>
                                        <p:strVal val="visible"/>
                                      </p:to>
                                    </p:set>
                                    <p:animEffect filter="fade" transition="in">
                                      <p:cBhvr>
                                        <p:cTn dur="500"/>
                                        <p:tgtEl>
                                          <p:spTgt spid="30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6" st="6"/>
                                            </p:txEl>
                                          </p:spTgt>
                                        </p:tgtEl>
                                        <p:attrNameLst>
                                          <p:attrName>style.visibility</p:attrName>
                                        </p:attrNameLst>
                                      </p:cBhvr>
                                      <p:to>
                                        <p:strVal val="visible"/>
                                      </p:to>
                                    </p:set>
                                    <p:animEffect filter="fade" transition="in">
                                      <p:cBhvr>
                                        <p:cTn dur="500"/>
                                        <p:tgtEl>
                                          <p:spTgt spid="30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7" st="7"/>
                                            </p:txEl>
                                          </p:spTgt>
                                        </p:tgtEl>
                                        <p:attrNameLst>
                                          <p:attrName>style.visibility</p:attrName>
                                        </p:attrNameLst>
                                      </p:cBhvr>
                                      <p:to>
                                        <p:strVal val="visible"/>
                                      </p:to>
                                    </p:set>
                                    <p:animEffect filter="fade" transition="in">
                                      <p:cBhvr>
                                        <p:cTn dur="500"/>
                                        <p:tgtEl>
                                          <p:spTgt spid="30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0" st="0"/>
                                            </p:txEl>
                                          </p:spTgt>
                                        </p:tgtEl>
                                        <p:attrNameLst>
                                          <p:attrName>style.visibility</p:attrName>
                                        </p:attrNameLst>
                                      </p:cBhvr>
                                      <p:to>
                                        <p:strVal val="visible"/>
                                      </p:to>
                                    </p:set>
                                    <p:animEffect filter="fade" transition="in">
                                      <p:cBhvr>
                                        <p:cTn dur="500"/>
                                        <p:tgtEl>
                                          <p:spTgt spid="3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1" st="1"/>
                                            </p:txEl>
                                          </p:spTgt>
                                        </p:tgtEl>
                                        <p:attrNameLst>
                                          <p:attrName>style.visibility</p:attrName>
                                        </p:attrNameLst>
                                      </p:cBhvr>
                                      <p:to>
                                        <p:strVal val="visible"/>
                                      </p:to>
                                    </p:set>
                                    <p:animEffect filter="fade" transition="in">
                                      <p:cBhvr>
                                        <p:cTn dur="500"/>
                                        <p:tgtEl>
                                          <p:spTgt spid="3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2" st="2"/>
                                            </p:txEl>
                                          </p:spTgt>
                                        </p:tgtEl>
                                        <p:attrNameLst>
                                          <p:attrName>style.visibility</p:attrName>
                                        </p:attrNameLst>
                                      </p:cBhvr>
                                      <p:to>
                                        <p:strVal val="visible"/>
                                      </p:to>
                                    </p:set>
                                    <p:animEffect filter="fade" transition="in">
                                      <p:cBhvr>
                                        <p:cTn dur="500"/>
                                        <p:tgtEl>
                                          <p:spTgt spid="3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3" st="3"/>
                                            </p:txEl>
                                          </p:spTgt>
                                        </p:tgtEl>
                                        <p:attrNameLst>
                                          <p:attrName>style.visibility</p:attrName>
                                        </p:attrNameLst>
                                      </p:cBhvr>
                                      <p:to>
                                        <p:strVal val="visible"/>
                                      </p:to>
                                    </p:set>
                                    <p:animEffect filter="fade" transition="in">
                                      <p:cBhvr>
                                        <p:cTn dur="500"/>
                                        <p:tgtEl>
                                          <p:spTgt spid="3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4" st="4"/>
                                            </p:txEl>
                                          </p:spTgt>
                                        </p:tgtEl>
                                        <p:attrNameLst>
                                          <p:attrName>style.visibility</p:attrName>
                                        </p:attrNameLst>
                                      </p:cBhvr>
                                      <p:to>
                                        <p:strVal val="visible"/>
                                      </p:to>
                                    </p:set>
                                    <p:animEffect filter="fade" transition="in">
                                      <p:cBhvr>
                                        <p:cTn dur="500"/>
                                        <p:tgtEl>
                                          <p:spTgt spid="30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5" st="5"/>
                                            </p:txEl>
                                          </p:spTgt>
                                        </p:tgtEl>
                                        <p:attrNameLst>
                                          <p:attrName>style.visibility</p:attrName>
                                        </p:attrNameLst>
                                      </p:cBhvr>
                                      <p:to>
                                        <p:strVal val="visible"/>
                                      </p:to>
                                    </p:set>
                                    <p:animEffect filter="fade" transition="in">
                                      <p:cBhvr>
                                        <p:cTn dur="500"/>
                                        <p:tgtEl>
                                          <p:spTgt spid="30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6" st="6"/>
                                            </p:txEl>
                                          </p:spTgt>
                                        </p:tgtEl>
                                        <p:attrNameLst>
                                          <p:attrName>style.visibility</p:attrName>
                                        </p:attrNameLst>
                                      </p:cBhvr>
                                      <p:to>
                                        <p:strVal val="visible"/>
                                      </p:to>
                                    </p:set>
                                    <p:animEffect filter="fade" transition="in">
                                      <p:cBhvr>
                                        <p:cTn dur="500"/>
                                        <p:tgtEl>
                                          <p:spTgt spid="30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7" st="7"/>
                                            </p:txEl>
                                          </p:spTgt>
                                        </p:tgtEl>
                                        <p:attrNameLst>
                                          <p:attrName>style.visibility</p:attrName>
                                        </p:attrNameLst>
                                      </p:cBhvr>
                                      <p:to>
                                        <p:strVal val="visible"/>
                                      </p:to>
                                    </p:set>
                                    <p:animEffect filter="fade" transition="in">
                                      <p:cBhvr>
                                        <p:cTn dur="500"/>
                                        <p:tgtEl>
                                          <p:spTgt spid="30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sp>
        <p:nvSpPr>
          <p:cNvPr id="1788" name="Google Shape;1788;p195"/>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rPr lang="en-US"/>
              <a:t>You may invoke the method of the current class by using the this keyword. </a:t>
            </a:r>
            <a:endParaRPr/>
          </a:p>
          <a:p>
            <a:pPr indent="0" lvl="0" marL="0" rtl="0" algn="ctr">
              <a:lnSpc>
                <a:spcPct val="100000"/>
              </a:lnSpc>
              <a:spcBef>
                <a:spcPts val="600"/>
              </a:spcBef>
              <a:spcAft>
                <a:spcPts val="0"/>
              </a:spcAft>
              <a:buSzPts val="2000"/>
              <a:buFont typeface="Garamond"/>
              <a:buNone/>
            </a:pPr>
            <a:r>
              <a:rPr lang="en-US"/>
              <a:t>If you don't use the this keyword, compiler automatically adds this keyword while invoking the method.</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p:txBody>
      </p:sp>
      <p:sp>
        <p:nvSpPr>
          <p:cNvPr id="1789" name="Google Shape;1789;p195"/>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THIS: TO INVOKE CURRENT CLASS METHOD</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196"/>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EXAMPLE</a:t>
            </a:r>
            <a:endParaRPr/>
          </a:p>
        </p:txBody>
      </p:sp>
      <p:pic>
        <p:nvPicPr>
          <p:cNvPr descr="this keyword" id="1795" name="Google Shape;1795;p196"/>
          <p:cNvPicPr preferRelativeResize="0"/>
          <p:nvPr>
            <p:ph idx="1" type="body"/>
          </p:nvPr>
        </p:nvPicPr>
        <p:blipFill rotWithShape="1">
          <a:blip r:embed="rId3">
            <a:alphaModFix/>
          </a:blip>
          <a:srcRect b="0" l="0" r="0" t="0"/>
          <a:stretch/>
        </p:blipFill>
        <p:spPr>
          <a:xfrm>
            <a:off x="395536" y="1916832"/>
            <a:ext cx="8496944" cy="4320479"/>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197"/>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EXAMPLE</a:t>
            </a:r>
            <a:endParaRPr/>
          </a:p>
        </p:txBody>
      </p:sp>
      <p:sp>
        <p:nvSpPr>
          <p:cNvPr id="1801" name="Google Shape;1801;p197"/>
          <p:cNvSpPr txBox="1"/>
          <p:nvPr>
            <p:ph idx="1" type="body"/>
          </p:nvPr>
        </p:nvSpPr>
        <p:spPr>
          <a:xfrm>
            <a:off x="457200" y="1469390"/>
            <a:ext cx="8229600" cy="45259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600"/>
              <a:buFont typeface="Garamond"/>
              <a:buNone/>
            </a:pPr>
            <a:r>
              <a:rPr b="1" i="0" lang="en-US" sz="1600" u="none" cap="none" strike="noStrike">
                <a:solidFill>
                  <a:srgbClr val="E2AC74"/>
                </a:solidFill>
                <a:latin typeface="Garamond"/>
                <a:ea typeface="Garamond"/>
                <a:cs typeface="Garamond"/>
                <a:sym typeface="Garamond"/>
              </a:rPr>
              <a:t>class A</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E2AC74"/>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E2AC74"/>
                </a:solidFill>
                <a:latin typeface="Garamond"/>
                <a:ea typeface="Garamond"/>
                <a:cs typeface="Garamond"/>
                <a:sym typeface="Garamond"/>
              </a:rPr>
              <a:t>void m()</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E2AC74"/>
                </a:solidFill>
                <a:latin typeface="Garamond"/>
                <a:ea typeface="Garamond"/>
                <a:cs typeface="Garamond"/>
                <a:sym typeface="Garamond"/>
              </a:rPr>
              <a:t>{</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E2AC74"/>
                </a:solidFill>
                <a:latin typeface="Garamond"/>
                <a:ea typeface="Garamond"/>
                <a:cs typeface="Garamond"/>
                <a:sym typeface="Garamond"/>
              </a:rPr>
              <a:t>System.out.println("hello m");</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E2AC74"/>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E2AC74"/>
                </a:solidFill>
                <a:latin typeface="Garamond"/>
                <a:ea typeface="Garamond"/>
                <a:cs typeface="Garamond"/>
                <a:sym typeface="Garamond"/>
              </a:rPr>
              <a:t>void n()</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E2AC74"/>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E2AC74"/>
                </a:solidFill>
                <a:latin typeface="Garamond"/>
                <a:ea typeface="Garamond"/>
                <a:cs typeface="Garamond"/>
                <a:sym typeface="Garamond"/>
              </a:rPr>
              <a:t>System.out.println("hello n");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E2AC74"/>
                </a:solidFill>
                <a:latin typeface="Garamond"/>
                <a:ea typeface="Garamond"/>
                <a:cs typeface="Garamond"/>
                <a:sym typeface="Garamond"/>
              </a:rPr>
              <a:t>this.m();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E2AC74"/>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E2AC74"/>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90571E"/>
                </a:solidFill>
                <a:latin typeface="Garamond"/>
                <a:ea typeface="Garamond"/>
                <a:cs typeface="Garamond"/>
                <a:sym typeface="Garamond"/>
              </a:rPr>
              <a:t>class TestThis4{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90571E"/>
                </a:solidFill>
                <a:latin typeface="Garamond"/>
                <a:ea typeface="Garamond"/>
                <a:cs typeface="Garamond"/>
                <a:sym typeface="Garamond"/>
              </a:rPr>
              <a:t>public static void main(String args[]){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90571E"/>
                </a:solidFill>
                <a:latin typeface="Garamond"/>
                <a:ea typeface="Garamond"/>
                <a:cs typeface="Garamond"/>
                <a:sym typeface="Garamond"/>
              </a:rPr>
              <a:t>A a=new A();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90571E"/>
                </a:solidFill>
                <a:latin typeface="Garamond"/>
                <a:ea typeface="Garamond"/>
                <a:cs typeface="Garamond"/>
                <a:sym typeface="Garamond"/>
              </a:rPr>
              <a:t>a.n();  </a:t>
            </a:r>
            <a:endParaRPr/>
          </a:p>
          <a:p>
            <a:pPr indent="0" lvl="0" marL="0" marR="0" rtl="0" algn="l">
              <a:lnSpc>
                <a:spcPct val="100000"/>
              </a:lnSpc>
              <a:spcBef>
                <a:spcPts val="600"/>
              </a:spcBef>
              <a:spcAft>
                <a:spcPts val="0"/>
              </a:spcAft>
              <a:buClr>
                <a:schemeClr val="accent1"/>
              </a:buClr>
              <a:buSzPts val="1600"/>
              <a:buFont typeface="Garamond"/>
              <a:buNone/>
            </a:pPr>
            <a:r>
              <a:rPr b="1" i="0" lang="en-US" sz="1600" u="none" cap="none" strike="noStrike">
                <a:solidFill>
                  <a:srgbClr val="90571E"/>
                </a:solidFill>
                <a:latin typeface="Garamond"/>
                <a:ea typeface="Garamond"/>
                <a:cs typeface="Garamond"/>
                <a:sym typeface="Garamond"/>
              </a:rPr>
              <a:t>}} </a:t>
            </a:r>
            <a:r>
              <a:rPr b="1" i="0" lang="en-US" sz="1600" u="none" cap="none" strike="noStrike">
                <a:solidFill>
                  <a:schemeClr val="lt1"/>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ts val="1600"/>
              <a:buFont typeface="Garamond"/>
              <a:buNone/>
            </a:pPr>
            <a:r>
              <a:t/>
            </a:r>
            <a:endParaRPr b="1" i="0" sz="1600" u="none" cap="none" strike="noStrike">
              <a:solidFill>
                <a:schemeClr val="lt1"/>
              </a:solidFill>
              <a:latin typeface="Garamond"/>
              <a:ea typeface="Garamond"/>
              <a:cs typeface="Garamond"/>
              <a:sym typeface="Garamond"/>
            </a:endParaRPr>
          </a:p>
        </p:txBody>
      </p:sp>
      <p:sp>
        <p:nvSpPr>
          <p:cNvPr id="1802" name="Google Shape;1802;p197"/>
          <p:cNvSpPr/>
          <p:nvPr/>
        </p:nvSpPr>
        <p:spPr>
          <a:xfrm>
            <a:off x="324485" y="2286000"/>
            <a:ext cx="208915" cy="2281555"/>
          </a:xfrm>
          <a:prstGeom prst="bentArrow">
            <a:avLst>
              <a:gd fmla="val 25000" name="adj1"/>
              <a:gd fmla="val 25000" name="adj2"/>
              <a:gd fmla="val 25000" name="adj3"/>
              <a:gd fmla="val 43750" name="adj4"/>
            </a:avLst>
          </a:prstGeom>
          <a:solidFill>
            <a:schemeClr val="l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803" name="Google Shape;1803;p197"/>
          <p:cNvSpPr txBox="1"/>
          <p:nvPr/>
        </p:nvSpPr>
        <p:spPr>
          <a:xfrm>
            <a:off x="5828665" y="3252470"/>
            <a:ext cx="1334770" cy="92202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Output:</a:t>
            </a:r>
            <a:endParaRPr b="1" sz="1800">
              <a:solidFill>
                <a:schemeClr val="lt1"/>
              </a:solidFill>
              <a:latin typeface="Garamond"/>
              <a:ea typeface="Garamond"/>
              <a:cs typeface="Garamond"/>
              <a:sym typeface="Garamond"/>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hello n</a:t>
            </a:r>
            <a:endParaRPr b="1" sz="1800">
              <a:solidFill>
                <a:schemeClr val="lt1"/>
              </a:solidFill>
              <a:latin typeface="Garamond"/>
              <a:ea typeface="Garamond"/>
              <a:cs typeface="Garamond"/>
              <a:sym typeface="Garamond"/>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hello m</a:t>
            </a:r>
            <a:endParaRPr sz="18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2"/>
                                        </p:tgtEl>
                                        <p:attrNameLst>
                                          <p:attrName>style.visibility</p:attrName>
                                        </p:attrNameLst>
                                      </p:cBhvr>
                                      <p:to>
                                        <p:strVal val="visible"/>
                                      </p:to>
                                    </p:set>
                                    <p:animEffect filter="fade" transition="in">
                                      <p:cBhvr>
                                        <p:cTn dur="500"/>
                                        <p:tgtEl>
                                          <p:spTgt spid="18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7" name="Shape 1807"/>
        <p:cNvGrpSpPr/>
        <p:nvPr/>
      </p:nvGrpSpPr>
      <p:grpSpPr>
        <a:xfrm>
          <a:off x="0" y="0"/>
          <a:ext cx="0" cy="0"/>
          <a:chOff x="0" y="0"/>
          <a:chExt cx="0" cy="0"/>
        </a:xfrm>
      </p:grpSpPr>
      <p:sp>
        <p:nvSpPr>
          <p:cNvPr id="1808" name="Google Shape;1808;p198"/>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rPr lang="en-US"/>
              <a:t>The this() constructor call can be used to invoke the current class constructor. It is used to reuse the constructor. In other words, it is used for constructor chaining.</a:t>
            </a:r>
            <a:endParaRPr/>
          </a:p>
          <a:p>
            <a:pPr indent="0" lvl="0" marL="0" rtl="0" algn="ctr">
              <a:lnSpc>
                <a:spcPct val="100000"/>
              </a:lnSpc>
              <a:spcBef>
                <a:spcPts val="600"/>
              </a:spcBef>
              <a:spcAft>
                <a:spcPts val="0"/>
              </a:spcAft>
              <a:buSzPts val="2000"/>
              <a:buFont typeface="Garamond"/>
              <a:buNone/>
            </a:pPr>
            <a:r>
              <a:t/>
            </a:r>
            <a:endParaRPr/>
          </a:p>
        </p:txBody>
      </p:sp>
      <p:sp>
        <p:nvSpPr>
          <p:cNvPr id="1809" name="Google Shape;1809;p198"/>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THIS() : TO INVOKE CURRENT CLASS CONSTRUCTOR</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sp>
        <p:nvSpPr>
          <p:cNvPr id="1814" name="Google Shape;1814;p19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3F3F3F"/>
              </a:buClr>
              <a:buSzPct val="100000"/>
              <a:buFont typeface="Garamond"/>
              <a:buNone/>
            </a:pPr>
            <a:r>
              <a:rPr b="1" lang="en-US"/>
              <a:t>CALLING DEFAULT CONSTRUCTOR FROM PARAMETERIZED CONSTRUCTOR:</a:t>
            </a:r>
            <a:endParaRPr/>
          </a:p>
        </p:txBody>
      </p:sp>
      <p:sp>
        <p:nvSpPr>
          <p:cNvPr id="1815" name="Google Shape;1815;p199"/>
          <p:cNvSpPr txBox="1"/>
          <p:nvPr>
            <p:ph idx="1" type="body"/>
          </p:nvPr>
        </p:nvSpPr>
        <p:spPr>
          <a:xfrm>
            <a:off x="533400" y="1415415"/>
            <a:ext cx="8229600" cy="4525963"/>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chemeClr val="accent1"/>
              </a:buClr>
              <a:buSzPct val="100000"/>
              <a:buFont typeface="Garamond"/>
              <a:buNone/>
            </a:pPr>
            <a:r>
              <a:rPr b="1" i="0" lang="en-US" sz="6400" u="none" cap="none" strike="noStrike">
                <a:solidFill>
                  <a:srgbClr val="EBC6A3"/>
                </a:solidFill>
                <a:latin typeface="Garamond"/>
                <a:ea typeface="Garamond"/>
                <a:cs typeface="Garamond"/>
                <a:sym typeface="Garamond"/>
              </a:rPr>
              <a:t>class A</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EBC6A3"/>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EBC6A3"/>
                </a:solidFill>
                <a:latin typeface="Garamond"/>
                <a:ea typeface="Garamond"/>
                <a:cs typeface="Garamond"/>
                <a:sym typeface="Garamond"/>
              </a:rPr>
              <a:t>A()           </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EBC6A3"/>
                </a:solidFill>
                <a:latin typeface="Garamond"/>
                <a:ea typeface="Garamond"/>
                <a:cs typeface="Garamond"/>
                <a:sym typeface="Garamond"/>
              </a:rPr>
              <a:t>{</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EBC6A3"/>
                </a:solidFill>
                <a:latin typeface="Garamond"/>
                <a:ea typeface="Garamond"/>
                <a:cs typeface="Garamond"/>
                <a:sym typeface="Garamond"/>
              </a:rPr>
              <a:t>System.out.println("hello a");</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EBC6A3"/>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EBC6A3"/>
                </a:solidFill>
                <a:latin typeface="Garamond"/>
                <a:ea typeface="Garamond"/>
                <a:cs typeface="Garamond"/>
                <a:sym typeface="Garamond"/>
              </a:rPr>
              <a:t>A(int x)</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EBC6A3"/>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EBC6A3"/>
                </a:solidFill>
                <a:latin typeface="Garamond"/>
                <a:ea typeface="Garamond"/>
                <a:cs typeface="Garamond"/>
                <a:sym typeface="Garamond"/>
              </a:rPr>
              <a:t>this();  </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EBC6A3"/>
                </a:solidFill>
                <a:latin typeface="Garamond"/>
                <a:ea typeface="Garamond"/>
                <a:cs typeface="Garamond"/>
                <a:sym typeface="Garamond"/>
              </a:rPr>
              <a:t>System.out.println(x);  </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EBC6A3"/>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EBC6A3"/>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90571E"/>
                </a:solidFill>
                <a:latin typeface="Garamond"/>
                <a:ea typeface="Garamond"/>
                <a:cs typeface="Garamond"/>
                <a:sym typeface="Garamond"/>
              </a:rPr>
              <a:t>class TestThis5</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90571E"/>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90571E"/>
                </a:solidFill>
                <a:latin typeface="Garamond"/>
                <a:ea typeface="Garamond"/>
                <a:cs typeface="Garamond"/>
                <a:sym typeface="Garamond"/>
              </a:rPr>
              <a:t>public static void main(String args[])</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90571E"/>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90571E"/>
                </a:solidFill>
                <a:latin typeface="Garamond"/>
                <a:ea typeface="Garamond"/>
                <a:cs typeface="Garamond"/>
                <a:sym typeface="Garamond"/>
              </a:rPr>
              <a:t>A a=new A(10);  </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90571E"/>
                </a:solidFill>
                <a:latin typeface="Garamond"/>
                <a:ea typeface="Garamond"/>
                <a:cs typeface="Garamond"/>
                <a:sym typeface="Garamond"/>
              </a:rPr>
              <a:t>}</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90571E"/>
                </a:solidFill>
                <a:latin typeface="Garamond"/>
                <a:ea typeface="Garamond"/>
                <a:cs typeface="Garamond"/>
                <a:sym typeface="Garamond"/>
              </a:rPr>
              <a:t>} </a:t>
            </a:r>
            <a:r>
              <a:rPr b="1" i="0" lang="en-US" sz="6400" u="none" cap="none" strike="noStrike">
                <a:solidFill>
                  <a:schemeClr val="lt1"/>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ct val="100000"/>
              <a:buFont typeface="Garamond"/>
              <a:buNone/>
            </a:pPr>
            <a:r>
              <a:t/>
            </a:r>
            <a:endParaRPr b="1" i="0" sz="2000" u="none" cap="none" strike="noStrike">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ct val="100000"/>
              <a:buFont typeface="Garamond"/>
              <a:buNone/>
            </a:pPr>
            <a:r>
              <a:t/>
            </a:r>
            <a:endParaRPr b="1" i="0" sz="2000" u="none" cap="none" strike="noStrike">
              <a:solidFill>
                <a:schemeClr val="lt1"/>
              </a:solidFill>
              <a:latin typeface="Garamond"/>
              <a:ea typeface="Garamond"/>
              <a:cs typeface="Garamond"/>
              <a:sym typeface="Garamond"/>
            </a:endParaRPr>
          </a:p>
        </p:txBody>
      </p:sp>
      <p:sp>
        <p:nvSpPr>
          <p:cNvPr id="1816" name="Google Shape;1816;p199"/>
          <p:cNvSpPr/>
          <p:nvPr/>
        </p:nvSpPr>
        <p:spPr>
          <a:xfrm flipH="1" rot="10800000">
            <a:off x="107950" y="2110105"/>
            <a:ext cx="410210" cy="1606550"/>
          </a:xfrm>
          <a:prstGeom prst="curvedRightArrow">
            <a:avLst>
              <a:gd fmla="val 25000" name="adj1"/>
              <a:gd fmla="val 50000" name="adj2"/>
              <a:gd fmla="val 25000" name="adj3"/>
            </a:avLst>
          </a:prstGeom>
          <a:solidFill>
            <a:schemeClr val="l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817" name="Google Shape;1817;p199"/>
          <p:cNvSpPr txBox="1"/>
          <p:nvPr/>
        </p:nvSpPr>
        <p:spPr>
          <a:xfrm>
            <a:off x="1828800" y="1752600"/>
            <a:ext cx="20020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Default constructor</a:t>
            </a:r>
            <a:endParaRPr/>
          </a:p>
        </p:txBody>
      </p:sp>
      <p:sp>
        <p:nvSpPr>
          <p:cNvPr id="1818" name="Google Shape;1818;p199"/>
          <p:cNvSpPr/>
          <p:nvPr/>
        </p:nvSpPr>
        <p:spPr>
          <a:xfrm>
            <a:off x="1524000" y="1600200"/>
            <a:ext cx="2667000" cy="685800"/>
          </a:xfrm>
          <a:prstGeom prst="irregularSeal1">
            <a:avLst/>
          </a:prstGeom>
          <a:no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cxnSp>
        <p:nvCxnSpPr>
          <p:cNvPr id="1819" name="Google Shape;1819;p199"/>
          <p:cNvCxnSpPr/>
          <p:nvPr/>
        </p:nvCxnSpPr>
        <p:spPr>
          <a:xfrm flipH="1" rot="10800000">
            <a:off x="914400" y="1981200"/>
            <a:ext cx="685800" cy="152400"/>
          </a:xfrm>
          <a:prstGeom prst="straightConnector1">
            <a:avLst/>
          </a:prstGeom>
          <a:noFill/>
          <a:ln cap="flat" cmpd="sng" w="9525">
            <a:solidFill>
              <a:schemeClr val="accent1"/>
            </a:solidFill>
            <a:prstDash val="solid"/>
            <a:round/>
            <a:headEnd len="sm" w="sm" type="none"/>
            <a:tailEnd len="med" w="med" type="stealth"/>
          </a:ln>
        </p:spPr>
      </p:cxnSp>
      <p:sp>
        <p:nvSpPr>
          <p:cNvPr id="1820" name="Google Shape;1820;p199"/>
          <p:cNvSpPr txBox="1"/>
          <p:nvPr/>
        </p:nvSpPr>
        <p:spPr>
          <a:xfrm>
            <a:off x="6372225" y="3933190"/>
            <a:ext cx="1459230" cy="92202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Output:</a:t>
            </a:r>
            <a:endParaRPr b="1" sz="1800">
              <a:solidFill>
                <a:srgbClr val="FF0000"/>
              </a:solidFill>
              <a:latin typeface="Garamond"/>
              <a:ea typeface="Garamond"/>
              <a:cs typeface="Garamond"/>
              <a:sym typeface="Garamond"/>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hello a</a:t>
            </a:r>
            <a:endParaRPr b="1" sz="1800">
              <a:solidFill>
                <a:schemeClr val="lt1"/>
              </a:solidFill>
              <a:latin typeface="Garamond"/>
              <a:ea typeface="Garamond"/>
              <a:cs typeface="Garamond"/>
              <a:sym typeface="Garamond"/>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10</a:t>
            </a:r>
            <a:endParaRPr sz="18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6"/>
                                        </p:tgtEl>
                                        <p:attrNameLst>
                                          <p:attrName>style.visibility</p:attrName>
                                        </p:attrNameLst>
                                      </p:cBhvr>
                                      <p:to>
                                        <p:strVal val="visible"/>
                                      </p:to>
                                    </p:set>
                                    <p:animEffect filter="fade" transition="in">
                                      <p:cBhvr>
                                        <p:cTn dur="500"/>
                                        <p:tgtEl>
                                          <p:spTgt spid="18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9"/>
                                        </p:tgtEl>
                                        <p:attrNameLst>
                                          <p:attrName>style.visibility</p:attrName>
                                        </p:attrNameLst>
                                      </p:cBhvr>
                                      <p:to>
                                        <p:strVal val="visible"/>
                                      </p:to>
                                    </p:set>
                                    <p:animEffect filter="fade" transition="in">
                                      <p:cBhvr>
                                        <p:cTn dur="500"/>
                                        <p:tgtEl>
                                          <p:spTgt spid="1819"/>
                                        </p:tgtEl>
                                      </p:cBhvr>
                                    </p:animEffect>
                                  </p:childTnLst>
                                </p:cTn>
                              </p:par>
                              <p:par>
                                <p:cTn fill="hold" nodeType="withEffect" presetClass="entr" presetID="10" presetSubtype="0">
                                  <p:stCondLst>
                                    <p:cond delay="0"/>
                                  </p:stCondLst>
                                  <p:childTnLst>
                                    <p:set>
                                      <p:cBhvr>
                                        <p:cTn dur="1" fill="hold">
                                          <p:stCondLst>
                                            <p:cond delay="0"/>
                                          </p:stCondLst>
                                        </p:cTn>
                                        <p:tgtEl>
                                          <p:spTgt spid="1818"/>
                                        </p:tgtEl>
                                        <p:attrNameLst>
                                          <p:attrName>style.visibility</p:attrName>
                                        </p:attrNameLst>
                                      </p:cBhvr>
                                      <p:to>
                                        <p:strVal val="visible"/>
                                      </p:to>
                                    </p:set>
                                    <p:animEffect filter="fade" transition="in">
                                      <p:cBhvr>
                                        <p:cTn dur="500"/>
                                        <p:tgtEl>
                                          <p:spTgt spid="1818"/>
                                        </p:tgtEl>
                                      </p:cBhvr>
                                    </p:animEffect>
                                  </p:childTnLst>
                                </p:cTn>
                              </p:par>
                              <p:par>
                                <p:cTn fill="hold" nodeType="withEffect" presetClass="entr" presetID="10" presetSubtype="0">
                                  <p:stCondLst>
                                    <p:cond delay="0"/>
                                  </p:stCondLst>
                                  <p:childTnLst>
                                    <p:set>
                                      <p:cBhvr>
                                        <p:cTn dur="1" fill="hold">
                                          <p:stCondLst>
                                            <p:cond delay="0"/>
                                          </p:stCondLst>
                                        </p:cTn>
                                        <p:tgtEl>
                                          <p:spTgt spid="1817"/>
                                        </p:tgtEl>
                                        <p:attrNameLst>
                                          <p:attrName>style.visibility</p:attrName>
                                        </p:attrNameLst>
                                      </p:cBhvr>
                                      <p:to>
                                        <p:strVal val="visible"/>
                                      </p:to>
                                    </p:set>
                                    <p:animEffect filter="fade" transition="in">
                                      <p:cBhvr>
                                        <p:cTn dur="500"/>
                                        <p:tgtEl>
                                          <p:spTgt spid="18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4" name="Shape 1824"/>
        <p:cNvGrpSpPr/>
        <p:nvPr/>
      </p:nvGrpSpPr>
      <p:grpSpPr>
        <a:xfrm>
          <a:off x="0" y="0"/>
          <a:ext cx="0" cy="0"/>
          <a:chOff x="0" y="0"/>
          <a:chExt cx="0" cy="0"/>
        </a:xfrm>
      </p:grpSpPr>
      <p:sp>
        <p:nvSpPr>
          <p:cNvPr id="1825" name="Google Shape;1825;p200"/>
          <p:cNvSpPr txBox="1"/>
          <p:nvPr>
            <p:ph idx="1" type="body"/>
          </p:nvPr>
        </p:nvSpPr>
        <p:spPr>
          <a:xfrm>
            <a:off x="457200" y="2020824"/>
            <a:ext cx="8229600" cy="450452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100000"/>
              </a:lnSpc>
              <a:spcBef>
                <a:spcPts val="0"/>
              </a:spcBef>
              <a:spcAft>
                <a:spcPts val="0"/>
              </a:spcAft>
              <a:buSzPct val="100000"/>
              <a:buFont typeface="Garamond"/>
              <a:buNone/>
            </a:pPr>
            <a:r>
              <a:rPr b="1" lang="en-US" sz="2000">
                <a:solidFill>
                  <a:srgbClr val="EBC6A3"/>
                </a:solidFill>
              </a:rPr>
              <a:t>class A{  </a:t>
            </a:r>
            <a:endParaRPr/>
          </a:p>
          <a:p>
            <a:pPr indent="0" lvl="0" marL="0" rtl="0" algn="l">
              <a:lnSpc>
                <a:spcPct val="100000"/>
              </a:lnSpc>
              <a:spcBef>
                <a:spcPts val="600"/>
              </a:spcBef>
              <a:spcAft>
                <a:spcPts val="0"/>
              </a:spcAft>
              <a:buSzPct val="100000"/>
              <a:buFont typeface="Garamond"/>
              <a:buNone/>
            </a:pPr>
            <a:r>
              <a:rPr b="1" lang="en-US" sz="2000">
                <a:solidFill>
                  <a:srgbClr val="EBC6A3"/>
                </a:solidFill>
              </a:rPr>
              <a:t>                    A()</a:t>
            </a:r>
            <a:endParaRPr/>
          </a:p>
          <a:p>
            <a:pPr indent="0" lvl="0" marL="0" rtl="0" algn="l">
              <a:lnSpc>
                <a:spcPct val="100000"/>
              </a:lnSpc>
              <a:spcBef>
                <a:spcPts val="600"/>
              </a:spcBef>
              <a:spcAft>
                <a:spcPts val="0"/>
              </a:spcAft>
              <a:buSzPct val="100000"/>
              <a:buFont typeface="Garamond"/>
              <a:buNone/>
            </a:pPr>
            <a:r>
              <a:rPr b="1" lang="en-US" sz="2000">
                <a:solidFill>
                  <a:srgbClr val="EBC6A3"/>
                </a:solidFill>
              </a:rPr>
              <a:t>                    {  </a:t>
            </a:r>
            <a:endParaRPr/>
          </a:p>
          <a:p>
            <a:pPr indent="0" lvl="0" marL="0" rtl="0" algn="l">
              <a:lnSpc>
                <a:spcPct val="100000"/>
              </a:lnSpc>
              <a:spcBef>
                <a:spcPts val="600"/>
              </a:spcBef>
              <a:spcAft>
                <a:spcPts val="0"/>
              </a:spcAft>
              <a:buSzPct val="100000"/>
              <a:buFont typeface="Garamond"/>
              <a:buNone/>
            </a:pPr>
            <a:r>
              <a:rPr b="1" lang="en-US" sz="2000">
                <a:solidFill>
                  <a:srgbClr val="EBC6A3"/>
                </a:solidFill>
              </a:rPr>
              <a:t>                    this(5);  </a:t>
            </a:r>
            <a:endParaRPr/>
          </a:p>
          <a:p>
            <a:pPr indent="0" lvl="0" marL="0" rtl="0" algn="l">
              <a:lnSpc>
                <a:spcPct val="100000"/>
              </a:lnSpc>
              <a:spcBef>
                <a:spcPts val="600"/>
              </a:spcBef>
              <a:spcAft>
                <a:spcPts val="0"/>
              </a:spcAft>
              <a:buSzPct val="100000"/>
              <a:buFont typeface="Garamond"/>
              <a:buNone/>
            </a:pPr>
            <a:r>
              <a:rPr b="1" lang="en-US" sz="2000">
                <a:solidFill>
                  <a:srgbClr val="EBC6A3"/>
                </a:solidFill>
              </a:rPr>
              <a:t>                    System.out.println("hello a");  </a:t>
            </a:r>
            <a:endParaRPr/>
          </a:p>
          <a:p>
            <a:pPr indent="0" lvl="0" marL="0" rtl="0" algn="l">
              <a:lnSpc>
                <a:spcPct val="100000"/>
              </a:lnSpc>
              <a:spcBef>
                <a:spcPts val="600"/>
              </a:spcBef>
              <a:spcAft>
                <a:spcPts val="0"/>
              </a:spcAft>
              <a:buSzPct val="100000"/>
              <a:buFont typeface="Garamond"/>
              <a:buNone/>
            </a:pPr>
            <a:r>
              <a:rPr b="1" lang="en-US" sz="2000">
                <a:solidFill>
                  <a:srgbClr val="EBC6A3"/>
                </a:solidFill>
              </a:rPr>
              <a:t>                   }                                                       </a:t>
            </a:r>
            <a:endParaRPr/>
          </a:p>
          <a:p>
            <a:pPr indent="0" lvl="0" marL="0" rtl="0" algn="l">
              <a:lnSpc>
                <a:spcPct val="100000"/>
              </a:lnSpc>
              <a:spcBef>
                <a:spcPts val="600"/>
              </a:spcBef>
              <a:spcAft>
                <a:spcPts val="0"/>
              </a:spcAft>
              <a:buSzPct val="100000"/>
              <a:buFont typeface="Garamond"/>
              <a:buNone/>
            </a:pPr>
            <a:r>
              <a:rPr b="1" lang="en-US" sz="2000">
                <a:solidFill>
                  <a:srgbClr val="EBC6A3"/>
                </a:solidFill>
              </a:rPr>
              <a:t>                 A(int x)</a:t>
            </a:r>
            <a:endParaRPr/>
          </a:p>
          <a:p>
            <a:pPr indent="0" lvl="0" marL="0" rtl="0" algn="l">
              <a:lnSpc>
                <a:spcPct val="100000"/>
              </a:lnSpc>
              <a:spcBef>
                <a:spcPts val="600"/>
              </a:spcBef>
              <a:spcAft>
                <a:spcPts val="0"/>
              </a:spcAft>
              <a:buSzPct val="100000"/>
              <a:buFont typeface="Garamond"/>
              <a:buNone/>
            </a:pPr>
            <a:r>
              <a:rPr b="1" lang="en-US" sz="2000">
                <a:solidFill>
                  <a:srgbClr val="EBC6A3"/>
                </a:solidFill>
              </a:rPr>
              <a:t>              {  </a:t>
            </a:r>
            <a:endParaRPr/>
          </a:p>
          <a:p>
            <a:pPr indent="0" lvl="0" marL="0" rtl="0" algn="l">
              <a:lnSpc>
                <a:spcPct val="100000"/>
              </a:lnSpc>
              <a:spcBef>
                <a:spcPts val="600"/>
              </a:spcBef>
              <a:spcAft>
                <a:spcPts val="0"/>
              </a:spcAft>
              <a:buSzPct val="100000"/>
              <a:buFont typeface="Garamond"/>
              <a:buNone/>
            </a:pPr>
            <a:r>
              <a:rPr b="1" lang="en-US" sz="2000">
                <a:solidFill>
                  <a:srgbClr val="EBC6A3"/>
                </a:solidFill>
              </a:rPr>
              <a:t>                 System.out.println(x);  </a:t>
            </a:r>
            <a:endParaRPr/>
          </a:p>
          <a:p>
            <a:pPr indent="0" lvl="0" marL="0" rtl="0" algn="l">
              <a:lnSpc>
                <a:spcPct val="100000"/>
              </a:lnSpc>
              <a:spcBef>
                <a:spcPts val="600"/>
              </a:spcBef>
              <a:spcAft>
                <a:spcPts val="0"/>
              </a:spcAft>
              <a:buSzPct val="100000"/>
              <a:buFont typeface="Garamond"/>
              <a:buNone/>
            </a:pPr>
            <a:r>
              <a:rPr b="1" lang="en-US" sz="2000">
                <a:solidFill>
                  <a:srgbClr val="EBC6A3"/>
                </a:solidFill>
              </a:rPr>
              <a:t>                 }  </a:t>
            </a:r>
            <a:endParaRPr/>
          </a:p>
          <a:p>
            <a:pPr indent="0" lvl="0" marL="0" rtl="0" algn="l">
              <a:lnSpc>
                <a:spcPct val="100000"/>
              </a:lnSpc>
              <a:spcBef>
                <a:spcPts val="600"/>
              </a:spcBef>
              <a:spcAft>
                <a:spcPts val="0"/>
              </a:spcAft>
              <a:buSzPct val="100000"/>
              <a:buFont typeface="Garamond"/>
              <a:buNone/>
            </a:pPr>
            <a:r>
              <a:rPr b="1" lang="en-US" sz="2000">
                <a:solidFill>
                  <a:srgbClr val="EBC6A3"/>
                </a:solidFill>
              </a:rPr>
              <a:t>                }  </a:t>
            </a:r>
            <a:endParaRPr/>
          </a:p>
          <a:p>
            <a:pPr indent="0" lvl="0" marL="0" rtl="0" algn="l">
              <a:lnSpc>
                <a:spcPct val="100000"/>
              </a:lnSpc>
              <a:spcBef>
                <a:spcPts val="600"/>
              </a:spcBef>
              <a:spcAft>
                <a:spcPts val="0"/>
              </a:spcAft>
              <a:buSzPct val="100000"/>
              <a:buFont typeface="Garamond"/>
              <a:buNone/>
            </a:pPr>
            <a:r>
              <a:rPr b="1" lang="en-US" sz="2000">
                <a:solidFill>
                  <a:srgbClr val="90571E"/>
                </a:solidFill>
              </a:rPr>
              <a:t>              class TestThis6{  </a:t>
            </a:r>
            <a:endParaRPr/>
          </a:p>
          <a:p>
            <a:pPr indent="0" lvl="0" marL="0" rtl="0" algn="l">
              <a:lnSpc>
                <a:spcPct val="100000"/>
              </a:lnSpc>
              <a:spcBef>
                <a:spcPts val="600"/>
              </a:spcBef>
              <a:spcAft>
                <a:spcPts val="0"/>
              </a:spcAft>
              <a:buSzPct val="100000"/>
              <a:buFont typeface="Garamond"/>
              <a:buNone/>
            </a:pPr>
            <a:r>
              <a:rPr b="1" lang="en-US" sz="2000">
                <a:solidFill>
                  <a:srgbClr val="90571E"/>
                </a:solidFill>
              </a:rPr>
              <a:t>                  public static void main(String args[]){                                             </a:t>
            </a:r>
            <a:endParaRPr/>
          </a:p>
          <a:p>
            <a:pPr indent="0" lvl="0" marL="0" rtl="0" algn="l">
              <a:lnSpc>
                <a:spcPct val="100000"/>
              </a:lnSpc>
              <a:spcBef>
                <a:spcPts val="600"/>
              </a:spcBef>
              <a:spcAft>
                <a:spcPts val="0"/>
              </a:spcAft>
              <a:buSzPct val="100000"/>
              <a:buFont typeface="Garamond"/>
              <a:buNone/>
            </a:pPr>
            <a:r>
              <a:rPr b="1" lang="en-US" sz="2000">
                <a:solidFill>
                  <a:srgbClr val="90571E"/>
                </a:solidFill>
              </a:rPr>
              <a:t>                    A a=new A();  </a:t>
            </a:r>
            <a:endParaRPr/>
          </a:p>
          <a:p>
            <a:pPr indent="0" lvl="0" marL="0" rtl="0" algn="l">
              <a:lnSpc>
                <a:spcPct val="100000"/>
              </a:lnSpc>
              <a:spcBef>
                <a:spcPts val="600"/>
              </a:spcBef>
              <a:spcAft>
                <a:spcPts val="0"/>
              </a:spcAft>
              <a:buSzPct val="100000"/>
              <a:buFont typeface="Garamond"/>
              <a:buNone/>
            </a:pPr>
            <a:r>
              <a:rPr b="1" lang="en-US" sz="2000">
                <a:solidFill>
                  <a:srgbClr val="90571E"/>
                </a:solidFill>
              </a:rPr>
              <a:t>                   }} </a:t>
            </a:r>
            <a:r>
              <a:rPr b="1" lang="en-US" sz="2000"/>
              <a:t>                                                               </a:t>
            </a:r>
            <a:r>
              <a:rPr b="1" lang="en-US">
                <a:solidFill>
                  <a:srgbClr val="FF0000"/>
                </a:solidFill>
              </a:rPr>
              <a:t>Output:</a:t>
            </a:r>
            <a:endParaRPr b="1">
              <a:solidFill>
                <a:srgbClr val="FF0000"/>
              </a:solidFill>
            </a:endParaRPr>
          </a:p>
          <a:p>
            <a:pPr indent="0" lvl="0" marL="0" rtl="0" algn="l">
              <a:lnSpc>
                <a:spcPct val="100000"/>
              </a:lnSpc>
              <a:spcBef>
                <a:spcPts val="600"/>
              </a:spcBef>
              <a:spcAft>
                <a:spcPts val="0"/>
              </a:spcAft>
              <a:buSzPct val="100000"/>
              <a:buFont typeface="Garamond"/>
              <a:buNone/>
            </a:pPr>
            <a:r>
              <a:rPr b="1" lang="en-US"/>
              <a:t>                                                                                                      5</a:t>
            </a:r>
            <a:endParaRPr b="1"/>
          </a:p>
          <a:p>
            <a:pPr indent="0" lvl="0" marL="0" rtl="0" algn="l">
              <a:lnSpc>
                <a:spcPct val="100000"/>
              </a:lnSpc>
              <a:spcBef>
                <a:spcPts val="600"/>
              </a:spcBef>
              <a:spcAft>
                <a:spcPts val="0"/>
              </a:spcAft>
              <a:buSzPct val="100000"/>
              <a:buFont typeface="Garamond"/>
              <a:buNone/>
            </a:pPr>
            <a:r>
              <a:rPr b="1" lang="en-US"/>
              <a:t>                                                                                                      hello a</a:t>
            </a:r>
            <a:endParaRPr b="1"/>
          </a:p>
          <a:p>
            <a:pPr indent="0" lvl="0" marL="0" rtl="0" algn="l">
              <a:lnSpc>
                <a:spcPct val="100000"/>
              </a:lnSpc>
              <a:spcBef>
                <a:spcPts val="600"/>
              </a:spcBef>
              <a:spcAft>
                <a:spcPts val="0"/>
              </a:spcAft>
              <a:buSzPct val="100000"/>
              <a:buFont typeface="Garamond"/>
              <a:buNone/>
            </a:pPr>
            <a:r>
              <a:t/>
            </a:r>
            <a:endParaRPr b="1" sz="2000"/>
          </a:p>
          <a:p>
            <a:pPr indent="0" lvl="0" marL="0" rtl="0" algn="ctr">
              <a:lnSpc>
                <a:spcPct val="100000"/>
              </a:lnSpc>
              <a:spcBef>
                <a:spcPts val="600"/>
              </a:spcBef>
              <a:spcAft>
                <a:spcPts val="0"/>
              </a:spcAft>
              <a:buSzPct val="100000"/>
              <a:buFont typeface="Garamond"/>
              <a:buNone/>
            </a:pPr>
            <a:r>
              <a:t/>
            </a:r>
            <a:endParaRPr/>
          </a:p>
        </p:txBody>
      </p:sp>
      <p:sp>
        <p:nvSpPr>
          <p:cNvPr id="1826" name="Google Shape;1826;p20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3F3F3F"/>
              </a:buClr>
              <a:buSzPct val="100000"/>
              <a:buFont typeface="Garamond"/>
              <a:buNone/>
            </a:pPr>
            <a:r>
              <a:rPr b="1" lang="en-US"/>
              <a:t>CALLING PARAMETERIZED CONSTRUCTOR FROM DEFAULT CONSTRUCTOR:</a:t>
            </a:r>
            <a:endParaRPr/>
          </a:p>
        </p:txBody>
      </p:sp>
      <p:sp>
        <p:nvSpPr>
          <p:cNvPr id="1827" name="Google Shape;1827;p200"/>
          <p:cNvSpPr/>
          <p:nvPr/>
        </p:nvSpPr>
        <p:spPr>
          <a:xfrm>
            <a:off x="892239" y="2780928"/>
            <a:ext cx="379095" cy="1055370"/>
          </a:xfrm>
          <a:prstGeom prst="curvedRightArrow">
            <a:avLst>
              <a:gd fmla="val 25000" name="adj1"/>
              <a:gd fmla="val 50000" name="adj2"/>
              <a:gd fmla="val 25000" name="adj3"/>
            </a:avLst>
          </a:prstGeom>
          <a:solidFill>
            <a:schemeClr val="l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cxnSp>
        <p:nvCxnSpPr>
          <p:cNvPr id="1828" name="Google Shape;1828;p200"/>
          <p:cNvCxnSpPr/>
          <p:nvPr/>
        </p:nvCxnSpPr>
        <p:spPr>
          <a:xfrm flipH="1" rot="10800000">
            <a:off x="2085468" y="3573016"/>
            <a:ext cx="1710055" cy="30480"/>
          </a:xfrm>
          <a:prstGeom prst="straightConnector1">
            <a:avLst/>
          </a:prstGeom>
          <a:noFill/>
          <a:ln cap="flat" cmpd="sng" w="9525">
            <a:solidFill>
              <a:schemeClr val="accent1"/>
            </a:solidFill>
            <a:prstDash val="solid"/>
            <a:round/>
            <a:headEnd len="sm" w="sm" type="none"/>
            <a:tailEnd len="med" w="med" type="stealth"/>
          </a:ln>
        </p:spPr>
      </p:cxnSp>
      <p:sp>
        <p:nvSpPr>
          <p:cNvPr id="1829" name="Google Shape;1829;p200"/>
          <p:cNvSpPr/>
          <p:nvPr/>
        </p:nvSpPr>
        <p:spPr>
          <a:xfrm rot="-404597">
            <a:off x="3866347" y="2775193"/>
            <a:ext cx="4065584" cy="1307614"/>
          </a:xfrm>
          <a:prstGeom prst="irregularSeal1">
            <a:avLst/>
          </a:prstGeom>
          <a:no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830" name="Google Shape;1830;p200"/>
          <p:cNvSpPr txBox="1"/>
          <p:nvPr/>
        </p:nvSpPr>
        <p:spPr>
          <a:xfrm>
            <a:off x="4788023" y="3244334"/>
            <a:ext cx="235393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Parameterized constructor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7"/>
                                        </p:tgtEl>
                                        <p:attrNameLst>
                                          <p:attrName>style.visibility</p:attrName>
                                        </p:attrNameLst>
                                      </p:cBhvr>
                                      <p:to>
                                        <p:strVal val="visible"/>
                                      </p:to>
                                    </p:set>
                                    <p:animEffect filter="fade" transition="in">
                                      <p:cBhvr>
                                        <p:cTn dur="2000"/>
                                        <p:tgtEl>
                                          <p:spTgt spid="18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8"/>
                                        </p:tgtEl>
                                        <p:attrNameLst>
                                          <p:attrName>style.visibility</p:attrName>
                                        </p:attrNameLst>
                                      </p:cBhvr>
                                      <p:to>
                                        <p:strVal val="visible"/>
                                      </p:to>
                                    </p:set>
                                    <p:animEffect filter="fade" transition="in">
                                      <p:cBhvr>
                                        <p:cTn dur="2000"/>
                                        <p:tgtEl>
                                          <p:spTgt spid="18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9"/>
                                        </p:tgtEl>
                                        <p:attrNameLst>
                                          <p:attrName>style.visibility</p:attrName>
                                        </p:attrNameLst>
                                      </p:cBhvr>
                                      <p:to>
                                        <p:strVal val="visible"/>
                                      </p:to>
                                    </p:set>
                                    <p:animEffect filter="fade" transition="in">
                                      <p:cBhvr>
                                        <p:cTn dur="2000"/>
                                        <p:tgtEl>
                                          <p:spTgt spid="18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20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EXAMPLE </a:t>
            </a:r>
            <a:endParaRPr/>
          </a:p>
        </p:txBody>
      </p:sp>
      <p:sp>
        <p:nvSpPr>
          <p:cNvPr id="1836" name="Google Shape;1836;p201"/>
          <p:cNvSpPr txBox="1"/>
          <p:nvPr>
            <p:ph idx="1" type="body"/>
          </p:nvPr>
        </p:nvSpPr>
        <p:spPr>
          <a:xfrm>
            <a:off x="35560" y="1557020"/>
            <a:ext cx="7368540" cy="452628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00000"/>
              </a:lnSpc>
              <a:spcBef>
                <a:spcPts val="0"/>
              </a:spcBef>
              <a:spcAft>
                <a:spcPts val="0"/>
              </a:spcAft>
              <a:buClr>
                <a:schemeClr val="accent1"/>
              </a:buClr>
              <a:buSzPct val="100000"/>
              <a:buFont typeface="Garamond"/>
              <a:buNone/>
            </a:pPr>
            <a:r>
              <a:rPr b="1" i="0" lang="en-US" sz="6400" u="none" cap="none" strike="noStrike">
                <a:solidFill>
                  <a:srgbClr val="EBC6A3"/>
                </a:solidFill>
                <a:latin typeface="Garamond"/>
                <a:ea typeface="Garamond"/>
                <a:cs typeface="Garamond"/>
                <a:sym typeface="Garamond"/>
              </a:rPr>
              <a:t>class Student</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EBC6A3"/>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EBC6A3"/>
                </a:solidFill>
                <a:latin typeface="Garamond"/>
                <a:ea typeface="Garamond"/>
                <a:cs typeface="Garamond"/>
                <a:sym typeface="Garamond"/>
              </a:rPr>
              <a:t>int rollno;  </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EBC6A3"/>
                </a:solidFill>
                <a:latin typeface="Garamond"/>
                <a:ea typeface="Garamond"/>
                <a:cs typeface="Garamond"/>
                <a:sym typeface="Garamond"/>
              </a:rPr>
              <a:t>String name,course;  </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EBC6A3"/>
                </a:solidFill>
                <a:latin typeface="Garamond"/>
                <a:ea typeface="Garamond"/>
                <a:cs typeface="Garamond"/>
                <a:sym typeface="Garamond"/>
              </a:rPr>
              <a:t>float fee;  </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EBC6A3"/>
                </a:solidFill>
                <a:latin typeface="Garamond"/>
                <a:ea typeface="Garamond"/>
                <a:cs typeface="Garamond"/>
                <a:sym typeface="Garamond"/>
              </a:rPr>
              <a:t>Student(int rollno,String name,String course)</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EBC6A3"/>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EBC6A3"/>
                </a:solidFill>
                <a:latin typeface="Garamond"/>
                <a:ea typeface="Garamond"/>
                <a:cs typeface="Garamond"/>
                <a:sym typeface="Garamond"/>
              </a:rPr>
              <a:t>this.rollno=rollno;  </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EBC6A3"/>
                </a:solidFill>
                <a:latin typeface="Garamond"/>
                <a:ea typeface="Garamond"/>
                <a:cs typeface="Garamond"/>
                <a:sym typeface="Garamond"/>
              </a:rPr>
              <a:t>this.name=name;  </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EBC6A3"/>
                </a:solidFill>
                <a:latin typeface="Garamond"/>
                <a:ea typeface="Garamond"/>
                <a:cs typeface="Garamond"/>
                <a:sym typeface="Garamond"/>
              </a:rPr>
              <a:t>this.course=course;  </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EBC6A3"/>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EBC6A3"/>
                </a:solidFill>
                <a:latin typeface="Garamond"/>
                <a:ea typeface="Garamond"/>
                <a:cs typeface="Garamond"/>
                <a:sym typeface="Garamond"/>
              </a:rPr>
              <a:t>Student(int rollno,String name,String course,float fee)</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EBC6A3"/>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EBC6A3"/>
                </a:solidFill>
                <a:latin typeface="Garamond"/>
                <a:ea typeface="Garamond"/>
                <a:cs typeface="Garamond"/>
                <a:sym typeface="Garamond"/>
              </a:rPr>
              <a:t>this(rollno,name,course);//reusing constructor  </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EBC6A3"/>
                </a:solidFill>
                <a:latin typeface="Garamond"/>
                <a:ea typeface="Garamond"/>
                <a:cs typeface="Garamond"/>
                <a:sym typeface="Garamond"/>
              </a:rPr>
              <a:t>this.fee=fee;  </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EBC6A3"/>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EBC6A3"/>
                </a:solidFill>
                <a:latin typeface="Garamond"/>
                <a:ea typeface="Garamond"/>
                <a:cs typeface="Garamond"/>
                <a:sym typeface="Garamond"/>
              </a:rPr>
              <a:t>void display(){System.out.println(rollno+" "+name+" "+course+" "+fee);}  </a:t>
            </a:r>
            <a:endParaRPr/>
          </a:p>
          <a:p>
            <a:pPr indent="0" lvl="0" marL="0" marR="0" rtl="0" algn="l">
              <a:lnSpc>
                <a:spcPct val="100000"/>
              </a:lnSpc>
              <a:spcBef>
                <a:spcPts val="600"/>
              </a:spcBef>
              <a:spcAft>
                <a:spcPts val="0"/>
              </a:spcAft>
              <a:buClr>
                <a:schemeClr val="accent1"/>
              </a:buClr>
              <a:buSzPct val="100000"/>
              <a:buFont typeface="Garamond"/>
              <a:buNone/>
            </a:pPr>
            <a:r>
              <a:rPr b="1" i="0" lang="en-US" sz="6400" u="none" cap="none" strike="noStrike">
                <a:solidFill>
                  <a:srgbClr val="EBC6A3"/>
                </a:solidFill>
                <a:latin typeface="Garamond"/>
                <a:ea typeface="Garamond"/>
                <a:cs typeface="Garamond"/>
                <a:sym typeface="Garamond"/>
              </a:rPr>
              <a:t>}  </a:t>
            </a:r>
            <a:endParaRPr/>
          </a:p>
          <a:p>
            <a:pPr indent="0" lvl="0" marL="0" marR="0" rtl="0" algn="l">
              <a:lnSpc>
                <a:spcPct val="100000"/>
              </a:lnSpc>
              <a:spcBef>
                <a:spcPts val="600"/>
              </a:spcBef>
              <a:spcAft>
                <a:spcPts val="0"/>
              </a:spcAft>
              <a:buClr>
                <a:schemeClr val="accent1"/>
              </a:buClr>
              <a:buSzPct val="100000"/>
              <a:buFont typeface="Garamond"/>
              <a:buNone/>
            </a:pPr>
            <a:r>
              <a:t/>
            </a:r>
            <a:endParaRPr b="0" i="0" sz="2000" u="none" cap="none" strike="noStrike">
              <a:solidFill>
                <a:schemeClr val="lt1"/>
              </a:solidFill>
              <a:latin typeface="Garamond"/>
              <a:ea typeface="Garamond"/>
              <a:cs typeface="Garamond"/>
              <a:sym typeface="Garamond"/>
            </a:endParaRPr>
          </a:p>
        </p:txBody>
      </p:sp>
      <p:sp>
        <p:nvSpPr>
          <p:cNvPr id="1837" name="Google Shape;1837;p201"/>
          <p:cNvSpPr txBox="1"/>
          <p:nvPr/>
        </p:nvSpPr>
        <p:spPr>
          <a:xfrm>
            <a:off x="6788785" y="4424045"/>
            <a:ext cx="2060949" cy="92333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Garamond"/>
                <a:ea typeface="Garamond"/>
                <a:cs typeface="Garamond"/>
                <a:sym typeface="Garamond"/>
              </a:rPr>
              <a:t>Output: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111 ankit java null</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112 sumit java 6000</a:t>
            </a:r>
            <a:endParaRPr/>
          </a:p>
        </p:txBody>
      </p:sp>
      <p:sp>
        <p:nvSpPr>
          <p:cNvPr id="1838" name="Google Shape;1838;p201"/>
          <p:cNvSpPr txBox="1"/>
          <p:nvPr/>
        </p:nvSpPr>
        <p:spPr>
          <a:xfrm>
            <a:off x="4067810" y="1989455"/>
            <a:ext cx="5272405" cy="28613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90571E"/>
              </a:buClr>
              <a:buSzPts val="1800"/>
              <a:buFont typeface="Garamond"/>
              <a:buNone/>
            </a:pPr>
            <a:r>
              <a:rPr b="1" lang="en-US" sz="1800">
                <a:solidFill>
                  <a:srgbClr val="90571E"/>
                </a:solidFill>
                <a:latin typeface="Garamond"/>
                <a:ea typeface="Garamond"/>
                <a:cs typeface="Garamond"/>
                <a:sym typeface="Garamond"/>
              </a:rPr>
              <a:t>class TestThis7{  </a:t>
            </a:r>
            <a:endParaRPr b="1" sz="1800">
              <a:solidFill>
                <a:srgbClr val="90571E"/>
              </a:solidFill>
              <a:latin typeface="Garamond"/>
              <a:ea typeface="Garamond"/>
              <a:cs typeface="Garamond"/>
              <a:sym typeface="Garamond"/>
            </a:endParaRPr>
          </a:p>
          <a:p>
            <a:pPr indent="0" lvl="0" marL="0" marR="0" rtl="0" algn="l">
              <a:spcBef>
                <a:spcPts val="0"/>
              </a:spcBef>
              <a:spcAft>
                <a:spcPts val="0"/>
              </a:spcAft>
              <a:buClr>
                <a:srgbClr val="90571E"/>
              </a:buClr>
              <a:buSzPts val="1800"/>
              <a:buFont typeface="Garamond"/>
              <a:buNone/>
            </a:pPr>
            <a:r>
              <a:rPr b="1" lang="en-US" sz="1800">
                <a:solidFill>
                  <a:srgbClr val="90571E"/>
                </a:solidFill>
                <a:latin typeface="Garamond"/>
                <a:ea typeface="Garamond"/>
                <a:cs typeface="Garamond"/>
                <a:sym typeface="Garamond"/>
              </a:rPr>
              <a:t>public static void main(String args[]){  </a:t>
            </a:r>
            <a:endParaRPr b="1" sz="1800">
              <a:solidFill>
                <a:srgbClr val="90571E"/>
              </a:solidFill>
              <a:latin typeface="Garamond"/>
              <a:ea typeface="Garamond"/>
              <a:cs typeface="Garamond"/>
              <a:sym typeface="Garamond"/>
            </a:endParaRPr>
          </a:p>
          <a:p>
            <a:pPr indent="0" lvl="0" marL="0" marR="0" rtl="0" algn="l">
              <a:spcBef>
                <a:spcPts val="0"/>
              </a:spcBef>
              <a:spcAft>
                <a:spcPts val="0"/>
              </a:spcAft>
              <a:buClr>
                <a:srgbClr val="90571E"/>
              </a:buClr>
              <a:buSzPts val="1800"/>
              <a:buFont typeface="Garamond"/>
              <a:buNone/>
            </a:pPr>
            <a:r>
              <a:rPr b="1" lang="en-US" sz="1800">
                <a:solidFill>
                  <a:srgbClr val="90571E"/>
                </a:solidFill>
                <a:latin typeface="Garamond"/>
                <a:ea typeface="Garamond"/>
                <a:cs typeface="Garamond"/>
                <a:sym typeface="Garamond"/>
              </a:rPr>
              <a:t>Student s1=new Student(111,"ankit","java");  </a:t>
            </a:r>
            <a:endParaRPr b="1" sz="1800">
              <a:solidFill>
                <a:srgbClr val="90571E"/>
              </a:solidFill>
              <a:latin typeface="Garamond"/>
              <a:ea typeface="Garamond"/>
              <a:cs typeface="Garamond"/>
              <a:sym typeface="Garamond"/>
            </a:endParaRPr>
          </a:p>
          <a:p>
            <a:pPr indent="0" lvl="0" marL="0" marR="0" rtl="0" algn="l">
              <a:spcBef>
                <a:spcPts val="0"/>
              </a:spcBef>
              <a:spcAft>
                <a:spcPts val="0"/>
              </a:spcAft>
              <a:buClr>
                <a:srgbClr val="90571E"/>
              </a:buClr>
              <a:buSzPts val="1800"/>
              <a:buFont typeface="Garamond"/>
              <a:buNone/>
            </a:pPr>
            <a:r>
              <a:rPr b="1" lang="en-US" sz="1800">
                <a:solidFill>
                  <a:srgbClr val="90571E"/>
                </a:solidFill>
                <a:latin typeface="Garamond"/>
                <a:ea typeface="Garamond"/>
                <a:cs typeface="Garamond"/>
                <a:sym typeface="Garamond"/>
              </a:rPr>
              <a:t>Student s2=new Student(112,"sumit","java",6000f);  </a:t>
            </a:r>
            <a:endParaRPr b="1" sz="1800">
              <a:solidFill>
                <a:srgbClr val="90571E"/>
              </a:solidFill>
              <a:latin typeface="Garamond"/>
              <a:ea typeface="Garamond"/>
              <a:cs typeface="Garamond"/>
              <a:sym typeface="Garamond"/>
            </a:endParaRPr>
          </a:p>
          <a:p>
            <a:pPr indent="0" lvl="0" marL="0" marR="0" rtl="0" algn="l">
              <a:spcBef>
                <a:spcPts val="0"/>
              </a:spcBef>
              <a:spcAft>
                <a:spcPts val="0"/>
              </a:spcAft>
              <a:buClr>
                <a:srgbClr val="90571E"/>
              </a:buClr>
              <a:buSzPts val="1800"/>
              <a:buFont typeface="Garamond"/>
              <a:buNone/>
            </a:pPr>
            <a:r>
              <a:rPr b="1" lang="en-US" sz="1800">
                <a:solidFill>
                  <a:srgbClr val="90571E"/>
                </a:solidFill>
                <a:latin typeface="Garamond"/>
                <a:ea typeface="Garamond"/>
                <a:cs typeface="Garamond"/>
                <a:sym typeface="Garamond"/>
              </a:rPr>
              <a:t>s1.display();  </a:t>
            </a:r>
            <a:endParaRPr b="1" sz="1800">
              <a:solidFill>
                <a:srgbClr val="90571E"/>
              </a:solidFill>
              <a:latin typeface="Garamond"/>
              <a:ea typeface="Garamond"/>
              <a:cs typeface="Garamond"/>
              <a:sym typeface="Garamond"/>
            </a:endParaRPr>
          </a:p>
          <a:p>
            <a:pPr indent="0" lvl="0" marL="0" marR="0" rtl="0" algn="l">
              <a:spcBef>
                <a:spcPts val="0"/>
              </a:spcBef>
              <a:spcAft>
                <a:spcPts val="0"/>
              </a:spcAft>
              <a:buClr>
                <a:srgbClr val="90571E"/>
              </a:buClr>
              <a:buSzPts val="1800"/>
              <a:buFont typeface="Garamond"/>
              <a:buNone/>
            </a:pPr>
            <a:r>
              <a:rPr b="1" lang="en-US" sz="1800">
                <a:solidFill>
                  <a:srgbClr val="90571E"/>
                </a:solidFill>
                <a:latin typeface="Garamond"/>
                <a:ea typeface="Garamond"/>
                <a:cs typeface="Garamond"/>
                <a:sym typeface="Garamond"/>
              </a:rPr>
              <a:t>s2.display();  </a:t>
            </a:r>
            <a:endParaRPr b="1" sz="1800">
              <a:solidFill>
                <a:srgbClr val="90571E"/>
              </a:solidFill>
              <a:latin typeface="Garamond"/>
              <a:ea typeface="Garamond"/>
              <a:cs typeface="Garamond"/>
              <a:sym typeface="Garamond"/>
            </a:endParaRPr>
          </a:p>
          <a:p>
            <a:pPr indent="0" lvl="0" marL="0" marR="0" rtl="0" algn="l">
              <a:spcBef>
                <a:spcPts val="0"/>
              </a:spcBef>
              <a:spcAft>
                <a:spcPts val="0"/>
              </a:spcAft>
              <a:buClr>
                <a:srgbClr val="90571E"/>
              </a:buClr>
              <a:buSzPts val="1800"/>
              <a:buFont typeface="Garamond"/>
              <a:buNone/>
            </a:pPr>
            <a:r>
              <a:rPr b="1" lang="en-US" sz="1800">
                <a:solidFill>
                  <a:srgbClr val="90571E"/>
                </a:solidFill>
                <a:latin typeface="Garamond"/>
                <a:ea typeface="Garamond"/>
                <a:cs typeface="Garamond"/>
                <a:sym typeface="Garamond"/>
              </a:rPr>
              <a:t>}</a:t>
            </a:r>
            <a:endParaRPr/>
          </a:p>
          <a:p>
            <a:pPr indent="0" lvl="0" marL="0" marR="0" rtl="0" algn="l">
              <a:spcBef>
                <a:spcPts val="0"/>
              </a:spcBef>
              <a:spcAft>
                <a:spcPts val="0"/>
              </a:spcAft>
              <a:buClr>
                <a:srgbClr val="90571E"/>
              </a:buClr>
              <a:buSzPts val="1800"/>
              <a:buFont typeface="Garamond"/>
              <a:buNone/>
            </a:pPr>
            <a:r>
              <a:rPr b="1" lang="en-US" sz="1800">
                <a:solidFill>
                  <a:srgbClr val="90571E"/>
                </a:solidFill>
                <a:latin typeface="Garamond"/>
                <a:ea typeface="Garamond"/>
                <a:cs typeface="Garamond"/>
                <a:sym typeface="Garamond"/>
              </a:rPr>
              <a:t>} </a:t>
            </a:r>
            <a:r>
              <a:rPr b="1" lang="en-US" sz="1800">
                <a:solidFill>
                  <a:schemeClr val="lt1"/>
                </a:solidFill>
                <a:latin typeface="Garamond"/>
                <a:ea typeface="Garamond"/>
                <a:cs typeface="Garamond"/>
                <a:sym typeface="Garamond"/>
              </a:rPr>
              <a:t> </a:t>
            </a:r>
            <a:endParaRPr b="1" sz="1800">
              <a:solidFill>
                <a:schemeClr val="lt1"/>
              </a:solidFill>
              <a:latin typeface="Garamond"/>
              <a:ea typeface="Garamond"/>
              <a:cs typeface="Garamond"/>
              <a:sym typeface="Garamond"/>
            </a:endParaRPr>
          </a:p>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6">
                                            <p:txEl>
                                              <p:pRg end="18" st="1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202"/>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#21: “static” Keyword</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1845" name="Google Shape;1845;p202"/>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203"/>
          <p:cNvSpPr txBox="1"/>
          <p:nvPr>
            <p:ph idx="1" type="body"/>
          </p:nvPr>
        </p:nvSpPr>
        <p:spPr>
          <a:xfrm>
            <a:off x="457200" y="2020570"/>
            <a:ext cx="5036185" cy="400494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The </a:t>
            </a:r>
            <a:r>
              <a:rPr b="1" lang="en-US">
                <a:solidFill>
                  <a:srgbClr val="FF0000"/>
                </a:solidFill>
              </a:rPr>
              <a:t>static</a:t>
            </a:r>
            <a:r>
              <a:rPr lang="en-US"/>
              <a:t> keyword in Java is used for memory management mainly.</a:t>
            </a:r>
            <a:endParaRPr/>
          </a:p>
          <a:p>
            <a:pPr indent="0" lvl="0" marL="0" rtl="0" algn="l">
              <a:lnSpc>
                <a:spcPct val="100000"/>
              </a:lnSpc>
              <a:spcBef>
                <a:spcPts val="600"/>
              </a:spcBef>
              <a:spcAft>
                <a:spcPts val="0"/>
              </a:spcAft>
              <a:buSzPts val="2000"/>
              <a:buFont typeface="Garamond"/>
              <a:buNone/>
            </a:pPr>
            <a:r>
              <a:rPr lang="en-US"/>
              <a:t>The </a:t>
            </a:r>
            <a:r>
              <a:rPr b="1" lang="en-US">
                <a:solidFill>
                  <a:srgbClr val="FF0000"/>
                </a:solidFill>
              </a:rPr>
              <a:t>static</a:t>
            </a:r>
            <a:r>
              <a:rPr lang="en-US"/>
              <a:t> keyword belongs to the class than an instance of the class.</a:t>
            </a:r>
            <a:endParaRPr/>
          </a:p>
          <a:p>
            <a:pPr indent="0" lvl="0" marL="0" rtl="0" algn="l">
              <a:lnSpc>
                <a:spcPct val="100000"/>
              </a:lnSpc>
              <a:spcBef>
                <a:spcPts val="600"/>
              </a:spcBef>
              <a:spcAft>
                <a:spcPts val="0"/>
              </a:spcAft>
              <a:buSzPts val="2000"/>
              <a:buFont typeface="Garamond"/>
              <a:buNone/>
            </a:pPr>
            <a:r>
              <a:rPr lang="en-US"/>
              <a:t>The “</a:t>
            </a:r>
            <a:r>
              <a:rPr b="1" lang="en-US">
                <a:solidFill>
                  <a:srgbClr val="FF0000"/>
                </a:solidFill>
              </a:rPr>
              <a:t>static</a:t>
            </a:r>
            <a:r>
              <a:rPr lang="en-US"/>
              <a:t>” Keyword can be applied to:</a:t>
            </a:r>
            <a:endParaRPr/>
          </a:p>
          <a:p>
            <a:pPr indent="-342900" lvl="0" marL="342900" rtl="0" algn="l">
              <a:lnSpc>
                <a:spcPct val="100000"/>
              </a:lnSpc>
              <a:spcBef>
                <a:spcPts val="600"/>
              </a:spcBef>
              <a:spcAft>
                <a:spcPts val="0"/>
              </a:spcAft>
              <a:buSzPts val="2000"/>
              <a:buFont typeface="Arial"/>
              <a:buChar char="•"/>
            </a:pPr>
            <a:r>
              <a:rPr lang="en-US"/>
              <a:t>Variable (also known as a instance variable)</a:t>
            </a:r>
            <a:endParaRPr/>
          </a:p>
          <a:p>
            <a:pPr indent="-342900" lvl="0" marL="342900" rtl="0" algn="l">
              <a:lnSpc>
                <a:spcPct val="100000"/>
              </a:lnSpc>
              <a:spcBef>
                <a:spcPts val="600"/>
              </a:spcBef>
              <a:spcAft>
                <a:spcPts val="0"/>
              </a:spcAft>
              <a:buSzPts val="2000"/>
              <a:buFont typeface="Arial"/>
              <a:buChar char="•"/>
            </a:pPr>
            <a:r>
              <a:rPr lang="en-US"/>
              <a:t>Block</a:t>
            </a:r>
            <a:endParaRPr/>
          </a:p>
          <a:p>
            <a:pPr indent="-342900" lvl="0" marL="342900" rtl="0" algn="l">
              <a:lnSpc>
                <a:spcPct val="100000"/>
              </a:lnSpc>
              <a:spcBef>
                <a:spcPts val="600"/>
              </a:spcBef>
              <a:spcAft>
                <a:spcPts val="0"/>
              </a:spcAft>
              <a:buSzPts val="2000"/>
              <a:buFont typeface="Arial"/>
              <a:buChar char="•"/>
            </a:pPr>
            <a:r>
              <a:rPr lang="en-US"/>
              <a:t>Method </a:t>
            </a:r>
            <a:endParaRPr/>
          </a:p>
          <a:p>
            <a:pPr indent="-342900" lvl="0" marL="342900" rtl="0" algn="l">
              <a:lnSpc>
                <a:spcPct val="100000"/>
              </a:lnSpc>
              <a:spcBef>
                <a:spcPts val="600"/>
              </a:spcBef>
              <a:spcAft>
                <a:spcPts val="0"/>
              </a:spcAft>
              <a:buSzPts val="2000"/>
              <a:buFont typeface="Arial"/>
              <a:buChar char="•"/>
            </a:pPr>
            <a:r>
              <a:rPr lang="en-US"/>
              <a:t>Nested class</a:t>
            </a:r>
            <a:endParaRPr/>
          </a:p>
        </p:txBody>
      </p:sp>
      <p:sp>
        <p:nvSpPr>
          <p:cNvPr id="1851" name="Google Shape;1851;p203"/>
          <p:cNvSpPr txBox="1"/>
          <p:nvPr>
            <p:ph type="title"/>
          </p:nvPr>
        </p:nvSpPr>
        <p:spPr>
          <a:xfrm>
            <a:off x="2514600" y="975360"/>
            <a:ext cx="4114800" cy="701040"/>
          </a:xfrm>
          <a:prstGeom prst="rect">
            <a:avLst/>
          </a:prstGeom>
          <a:solidFill>
            <a:schemeClr val="lt1"/>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800"/>
              <a:buFont typeface="Garamond"/>
              <a:buNone/>
            </a:pPr>
            <a:r>
              <a:rPr lang="en-US">
                <a:solidFill>
                  <a:schemeClr val="dk1"/>
                </a:solidFill>
                <a:latin typeface="Garamond"/>
                <a:ea typeface="Garamond"/>
                <a:cs typeface="Garamond"/>
                <a:sym typeface="Garamond"/>
              </a:rPr>
              <a:t>“STATIC” KEYWORD</a:t>
            </a:r>
            <a:endParaRPr/>
          </a:p>
        </p:txBody>
      </p:sp>
      <p:pic>
        <p:nvPicPr>
          <p:cNvPr id="1852" name="Google Shape;1852;p203"/>
          <p:cNvPicPr preferRelativeResize="0"/>
          <p:nvPr>
            <p:ph idx="2" type="body"/>
          </p:nvPr>
        </p:nvPicPr>
        <p:blipFill rotWithShape="1">
          <a:blip r:embed="rId3">
            <a:alphaModFix/>
          </a:blip>
          <a:srcRect b="0" l="0" r="0" t="0"/>
          <a:stretch/>
        </p:blipFill>
        <p:spPr>
          <a:xfrm>
            <a:off x="5652135" y="2205355"/>
            <a:ext cx="3115310" cy="28752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2"/>
                                        </p:tgtEl>
                                        <p:attrNameLst>
                                          <p:attrName>style.visibility</p:attrName>
                                        </p:attrNameLst>
                                      </p:cBhvr>
                                      <p:to>
                                        <p:strVal val="visible"/>
                                      </p:to>
                                    </p:set>
                                    <p:animEffect filter="fade" transition="in">
                                      <p:cBhvr>
                                        <p:cTn dur="500"/>
                                        <p:tgtEl>
                                          <p:spTgt spid="18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sp>
        <p:nvSpPr>
          <p:cNvPr id="1857" name="Google Shape;1857;p204"/>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Java static variable:</a:t>
            </a:r>
            <a:endParaRPr/>
          </a:p>
          <a:p>
            <a:pPr indent="0" lvl="0" marL="0" rtl="0" algn="l">
              <a:lnSpc>
                <a:spcPct val="100000"/>
              </a:lnSpc>
              <a:spcBef>
                <a:spcPts val="600"/>
              </a:spcBef>
              <a:spcAft>
                <a:spcPts val="0"/>
              </a:spcAft>
              <a:buSzPts val="2000"/>
              <a:buFont typeface="Garamond"/>
              <a:buNone/>
            </a:pPr>
            <a:r>
              <a:rPr lang="en-US"/>
              <a:t>If you declare any variable as static, it is known as a static variable.</a:t>
            </a:r>
            <a:endParaRPr/>
          </a:p>
          <a:p>
            <a:pPr indent="0" lvl="0" marL="0" rtl="0" algn="l">
              <a:lnSpc>
                <a:spcPct val="100000"/>
              </a:lnSpc>
              <a:spcBef>
                <a:spcPts val="600"/>
              </a:spcBef>
              <a:spcAft>
                <a:spcPts val="0"/>
              </a:spcAft>
              <a:buSzPts val="2000"/>
              <a:buFont typeface="Garamond"/>
              <a:buNone/>
            </a:pPr>
            <a:r>
              <a:rPr lang="en-US"/>
              <a:t>The static variable can be used to refer to the common property of all objects (which is not unique for each object)</a:t>
            </a:r>
            <a:endParaRPr/>
          </a:p>
          <a:p>
            <a:pPr indent="0" lvl="0" marL="0" rtl="0" algn="l">
              <a:lnSpc>
                <a:spcPct val="100000"/>
              </a:lnSpc>
              <a:spcBef>
                <a:spcPts val="600"/>
              </a:spcBef>
              <a:spcAft>
                <a:spcPts val="0"/>
              </a:spcAft>
              <a:buSzPts val="2000"/>
              <a:buFont typeface="Garamond"/>
              <a:buNone/>
            </a:pPr>
            <a:r>
              <a:rPr lang="en-US"/>
              <a:t>for example: college name of students</a:t>
            </a:r>
            <a:endParaRPr/>
          </a:p>
          <a:p>
            <a:pPr indent="0" lvl="0" marL="0" rtl="0" algn="l">
              <a:lnSpc>
                <a:spcPct val="100000"/>
              </a:lnSpc>
              <a:spcBef>
                <a:spcPts val="600"/>
              </a:spcBef>
              <a:spcAft>
                <a:spcPts val="0"/>
              </a:spcAft>
              <a:buSzPts val="2000"/>
              <a:buFont typeface="Garamond"/>
              <a:buNone/>
            </a:pPr>
            <a:r>
              <a:rPr lang="en-US"/>
              <a:t>The static variable gets memory only once in the class area at the time of class loading</a:t>
            </a:r>
            <a:endParaRPr/>
          </a:p>
          <a:p>
            <a:pPr indent="0" lvl="0" marL="0" rtl="0" algn="l">
              <a:lnSpc>
                <a:spcPct val="100000"/>
              </a:lnSpc>
              <a:spcBef>
                <a:spcPts val="600"/>
              </a:spcBef>
              <a:spcAft>
                <a:spcPts val="0"/>
              </a:spcAft>
              <a:buSzPts val="2000"/>
              <a:buFont typeface="Garamond"/>
              <a:buNone/>
            </a:pPr>
            <a:r>
              <a:rPr lang="en-US"/>
              <a:t>It makes your program memory efficient (i.e., it saves memory).</a:t>
            </a:r>
            <a:endParaRPr/>
          </a:p>
        </p:txBody>
      </p:sp>
      <p:sp>
        <p:nvSpPr>
          <p:cNvPr id="1858" name="Google Shape;1858;p20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TO VARIBALE </a:t>
            </a:r>
            <a:endParaRPr/>
          </a:p>
        </p:txBody>
      </p:sp>
      <p:sp>
        <p:nvSpPr>
          <p:cNvPr id="1859" name="Google Shape;1859;p204"/>
          <p:cNvSpPr txBox="1"/>
          <p:nvPr/>
        </p:nvSpPr>
        <p:spPr>
          <a:xfrm>
            <a:off x="2988310" y="5301615"/>
            <a:ext cx="2959100" cy="64516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Syntax:</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static varibale_name=value;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9"/>
                                        </p:tgtEl>
                                        <p:attrNameLst>
                                          <p:attrName>style.visibility</p:attrName>
                                        </p:attrNameLst>
                                      </p:cBhvr>
                                      <p:to>
                                        <p:strVal val="visible"/>
                                      </p:to>
                                    </p:set>
                                    <p:animEffect filter="fade" transition="in">
                                      <p:cBhvr>
                                        <p:cTn dur="2000"/>
                                        <p:tgtEl>
                                          <p:spTgt spid="18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4"/>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#3: Features of Java</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p:txBody>
      </p:sp>
      <p:sp>
        <p:nvSpPr>
          <p:cNvPr id="312" name="Google Shape;312;p34"/>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p205"/>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1865" name="Google Shape;1865;p205"/>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TO VARIBALE </a:t>
            </a:r>
            <a:endParaRPr/>
          </a:p>
        </p:txBody>
      </p:sp>
      <p:sp>
        <p:nvSpPr>
          <p:cNvPr id="1866" name="Google Shape;1866;p205"/>
          <p:cNvSpPr txBox="1"/>
          <p:nvPr/>
        </p:nvSpPr>
        <p:spPr>
          <a:xfrm>
            <a:off x="683895" y="1845310"/>
            <a:ext cx="3137654" cy="1477328"/>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Student{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int rollno;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String name;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String college=“GVPCOE";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p:txBody>
      </p:sp>
      <p:sp>
        <p:nvSpPr>
          <p:cNvPr id="1867" name="Google Shape;1867;p205"/>
          <p:cNvSpPr txBox="1"/>
          <p:nvPr/>
        </p:nvSpPr>
        <p:spPr>
          <a:xfrm>
            <a:off x="3811905" y="1845310"/>
            <a:ext cx="5074920" cy="6451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If we make college filed static, this field will get the memory only once.</a:t>
            </a:r>
            <a:endParaRPr/>
          </a:p>
        </p:txBody>
      </p:sp>
      <p:sp>
        <p:nvSpPr>
          <p:cNvPr id="1868" name="Google Shape;1868;p205"/>
          <p:cNvSpPr txBox="1"/>
          <p:nvPr/>
        </p:nvSpPr>
        <p:spPr>
          <a:xfrm>
            <a:off x="683895" y="3789045"/>
            <a:ext cx="3721147" cy="1477328"/>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Student{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int rollno;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String name;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r>
              <a:rPr b="1" lang="en-US" sz="1800">
                <a:solidFill>
                  <a:srgbClr val="FF0000"/>
                </a:solidFill>
                <a:latin typeface="Garamond"/>
                <a:ea typeface="Garamond"/>
                <a:cs typeface="Garamond"/>
                <a:sym typeface="Garamond"/>
              </a:rPr>
              <a:t>static</a:t>
            </a:r>
            <a:r>
              <a:rPr lang="en-US" sz="1800">
                <a:solidFill>
                  <a:schemeClr val="lt1"/>
                </a:solidFill>
                <a:latin typeface="Garamond"/>
                <a:ea typeface="Garamond"/>
                <a:cs typeface="Garamond"/>
                <a:sym typeface="Garamond"/>
              </a:rPr>
              <a:t> String college=“GVPCOE";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p:txBody>
      </p:sp>
      <p:sp>
        <p:nvSpPr>
          <p:cNvPr id="1869" name="Google Shape;1869;p205"/>
          <p:cNvSpPr txBox="1"/>
          <p:nvPr/>
        </p:nvSpPr>
        <p:spPr>
          <a:xfrm>
            <a:off x="4572000" y="3933190"/>
            <a:ext cx="390271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Java static property is shared to all objects.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206"/>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1875" name="Google Shape;1875;p206"/>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TO VARIBALE </a:t>
            </a:r>
            <a:endParaRPr/>
          </a:p>
        </p:txBody>
      </p:sp>
      <p:sp>
        <p:nvSpPr>
          <p:cNvPr id="1876" name="Google Shape;1876;p206"/>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1877" name="Google Shape;1877;p206"/>
          <p:cNvSpPr txBox="1"/>
          <p:nvPr/>
        </p:nvSpPr>
        <p:spPr>
          <a:xfrm>
            <a:off x="1182370" y="1886585"/>
            <a:ext cx="6779895" cy="5077460"/>
          </a:xfrm>
          <a:prstGeom prst="rect">
            <a:avLst/>
          </a:prstGeom>
          <a:gradFill>
            <a:gsLst>
              <a:gs pos="0">
                <a:srgbClr val="FFD7A4"/>
              </a:gs>
              <a:gs pos="30000">
                <a:srgbClr val="FFC77A"/>
              </a:gs>
              <a:gs pos="45000">
                <a:srgbClr val="FFC562"/>
              </a:gs>
              <a:gs pos="55000">
                <a:srgbClr val="FFC56B"/>
              </a:gs>
              <a:gs pos="73000">
                <a:srgbClr val="FFC77A"/>
              </a:gs>
              <a:gs pos="100000">
                <a:srgbClr val="FFD7A4"/>
              </a:gs>
            </a:gsLst>
            <a:lin ang="950000" scaled="0"/>
          </a:gradFill>
          <a:ln cap="flat" cmpd="sng" w="9525">
            <a:solidFill>
              <a:schemeClr val="accent1"/>
            </a:solidFill>
            <a:prstDash val="solid"/>
            <a:round/>
            <a:headEnd len="sm" w="sm" type="none"/>
            <a:tailEnd len="sm" w="sm" type="none"/>
          </a:ln>
          <a:effectLst>
            <a:outerShdw blurRad="38100" rotWithShape="0" dir="5400000" dist="254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 Student{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rollno;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String name;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static String college ="GVPCOE";//static variable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Student(int r, String n){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rollno = r;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name = n;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void display (){System.out.println(rollno+" "+name+" "+college);}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public class TestStaticVariable1{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public static void main(String args[]){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Student s1 = new Student(111,"AKHILA");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Student s2 = new Student(222,"PRAGADA");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s1.display();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s2.display();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
        <p:nvSpPr>
          <p:cNvPr id="1878" name="Google Shape;1878;p206"/>
          <p:cNvSpPr/>
          <p:nvPr/>
        </p:nvSpPr>
        <p:spPr>
          <a:xfrm>
            <a:off x="5724128" y="5373370"/>
            <a:ext cx="2962673" cy="914400"/>
          </a:xfrm>
          <a:prstGeom prst="roundRect">
            <a:avLst>
              <a:gd fmla="val 16667" name="adj"/>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Output:</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111 AKHILA GVPCOE</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222 PRAGADA GVPCOE</a:t>
            </a:r>
            <a:endParaRPr sz="1800">
              <a:solidFill>
                <a:schemeClr val="lt1"/>
              </a:solidFill>
              <a:latin typeface="Garamond"/>
              <a:ea typeface="Garamond"/>
              <a:cs typeface="Garamond"/>
              <a:sym typeface="Garamond"/>
            </a:endParaRPr>
          </a:p>
        </p:txBody>
      </p:sp>
      <p:sp>
        <p:nvSpPr>
          <p:cNvPr id="1879" name="Google Shape;1879;p206"/>
          <p:cNvSpPr/>
          <p:nvPr/>
        </p:nvSpPr>
        <p:spPr>
          <a:xfrm>
            <a:off x="1331595" y="2709545"/>
            <a:ext cx="3168650" cy="360045"/>
          </a:xfrm>
          <a:prstGeom prst="roundRect">
            <a:avLst>
              <a:gd fmla="val 16667" name="adj"/>
            </a:avLst>
          </a:prstGeom>
          <a:noFill/>
          <a:ln cap="rnd" cmpd="sng" w="9525">
            <a:solidFill>
              <a:srgbClr val="FF0000"/>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7">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7">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7">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7">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7">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7">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7">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7">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9"/>
                                        </p:tgtEl>
                                        <p:attrNameLst>
                                          <p:attrName>style.visibility</p:attrName>
                                        </p:attrNameLst>
                                      </p:cBhvr>
                                      <p:to>
                                        <p:strVal val="visible"/>
                                      </p:to>
                                    </p:set>
                                    <p:animEffect filter="fade" transition="in">
                                      <p:cBhvr>
                                        <p:cTn dur="500"/>
                                        <p:tgtEl>
                                          <p:spTgt spid="18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207"/>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1885" name="Google Shape;1885;p207"/>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TO VARIBALE </a:t>
            </a:r>
            <a:endParaRPr/>
          </a:p>
        </p:txBody>
      </p:sp>
      <p:sp>
        <p:nvSpPr>
          <p:cNvPr id="1886" name="Google Shape;1886;p207"/>
          <p:cNvSpPr txBox="1"/>
          <p:nvPr/>
        </p:nvSpPr>
        <p:spPr>
          <a:xfrm>
            <a:off x="1182370" y="1886585"/>
            <a:ext cx="6779895" cy="4246245"/>
          </a:xfrm>
          <a:prstGeom prst="rect">
            <a:avLst/>
          </a:prstGeom>
          <a:gradFill>
            <a:gsLst>
              <a:gs pos="0">
                <a:srgbClr val="FFD7A4"/>
              </a:gs>
              <a:gs pos="30000">
                <a:srgbClr val="FFC77A"/>
              </a:gs>
              <a:gs pos="45000">
                <a:srgbClr val="FFC562"/>
              </a:gs>
              <a:gs pos="55000">
                <a:srgbClr val="FFC56B"/>
              </a:gs>
              <a:gs pos="73000">
                <a:srgbClr val="FFC77A"/>
              </a:gs>
              <a:gs pos="100000">
                <a:srgbClr val="FFD7A4"/>
              </a:gs>
            </a:gsLst>
            <a:lin ang="950000" scaled="0"/>
          </a:gradFill>
          <a:ln cap="flat" cmpd="sng" w="9525">
            <a:solidFill>
              <a:schemeClr val="accent1"/>
            </a:solidFill>
            <a:prstDash val="solid"/>
            <a:round/>
            <a:headEnd len="sm" w="sm" type="none"/>
            <a:tailEnd len="sm" w="sm" type="none"/>
          </a:ln>
          <a:effectLst>
            <a:outerShdw blurRad="38100" rotWithShape="0" dir="5400000" dist="254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 Counter{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int count=0;//will get memory each time when the instance is created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Counter(){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count++;//incrementing value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System.out.println(count);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public static void main(String args[]){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//Creating objects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Counter c1=new Counter();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Counter c2=new Counter();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Counter c3=new Counter();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
        <p:nvSpPr>
          <p:cNvPr id="1887" name="Google Shape;1887;p207"/>
          <p:cNvSpPr/>
          <p:nvPr/>
        </p:nvSpPr>
        <p:spPr>
          <a:xfrm>
            <a:off x="6300470" y="4077335"/>
            <a:ext cx="2258695" cy="1026795"/>
          </a:xfrm>
          <a:prstGeom prst="roundRect">
            <a:avLst>
              <a:gd fmla="val 16667" name="adj"/>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Output:</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1</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1</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6">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6">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6">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6">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6">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208"/>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1893" name="Google Shape;1893;p208"/>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TO VARIBALE </a:t>
            </a:r>
            <a:endParaRPr/>
          </a:p>
        </p:txBody>
      </p:sp>
      <p:sp>
        <p:nvSpPr>
          <p:cNvPr id="1894" name="Google Shape;1894;p208"/>
          <p:cNvSpPr txBox="1"/>
          <p:nvPr/>
        </p:nvSpPr>
        <p:spPr>
          <a:xfrm>
            <a:off x="1181735" y="1917065"/>
            <a:ext cx="6779895" cy="4246245"/>
          </a:xfrm>
          <a:prstGeom prst="rect">
            <a:avLst/>
          </a:prstGeom>
          <a:gradFill>
            <a:gsLst>
              <a:gs pos="0">
                <a:srgbClr val="FFD7A4"/>
              </a:gs>
              <a:gs pos="30000">
                <a:srgbClr val="FFC77A"/>
              </a:gs>
              <a:gs pos="45000">
                <a:srgbClr val="FFC562"/>
              </a:gs>
              <a:gs pos="55000">
                <a:srgbClr val="FFC56B"/>
              </a:gs>
              <a:gs pos="73000">
                <a:srgbClr val="FFC77A"/>
              </a:gs>
              <a:gs pos="100000">
                <a:srgbClr val="FFD7A4"/>
              </a:gs>
            </a:gsLst>
            <a:lin ang="950000" scaled="0"/>
          </a:gradFill>
          <a:ln cap="flat" cmpd="sng" w="9525">
            <a:solidFill>
              <a:schemeClr val="accent1"/>
            </a:solidFill>
            <a:prstDash val="solid"/>
            <a:round/>
            <a:headEnd len="sm" w="sm" type="none"/>
            <a:tailEnd len="sm" w="sm" type="none"/>
          </a:ln>
          <a:effectLst>
            <a:outerShdw blurRad="38100" rotWithShape="0" dir="5400000" dist="254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 Counter2{  </a:t>
            </a:r>
            <a:endParaRPr/>
          </a:p>
          <a:p>
            <a:pPr indent="0" lvl="0" marL="0" marR="0" rtl="0" algn="l">
              <a:spcBef>
                <a:spcPts val="0"/>
              </a:spcBef>
              <a:spcAft>
                <a:spcPts val="0"/>
              </a:spcAft>
              <a:buNone/>
            </a:pPr>
            <a:r>
              <a:rPr lang="en-US" sz="1800">
                <a:solidFill>
                  <a:srgbClr val="FF0000"/>
                </a:solidFill>
                <a:latin typeface="Garamond"/>
                <a:ea typeface="Garamond"/>
                <a:cs typeface="Garamond"/>
                <a:sym typeface="Garamond"/>
              </a:rPr>
              <a:t>static</a:t>
            </a:r>
            <a:r>
              <a:rPr lang="en-US" sz="1800">
                <a:solidFill>
                  <a:schemeClr val="dk1"/>
                </a:solidFill>
                <a:latin typeface="Garamond"/>
                <a:ea typeface="Garamond"/>
                <a:cs typeface="Garamond"/>
                <a:sym typeface="Garamond"/>
              </a:rPr>
              <a:t> int count=0;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Counter2(){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count++;//incrementing the value of static variable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System.out.println(count);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public static void main(String args[]){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//creating objects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Counter2 c1=new Counter2();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Counter2 c2=new Counter2();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Counter2 c3=new Counter2();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
        <p:nvSpPr>
          <p:cNvPr id="1895" name="Google Shape;1895;p208"/>
          <p:cNvSpPr/>
          <p:nvPr/>
        </p:nvSpPr>
        <p:spPr>
          <a:xfrm>
            <a:off x="6372225" y="4365625"/>
            <a:ext cx="2258695" cy="1061720"/>
          </a:xfrm>
          <a:prstGeom prst="roundRect">
            <a:avLst>
              <a:gd fmla="val 16667" name="adj"/>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Output:</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1</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2</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3</a:t>
            </a:r>
            <a:endParaRPr/>
          </a:p>
        </p:txBody>
      </p:sp>
      <p:sp>
        <p:nvSpPr>
          <p:cNvPr id="1896" name="Google Shape;1896;p208"/>
          <p:cNvSpPr/>
          <p:nvPr/>
        </p:nvSpPr>
        <p:spPr>
          <a:xfrm>
            <a:off x="1188085" y="2205355"/>
            <a:ext cx="1855470" cy="324485"/>
          </a:xfrm>
          <a:prstGeom prst="roundRect">
            <a:avLst>
              <a:gd fmla="val 16667" name="adj"/>
            </a:avLst>
          </a:prstGeom>
          <a:noFill/>
          <a:ln cap="rnd" cmpd="sng" w="9525">
            <a:solidFill>
              <a:srgbClr val="00B0F0"/>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897" name="Google Shape;1897;p208"/>
          <p:cNvSpPr/>
          <p:nvPr/>
        </p:nvSpPr>
        <p:spPr>
          <a:xfrm>
            <a:off x="683895" y="316230"/>
            <a:ext cx="2310765" cy="1704340"/>
          </a:xfrm>
          <a:prstGeom prst="wedgeEllipse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will get memory only once and retain its value</a:t>
            </a:r>
            <a:endParaRPr sz="18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4">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4">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4">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4">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4">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6"/>
                                        </p:tgtEl>
                                        <p:attrNameLst>
                                          <p:attrName>style.visibility</p:attrName>
                                        </p:attrNameLst>
                                      </p:cBhvr>
                                      <p:to>
                                        <p:strVal val="visible"/>
                                      </p:to>
                                    </p:set>
                                    <p:animEffect filter="fade" transition="in">
                                      <p:cBhvr>
                                        <p:cTn dur="500"/>
                                        <p:tgtEl>
                                          <p:spTgt spid="18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7"/>
                                        </p:tgtEl>
                                        <p:attrNameLst>
                                          <p:attrName>style.visibility</p:attrName>
                                        </p:attrNameLst>
                                      </p:cBhvr>
                                      <p:to>
                                        <p:strVal val="visible"/>
                                      </p:to>
                                    </p:set>
                                    <p:animEffect filter="fade" transition="in">
                                      <p:cBhvr>
                                        <p:cTn dur="500"/>
                                        <p:tgtEl>
                                          <p:spTgt spid="18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p209"/>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A static block is used for initializing static variables. </a:t>
            </a:r>
            <a:endParaRPr/>
          </a:p>
          <a:p>
            <a:pPr indent="0" lvl="0" marL="0" rtl="0" algn="l">
              <a:lnSpc>
                <a:spcPct val="100000"/>
              </a:lnSpc>
              <a:spcBef>
                <a:spcPts val="600"/>
              </a:spcBef>
              <a:spcAft>
                <a:spcPts val="0"/>
              </a:spcAft>
              <a:buSzPts val="2000"/>
              <a:buFont typeface="Garamond"/>
              <a:buNone/>
            </a:pPr>
            <a:r>
              <a:rPr lang="en-US"/>
              <a:t> The static block is executed once when the first object of the class is created.</a:t>
            </a:r>
            <a:endParaRPr/>
          </a:p>
        </p:txBody>
      </p:sp>
      <p:sp>
        <p:nvSpPr>
          <p:cNvPr id="1903" name="Google Shape;1903;p20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TO BLOCK</a:t>
            </a:r>
            <a:endParaRPr/>
          </a:p>
        </p:txBody>
      </p:sp>
      <p:sp>
        <p:nvSpPr>
          <p:cNvPr id="1904" name="Google Shape;1904;p209"/>
          <p:cNvSpPr txBox="1"/>
          <p:nvPr/>
        </p:nvSpPr>
        <p:spPr>
          <a:xfrm>
            <a:off x="3348355" y="3141345"/>
            <a:ext cx="1625600" cy="1476375"/>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Syntax:</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static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//code</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4"/>
                                        </p:tgtEl>
                                        <p:attrNameLst>
                                          <p:attrName>style.visibility</p:attrName>
                                        </p:attrNameLst>
                                      </p:cBhvr>
                                      <p:to>
                                        <p:strVal val="visible"/>
                                      </p:to>
                                    </p:set>
                                    <p:animEffect filter="fade" transition="in">
                                      <p:cBhvr>
                                        <p:cTn dur="500"/>
                                        <p:tgtEl>
                                          <p:spTgt spid="19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sp>
        <p:nvSpPr>
          <p:cNvPr id="1909" name="Google Shape;1909;p210"/>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1910" name="Google Shape;1910;p21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TO BLOCK </a:t>
            </a:r>
            <a:endParaRPr/>
          </a:p>
        </p:txBody>
      </p:sp>
      <p:sp>
        <p:nvSpPr>
          <p:cNvPr id="1911" name="Google Shape;1911;p210"/>
          <p:cNvSpPr txBox="1"/>
          <p:nvPr/>
        </p:nvSpPr>
        <p:spPr>
          <a:xfrm>
            <a:off x="1182370" y="1886585"/>
            <a:ext cx="6779895" cy="4246245"/>
          </a:xfrm>
          <a:prstGeom prst="rect">
            <a:avLst/>
          </a:prstGeom>
          <a:gradFill>
            <a:gsLst>
              <a:gs pos="0">
                <a:srgbClr val="FFD7A4"/>
              </a:gs>
              <a:gs pos="30000">
                <a:srgbClr val="FFC77A"/>
              </a:gs>
              <a:gs pos="45000">
                <a:srgbClr val="FFC562"/>
              </a:gs>
              <a:gs pos="55000">
                <a:srgbClr val="FFC56B"/>
              </a:gs>
              <a:gs pos="73000">
                <a:srgbClr val="FFC77A"/>
              </a:gs>
              <a:gs pos="100000">
                <a:srgbClr val="FFD7A4"/>
              </a:gs>
            </a:gsLst>
            <a:lin ang="950000" scaled="0"/>
          </a:gradFill>
          <a:ln cap="flat" cmpd="sng" w="9525">
            <a:solidFill>
              <a:schemeClr val="accent1"/>
            </a:solidFill>
            <a:prstDash val="solid"/>
            <a:round/>
            <a:headEnd len="sm" w="sm" type="none"/>
            <a:tailEnd len="sm" w="sm" type="none"/>
          </a:ln>
          <a:effectLst>
            <a:outerShdw blurRad="38100" rotWithShape="0" dir="5400000" dist="254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 Example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static int a;</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static int b;</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static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 = 10;</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b = 2 * a;</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public static void main( String args[]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Example e = new 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System.out.printf("a = %d\t b = %d ", e.a, e.b);</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p:txBody>
      </p:sp>
      <p:sp>
        <p:nvSpPr>
          <p:cNvPr id="1912" name="Google Shape;1912;p210"/>
          <p:cNvSpPr/>
          <p:nvPr/>
        </p:nvSpPr>
        <p:spPr>
          <a:xfrm>
            <a:off x="6516370" y="4797425"/>
            <a:ext cx="2258695" cy="914400"/>
          </a:xfrm>
          <a:prstGeom prst="roundRect">
            <a:avLst>
              <a:gd fmla="val 16667" name="adj"/>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Output:</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 = 10	 b = 20</a:t>
            </a:r>
            <a:endParaRPr/>
          </a:p>
        </p:txBody>
      </p:sp>
      <p:sp>
        <p:nvSpPr>
          <p:cNvPr id="1913" name="Google Shape;1913;p210"/>
          <p:cNvSpPr/>
          <p:nvPr/>
        </p:nvSpPr>
        <p:spPr>
          <a:xfrm>
            <a:off x="1331595" y="2997200"/>
            <a:ext cx="1565910" cy="1244600"/>
          </a:xfrm>
          <a:prstGeom prst="roundRect">
            <a:avLst>
              <a:gd fmla="val 16667" name="adj"/>
            </a:avLst>
          </a:prstGeom>
          <a:noFill/>
          <a:ln cap="rnd" cmpd="sng" w="9525">
            <a:solidFill>
              <a:srgbClr val="FF0000"/>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1">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1">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1">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1">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3"/>
                                        </p:tgtEl>
                                        <p:attrNameLst>
                                          <p:attrName>style.visibility</p:attrName>
                                        </p:attrNameLst>
                                      </p:cBhvr>
                                      <p:to>
                                        <p:strVal val="visible"/>
                                      </p:to>
                                    </p:set>
                                    <p:animEffect filter="fade" transition="in">
                                      <p:cBhvr>
                                        <p:cTn dur="500"/>
                                        <p:tgtEl>
                                          <p:spTgt spid="19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8" name="Shape 1918"/>
        <p:cNvGrpSpPr/>
        <p:nvPr/>
      </p:nvGrpSpPr>
      <p:grpSpPr>
        <a:xfrm>
          <a:off x="0" y="0"/>
          <a:ext cx="0" cy="0"/>
          <a:chOff x="0" y="0"/>
          <a:chExt cx="0" cy="0"/>
        </a:xfrm>
      </p:grpSpPr>
      <p:sp>
        <p:nvSpPr>
          <p:cNvPr id="1919" name="Google Shape;1919;p211"/>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#22: “static” Keyword(cont.)</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1920" name="Google Shape;1920;p211"/>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4" name="Shape 1924"/>
        <p:cNvGrpSpPr/>
        <p:nvPr/>
      </p:nvGrpSpPr>
      <p:grpSpPr>
        <a:xfrm>
          <a:off x="0" y="0"/>
          <a:ext cx="0" cy="0"/>
          <a:chOff x="0" y="0"/>
          <a:chExt cx="0" cy="0"/>
        </a:xfrm>
      </p:grpSpPr>
      <p:sp>
        <p:nvSpPr>
          <p:cNvPr id="1925" name="Google Shape;1925;p212"/>
          <p:cNvSpPr txBox="1"/>
          <p:nvPr>
            <p:ph idx="1" type="body"/>
          </p:nvPr>
        </p:nvSpPr>
        <p:spPr>
          <a:xfrm>
            <a:off x="457200" y="2020570"/>
            <a:ext cx="5036185" cy="400494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The </a:t>
            </a:r>
            <a:r>
              <a:rPr b="1" lang="en-US">
                <a:solidFill>
                  <a:srgbClr val="FF0000"/>
                </a:solidFill>
              </a:rPr>
              <a:t>static</a:t>
            </a:r>
            <a:r>
              <a:rPr lang="en-US"/>
              <a:t> keyword in Java is used for memory management mainly.</a:t>
            </a:r>
            <a:endParaRPr/>
          </a:p>
          <a:p>
            <a:pPr indent="0" lvl="0" marL="0" rtl="0" algn="l">
              <a:lnSpc>
                <a:spcPct val="100000"/>
              </a:lnSpc>
              <a:spcBef>
                <a:spcPts val="600"/>
              </a:spcBef>
              <a:spcAft>
                <a:spcPts val="0"/>
              </a:spcAft>
              <a:buSzPts val="2000"/>
              <a:buFont typeface="Garamond"/>
              <a:buNone/>
            </a:pPr>
            <a:r>
              <a:rPr lang="en-US"/>
              <a:t>The </a:t>
            </a:r>
            <a:r>
              <a:rPr b="1" lang="en-US">
                <a:solidFill>
                  <a:srgbClr val="FF0000"/>
                </a:solidFill>
              </a:rPr>
              <a:t>static</a:t>
            </a:r>
            <a:r>
              <a:rPr lang="en-US"/>
              <a:t> keyword belongs to the class than an instance of the class.</a:t>
            </a:r>
            <a:endParaRPr/>
          </a:p>
          <a:p>
            <a:pPr indent="0" lvl="0" marL="0" rtl="0" algn="l">
              <a:lnSpc>
                <a:spcPct val="100000"/>
              </a:lnSpc>
              <a:spcBef>
                <a:spcPts val="600"/>
              </a:spcBef>
              <a:spcAft>
                <a:spcPts val="0"/>
              </a:spcAft>
              <a:buSzPts val="2000"/>
              <a:buFont typeface="Garamond"/>
              <a:buNone/>
            </a:pPr>
            <a:r>
              <a:rPr lang="en-US"/>
              <a:t>The “</a:t>
            </a:r>
            <a:r>
              <a:rPr b="1" lang="en-US">
                <a:solidFill>
                  <a:srgbClr val="FF0000"/>
                </a:solidFill>
              </a:rPr>
              <a:t>static</a:t>
            </a:r>
            <a:r>
              <a:rPr lang="en-US"/>
              <a:t>” Keyword can be applied to:</a:t>
            </a:r>
            <a:endParaRPr/>
          </a:p>
          <a:p>
            <a:pPr indent="-342900" lvl="0" marL="342900" rtl="0" algn="l">
              <a:lnSpc>
                <a:spcPct val="100000"/>
              </a:lnSpc>
              <a:spcBef>
                <a:spcPts val="600"/>
              </a:spcBef>
              <a:spcAft>
                <a:spcPts val="0"/>
              </a:spcAft>
              <a:buSzPts val="2000"/>
              <a:buFont typeface="Arial"/>
              <a:buChar char="•"/>
            </a:pPr>
            <a:r>
              <a:rPr lang="en-US"/>
              <a:t>Variable (also known as a instance variable)</a:t>
            </a:r>
            <a:endParaRPr/>
          </a:p>
          <a:p>
            <a:pPr indent="-342900" lvl="0" marL="342900" rtl="0" algn="l">
              <a:lnSpc>
                <a:spcPct val="100000"/>
              </a:lnSpc>
              <a:spcBef>
                <a:spcPts val="600"/>
              </a:spcBef>
              <a:spcAft>
                <a:spcPts val="0"/>
              </a:spcAft>
              <a:buSzPts val="2000"/>
              <a:buFont typeface="Arial"/>
              <a:buChar char="•"/>
            </a:pPr>
            <a:r>
              <a:rPr lang="en-US"/>
              <a:t>Block</a:t>
            </a:r>
            <a:endParaRPr/>
          </a:p>
          <a:p>
            <a:pPr indent="-342900" lvl="0" marL="342900" rtl="0" algn="l">
              <a:lnSpc>
                <a:spcPct val="100000"/>
              </a:lnSpc>
              <a:spcBef>
                <a:spcPts val="600"/>
              </a:spcBef>
              <a:spcAft>
                <a:spcPts val="0"/>
              </a:spcAft>
              <a:buSzPts val="2000"/>
              <a:buFont typeface="Arial"/>
              <a:buChar char="•"/>
            </a:pPr>
            <a:r>
              <a:rPr lang="en-US"/>
              <a:t>Method </a:t>
            </a:r>
            <a:endParaRPr/>
          </a:p>
          <a:p>
            <a:pPr indent="-342900" lvl="0" marL="342900" rtl="0" algn="l">
              <a:lnSpc>
                <a:spcPct val="100000"/>
              </a:lnSpc>
              <a:spcBef>
                <a:spcPts val="600"/>
              </a:spcBef>
              <a:spcAft>
                <a:spcPts val="0"/>
              </a:spcAft>
              <a:buSzPts val="2000"/>
              <a:buFont typeface="Arial"/>
              <a:buChar char="•"/>
            </a:pPr>
            <a:r>
              <a:rPr lang="en-US"/>
              <a:t>Nested class</a:t>
            </a:r>
            <a:endParaRPr/>
          </a:p>
        </p:txBody>
      </p:sp>
      <p:sp>
        <p:nvSpPr>
          <p:cNvPr id="1926" name="Google Shape;1926;p212"/>
          <p:cNvSpPr txBox="1"/>
          <p:nvPr>
            <p:ph type="title"/>
          </p:nvPr>
        </p:nvSpPr>
        <p:spPr>
          <a:xfrm>
            <a:off x="2514600" y="975360"/>
            <a:ext cx="4114800" cy="701040"/>
          </a:xfrm>
          <a:prstGeom prst="rect">
            <a:avLst/>
          </a:prstGeom>
          <a:solidFill>
            <a:schemeClr val="lt1"/>
          </a:solidFill>
          <a:ln cap="flat" cmpd="sng" w="19050">
            <a:solidFill>
              <a:schemeClr val="accent5"/>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800"/>
              <a:buFont typeface="Garamond"/>
              <a:buNone/>
            </a:pPr>
            <a:r>
              <a:rPr lang="en-US">
                <a:solidFill>
                  <a:schemeClr val="dk1"/>
                </a:solidFill>
                <a:latin typeface="Garamond"/>
                <a:ea typeface="Garamond"/>
                <a:cs typeface="Garamond"/>
                <a:sym typeface="Garamond"/>
              </a:rPr>
              <a:t>“STATIC” KEYWORD</a:t>
            </a:r>
            <a:endParaRPr/>
          </a:p>
        </p:txBody>
      </p:sp>
      <p:pic>
        <p:nvPicPr>
          <p:cNvPr id="1927" name="Google Shape;1927;p212"/>
          <p:cNvPicPr preferRelativeResize="0"/>
          <p:nvPr>
            <p:ph idx="2" type="body"/>
          </p:nvPr>
        </p:nvPicPr>
        <p:blipFill rotWithShape="1">
          <a:blip r:embed="rId3">
            <a:alphaModFix/>
          </a:blip>
          <a:srcRect b="0" l="0" r="0" t="0"/>
          <a:stretch/>
        </p:blipFill>
        <p:spPr>
          <a:xfrm>
            <a:off x="5652135" y="2205355"/>
            <a:ext cx="3115310" cy="2875280"/>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213"/>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If you apply static keyword with any method, it is known as static method.</a:t>
            </a:r>
            <a:endParaRPr/>
          </a:p>
          <a:p>
            <a:pPr indent="0" lvl="0" marL="0" rtl="0" algn="l">
              <a:lnSpc>
                <a:spcPct val="100000"/>
              </a:lnSpc>
              <a:spcBef>
                <a:spcPts val="600"/>
              </a:spcBef>
              <a:spcAft>
                <a:spcPts val="0"/>
              </a:spcAft>
              <a:buSzPts val="2000"/>
              <a:buFont typeface="Garamond"/>
              <a:buNone/>
            </a:pPr>
            <a:r>
              <a:t/>
            </a:r>
            <a:endParaRPr/>
          </a:p>
          <a:p>
            <a:pPr indent="-342900" lvl="0" marL="342900" rtl="0" algn="l">
              <a:lnSpc>
                <a:spcPct val="100000"/>
              </a:lnSpc>
              <a:spcBef>
                <a:spcPts val="600"/>
              </a:spcBef>
              <a:spcAft>
                <a:spcPts val="0"/>
              </a:spcAft>
              <a:buSzPts val="2000"/>
              <a:buFont typeface="Arial"/>
              <a:buChar char="•"/>
            </a:pPr>
            <a:r>
              <a:rPr lang="en-US"/>
              <a:t>A static method belongs to the class rather than the object of a class.</a:t>
            </a:r>
            <a:endParaRPr/>
          </a:p>
          <a:p>
            <a:pPr indent="-342900" lvl="0" marL="342900" rtl="0" algn="l">
              <a:lnSpc>
                <a:spcPct val="100000"/>
              </a:lnSpc>
              <a:spcBef>
                <a:spcPts val="600"/>
              </a:spcBef>
              <a:spcAft>
                <a:spcPts val="0"/>
              </a:spcAft>
              <a:buSzPts val="2000"/>
              <a:buFont typeface="Arial"/>
              <a:buChar char="•"/>
            </a:pPr>
            <a:r>
              <a:rPr lang="en-US"/>
              <a:t>A static method can be invoked without the need for creating an instance of a class.</a:t>
            </a:r>
            <a:endParaRPr/>
          </a:p>
          <a:p>
            <a:pPr indent="-342900" lvl="0" marL="342900" rtl="0" algn="l">
              <a:lnSpc>
                <a:spcPct val="100000"/>
              </a:lnSpc>
              <a:spcBef>
                <a:spcPts val="600"/>
              </a:spcBef>
              <a:spcAft>
                <a:spcPts val="0"/>
              </a:spcAft>
              <a:buSzPts val="2000"/>
              <a:buFont typeface="Arial"/>
              <a:buChar char="•"/>
            </a:pPr>
            <a:r>
              <a:rPr lang="en-US"/>
              <a:t>A static method can access static data member and can change the value of it.</a:t>
            </a:r>
            <a:endParaRPr/>
          </a:p>
        </p:txBody>
      </p:sp>
      <p:sp>
        <p:nvSpPr>
          <p:cNvPr id="1933" name="Google Shape;1933;p213"/>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TO METHOD</a:t>
            </a:r>
            <a:endParaRPr/>
          </a:p>
        </p:txBody>
      </p:sp>
      <p:sp>
        <p:nvSpPr>
          <p:cNvPr id="1934" name="Google Shape;1934;p213"/>
          <p:cNvSpPr txBox="1"/>
          <p:nvPr/>
        </p:nvSpPr>
        <p:spPr>
          <a:xfrm>
            <a:off x="1259840" y="4437380"/>
            <a:ext cx="5360122" cy="2308324"/>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 class Student{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int rollno;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String name;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static String college = “GVP";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//static method to change the value of static variable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r>
              <a:rPr lang="en-US" sz="1800">
                <a:solidFill>
                  <a:srgbClr val="FFC000"/>
                </a:solidFill>
                <a:latin typeface="Garamond"/>
                <a:ea typeface="Garamond"/>
                <a:cs typeface="Garamond"/>
                <a:sym typeface="Garamond"/>
              </a:rPr>
              <a:t> static void change(){  </a:t>
            </a:r>
            <a:endParaRPr/>
          </a:p>
          <a:p>
            <a:pPr indent="0" lvl="0" marL="0" marR="0" rtl="0" algn="l">
              <a:spcBef>
                <a:spcPts val="0"/>
              </a:spcBef>
              <a:spcAft>
                <a:spcPts val="0"/>
              </a:spcAft>
              <a:buNone/>
            </a:pPr>
            <a:r>
              <a:rPr lang="en-US" sz="1800">
                <a:solidFill>
                  <a:srgbClr val="FFC000"/>
                </a:solidFill>
                <a:latin typeface="Garamond"/>
                <a:ea typeface="Garamond"/>
                <a:cs typeface="Garamond"/>
                <a:sym typeface="Garamond"/>
              </a:rPr>
              <a:t>     college = “GVPCOE";  </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4"/>
                                        </p:tgtEl>
                                        <p:attrNameLst>
                                          <p:attrName>style.visibility</p:attrName>
                                        </p:attrNameLst>
                                      </p:cBhvr>
                                      <p:to>
                                        <p:strVal val="visible"/>
                                      </p:to>
                                    </p:set>
                                    <p:animEffect filter="fade" transition="in">
                                      <p:cBhvr>
                                        <p:cTn dur="500"/>
                                        <p:tgtEl>
                                          <p:spTgt spid="19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214"/>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1940" name="Google Shape;1940;p21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TO METHOD</a:t>
            </a:r>
            <a:endParaRPr/>
          </a:p>
        </p:txBody>
      </p:sp>
      <p:sp>
        <p:nvSpPr>
          <p:cNvPr id="1941" name="Google Shape;1941;p214"/>
          <p:cNvSpPr txBox="1"/>
          <p:nvPr/>
        </p:nvSpPr>
        <p:spPr>
          <a:xfrm>
            <a:off x="1182370" y="1886585"/>
            <a:ext cx="6779895" cy="3138170"/>
          </a:xfrm>
          <a:prstGeom prst="rect">
            <a:avLst/>
          </a:prstGeom>
          <a:gradFill>
            <a:gsLst>
              <a:gs pos="0">
                <a:srgbClr val="FFD7A4"/>
              </a:gs>
              <a:gs pos="30000">
                <a:srgbClr val="FFC77A"/>
              </a:gs>
              <a:gs pos="45000">
                <a:srgbClr val="FFC562"/>
              </a:gs>
              <a:gs pos="55000">
                <a:srgbClr val="FFC56B"/>
              </a:gs>
              <a:gs pos="73000">
                <a:srgbClr val="FFC77A"/>
              </a:gs>
              <a:gs pos="100000">
                <a:srgbClr val="FFD7A4"/>
              </a:gs>
            </a:gsLst>
            <a:lin ang="950000" scaled="0"/>
          </a:gradFill>
          <a:ln cap="flat" cmpd="sng" w="9525">
            <a:solidFill>
              <a:schemeClr val="accent1"/>
            </a:solidFill>
            <a:prstDash val="solid"/>
            <a:round/>
            <a:headEnd len="sm" w="sm" type="none"/>
            <a:tailEnd len="sm" w="sm" type="none"/>
          </a:ln>
          <a:effectLst>
            <a:outerShdw blurRad="38100" rotWithShape="0" dir="5400000" dist="254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 Calculate{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static int cube(int x){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return x*x*x;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public static void main(String args[])</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result=Calculate.cube(5);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System.out.println(result);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
        <p:nvSpPr>
          <p:cNvPr id="1942" name="Google Shape;1942;p214"/>
          <p:cNvSpPr/>
          <p:nvPr/>
        </p:nvSpPr>
        <p:spPr>
          <a:xfrm>
            <a:off x="6732270" y="4293235"/>
            <a:ext cx="1078865" cy="914400"/>
          </a:xfrm>
          <a:prstGeom prst="roundRect">
            <a:avLst>
              <a:gd fmla="val 16667" name="adj"/>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Output:</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125</a:t>
            </a:r>
            <a:endParaRPr/>
          </a:p>
        </p:txBody>
      </p:sp>
      <p:sp>
        <p:nvSpPr>
          <p:cNvPr id="1943" name="Google Shape;1943;p214"/>
          <p:cNvSpPr/>
          <p:nvPr/>
        </p:nvSpPr>
        <p:spPr>
          <a:xfrm>
            <a:off x="1259840" y="2205355"/>
            <a:ext cx="2562225" cy="905510"/>
          </a:xfrm>
          <a:prstGeom prst="roundRect">
            <a:avLst>
              <a:gd fmla="val 16667" name="adj"/>
            </a:avLst>
          </a:prstGeom>
          <a:noFill/>
          <a:ln cap="rnd" cmpd="sng" w="9525">
            <a:solidFill>
              <a:srgbClr val="FF0000"/>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3"/>
                                        </p:tgtEl>
                                        <p:attrNameLst>
                                          <p:attrName>style.visibility</p:attrName>
                                        </p:attrNameLst>
                                      </p:cBhvr>
                                      <p:to>
                                        <p:strVal val="visible"/>
                                      </p:to>
                                    </p:set>
                                    <p:animEffect filter="fade" transition="in">
                                      <p:cBhvr>
                                        <p:cTn dur="500"/>
                                        <p:tgtEl>
                                          <p:spTgt spid="19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7"/>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rPr lang="en-US"/>
              <a:t>simple programming language</a:t>
            </a:r>
            <a:endParaRPr/>
          </a:p>
          <a:p>
            <a:pPr indent="0" lvl="0" marL="0" rtl="0" algn="ctr">
              <a:lnSpc>
                <a:spcPct val="100000"/>
              </a:lnSpc>
              <a:spcBef>
                <a:spcPts val="600"/>
              </a:spcBef>
              <a:spcAft>
                <a:spcPts val="0"/>
              </a:spcAft>
              <a:buSzPts val="2000"/>
              <a:buFont typeface="Garamond"/>
              <a:buNone/>
            </a:pPr>
            <a:r>
              <a:rPr lang="en-US"/>
              <a:t>one of the most popular programming language</a:t>
            </a:r>
            <a:endParaRPr/>
          </a:p>
          <a:p>
            <a:pPr indent="0" lvl="0" marL="0" rtl="0" algn="ctr">
              <a:lnSpc>
                <a:spcPct val="100000"/>
              </a:lnSpc>
              <a:spcBef>
                <a:spcPts val="600"/>
              </a:spcBef>
              <a:spcAft>
                <a:spcPts val="0"/>
              </a:spcAft>
              <a:buSzPts val="2000"/>
              <a:buFont typeface="Garamond"/>
              <a:buNone/>
            </a:pPr>
            <a:r>
              <a:rPr lang="en-US"/>
              <a:t>open-source and free</a:t>
            </a:r>
            <a:endParaRPr/>
          </a:p>
          <a:p>
            <a:pPr indent="0" lvl="0" marL="0" rtl="0" algn="ctr">
              <a:lnSpc>
                <a:spcPct val="100000"/>
              </a:lnSpc>
              <a:spcBef>
                <a:spcPts val="600"/>
              </a:spcBef>
              <a:spcAft>
                <a:spcPts val="0"/>
              </a:spcAft>
              <a:buSzPts val="2000"/>
              <a:buFont typeface="Garamond"/>
              <a:buNone/>
            </a:pPr>
            <a:r>
              <a:rPr lang="en-US"/>
              <a:t>has a huge community support (tens of millions of developers)</a:t>
            </a:r>
            <a:endParaRPr/>
          </a:p>
          <a:p>
            <a:pPr indent="0" lvl="0" marL="0" rtl="0" algn="ctr">
              <a:lnSpc>
                <a:spcPct val="100000"/>
              </a:lnSpc>
              <a:spcBef>
                <a:spcPts val="600"/>
              </a:spcBef>
              <a:spcAft>
                <a:spcPts val="0"/>
              </a:spcAft>
              <a:buSzPts val="2000"/>
              <a:buFont typeface="Garamond"/>
              <a:buNone/>
            </a:pPr>
            <a:r>
              <a:rPr lang="en-US"/>
              <a:t>close to C &amp; C++</a:t>
            </a:r>
            <a:endParaRPr/>
          </a:p>
          <a:p>
            <a:pPr indent="0" lvl="0" marL="0" rtl="0" algn="ctr">
              <a:lnSpc>
                <a:spcPct val="100000"/>
              </a:lnSpc>
              <a:spcBef>
                <a:spcPts val="600"/>
              </a:spcBef>
              <a:spcAft>
                <a:spcPts val="0"/>
              </a:spcAft>
              <a:buSzPts val="2000"/>
              <a:buFont typeface="Garamond"/>
              <a:buNone/>
            </a:pPr>
            <a:r>
              <a:rPr lang="en-US"/>
              <a:t>it helps to create modular programs and reusable code</a:t>
            </a:r>
            <a:endParaRPr/>
          </a:p>
          <a:p>
            <a:pPr indent="0" lvl="0" marL="0" rtl="0" algn="ctr">
              <a:lnSpc>
                <a:spcPct val="100000"/>
              </a:lnSpc>
              <a:spcBef>
                <a:spcPts val="600"/>
              </a:spcBef>
              <a:spcAft>
                <a:spcPts val="0"/>
              </a:spcAft>
              <a:buSzPts val="2000"/>
              <a:buFont typeface="Garamond"/>
              <a:buNone/>
            </a:pPr>
            <a:r>
              <a:rPr lang="en-US"/>
              <a:t>write a program once and then run this program on multiple operating systems</a:t>
            </a:r>
            <a:endParaRPr/>
          </a:p>
          <a:p>
            <a:pPr indent="0" lvl="0" marL="0" rtl="0" algn="ctr">
              <a:lnSpc>
                <a:spcPct val="100000"/>
              </a:lnSpc>
              <a:spcBef>
                <a:spcPts val="600"/>
              </a:spcBef>
              <a:spcAft>
                <a:spcPts val="0"/>
              </a:spcAft>
              <a:buSzPts val="2000"/>
              <a:buFont typeface="Garamond"/>
              <a:buNone/>
            </a:pPr>
            <a:r>
              <a:rPr lang="en-US"/>
              <a:t>works on different platforms (Windows, Mac, Linux, Raspberry Pi, etc.)</a:t>
            </a:r>
            <a:endParaRPr/>
          </a:p>
          <a:p>
            <a:pPr indent="0" lvl="0" marL="0" rtl="0" algn="ctr">
              <a:lnSpc>
                <a:spcPct val="100000"/>
              </a:lnSpc>
              <a:spcBef>
                <a:spcPts val="600"/>
              </a:spcBef>
              <a:spcAft>
                <a:spcPts val="0"/>
              </a:spcAft>
              <a:buSzPts val="2000"/>
              <a:buFont typeface="Garamond"/>
              <a:buNone/>
            </a:pPr>
            <a:r>
              <a:rPr lang="en-US"/>
              <a:t> Java is a high-level, object-oriented programming language</a:t>
            </a:r>
            <a:endParaRPr/>
          </a:p>
        </p:txBody>
      </p:sp>
      <p:sp>
        <p:nvSpPr>
          <p:cNvPr id="123" name="Google Shape;123;p17"/>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JAVA IS _____</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animEffect filter="fade" transition="in">
                                      <p:cBhvr>
                                        <p:cTn dur="500"/>
                                        <p:tgtEl>
                                          <p:spTgt spid="1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1" st="1"/>
                                            </p:txEl>
                                          </p:spTgt>
                                        </p:tgtEl>
                                        <p:attrNameLst>
                                          <p:attrName>style.visibility</p:attrName>
                                        </p:attrNameLst>
                                      </p:cBhvr>
                                      <p:to>
                                        <p:strVal val="visible"/>
                                      </p:to>
                                    </p:set>
                                    <p:animEffect filter="fade" transition="in">
                                      <p:cBhvr>
                                        <p:cTn dur="500"/>
                                        <p:tgtEl>
                                          <p:spTgt spid="1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2" st="2"/>
                                            </p:txEl>
                                          </p:spTgt>
                                        </p:tgtEl>
                                        <p:attrNameLst>
                                          <p:attrName>style.visibility</p:attrName>
                                        </p:attrNameLst>
                                      </p:cBhvr>
                                      <p:to>
                                        <p:strVal val="visible"/>
                                      </p:to>
                                    </p:set>
                                    <p:animEffect filter="fade" transition="in">
                                      <p:cBhvr>
                                        <p:cTn dur="500"/>
                                        <p:tgtEl>
                                          <p:spTgt spid="1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3" st="3"/>
                                            </p:txEl>
                                          </p:spTgt>
                                        </p:tgtEl>
                                        <p:attrNameLst>
                                          <p:attrName>style.visibility</p:attrName>
                                        </p:attrNameLst>
                                      </p:cBhvr>
                                      <p:to>
                                        <p:strVal val="visible"/>
                                      </p:to>
                                    </p:set>
                                    <p:animEffect filter="fade" transition="in">
                                      <p:cBhvr>
                                        <p:cTn dur="500"/>
                                        <p:tgtEl>
                                          <p:spTgt spid="1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4" st="4"/>
                                            </p:txEl>
                                          </p:spTgt>
                                        </p:tgtEl>
                                        <p:attrNameLst>
                                          <p:attrName>style.visibility</p:attrName>
                                        </p:attrNameLst>
                                      </p:cBhvr>
                                      <p:to>
                                        <p:strVal val="visible"/>
                                      </p:to>
                                    </p:set>
                                    <p:animEffect filter="fade" transition="in">
                                      <p:cBhvr>
                                        <p:cTn dur="500"/>
                                        <p:tgtEl>
                                          <p:spTgt spid="12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5" st="5"/>
                                            </p:txEl>
                                          </p:spTgt>
                                        </p:tgtEl>
                                        <p:attrNameLst>
                                          <p:attrName>style.visibility</p:attrName>
                                        </p:attrNameLst>
                                      </p:cBhvr>
                                      <p:to>
                                        <p:strVal val="visible"/>
                                      </p:to>
                                    </p:set>
                                    <p:animEffect filter="fade" transition="in">
                                      <p:cBhvr>
                                        <p:cTn dur="500"/>
                                        <p:tgtEl>
                                          <p:spTgt spid="12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6" st="6"/>
                                            </p:txEl>
                                          </p:spTgt>
                                        </p:tgtEl>
                                        <p:attrNameLst>
                                          <p:attrName>style.visibility</p:attrName>
                                        </p:attrNameLst>
                                      </p:cBhvr>
                                      <p:to>
                                        <p:strVal val="visible"/>
                                      </p:to>
                                    </p:set>
                                    <p:animEffect filter="fade" transition="in">
                                      <p:cBhvr>
                                        <p:cTn dur="500"/>
                                        <p:tgtEl>
                                          <p:spTgt spid="12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7" st="7"/>
                                            </p:txEl>
                                          </p:spTgt>
                                        </p:tgtEl>
                                        <p:attrNameLst>
                                          <p:attrName>style.visibility</p:attrName>
                                        </p:attrNameLst>
                                      </p:cBhvr>
                                      <p:to>
                                        <p:strVal val="visible"/>
                                      </p:to>
                                    </p:set>
                                    <p:animEffect filter="fade" transition="in">
                                      <p:cBhvr>
                                        <p:cTn dur="500"/>
                                        <p:tgtEl>
                                          <p:spTgt spid="12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8" st="8"/>
                                            </p:txEl>
                                          </p:spTgt>
                                        </p:tgtEl>
                                        <p:attrNameLst>
                                          <p:attrName>style.visibility</p:attrName>
                                        </p:attrNameLst>
                                      </p:cBhvr>
                                      <p:to>
                                        <p:strVal val="visible"/>
                                      </p:to>
                                    </p:set>
                                    <p:animEffect filter="fade" transition="in">
                                      <p:cBhvr>
                                        <p:cTn dur="500"/>
                                        <p:tgtEl>
                                          <p:spTgt spid="12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5"/>
          <p:cNvSpPr txBox="1"/>
          <p:nvPr>
            <p:ph idx="1" type="body"/>
          </p:nvPr>
        </p:nvSpPr>
        <p:spPr>
          <a:xfrm>
            <a:off x="428596" y="2357430"/>
            <a:ext cx="8229600" cy="4075176"/>
          </a:xfrm>
          <a:prstGeom prst="rect">
            <a:avLst/>
          </a:prstGeom>
          <a:noFill/>
          <a:ln>
            <a:noFill/>
          </a:ln>
        </p:spPr>
        <p:txBody>
          <a:bodyPr anchorCtr="0" anchor="t" bIns="45700" lIns="91425" spcFirstLastPara="1" rIns="91425" wrap="square" tIns="45700">
            <a:normAutofit/>
          </a:bodyPr>
          <a:lstStyle/>
          <a:p>
            <a:pPr indent="-127000" lvl="0" marL="0" rtl="0" algn="l">
              <a:lnSpc>
                <a:spcPct val="100000"/>
              </a:lnSpc>
              <a:spcBef>
                <a:spcPts val="0"/>
              </a:spcBef>
              <a:spcAft>
                <a:spcPts val="0"/>
              </a:spcAft>
              <a:buSzPts val="2000"/>
              <a:buFont typeface="Arial"/>
              <a:buChar char="•"/>
            </a:pPr>
            <a:r>
              <a:rPr lang="en-US"/>
              <a:t> Object</a:t>
            </a:r>
            <a:endParaRPr/>
          </a:p>
          <a:p>
            <a:pPr indent="-127000" lvl="0" marL="0" rtl="0" algn="l">
              <a:lnSpc>
                <a:spcPct val="100000"/>
              </a:lnSpc>
              <a:spcBef>
                <a:spcPts val="600"/>
              </a:spcBef>
              <a:spcAft>
                <a:spcPts val="0"/>
              </a:spcAft>
              <a:buSzPts val="2000"/>
              <a:buFont typeface="Arial"/>
              <a:buChar char="•"/>
            </a:pPr>
            <a:r>
              <a:rPr lang="en-US"/>
              <a:t> Class</a:t>
            </a:r>
            <a:endParaRPr/>
          </a:p>
          <a:p>
            <a:pPr indent="-127000" lvl="0" marL="0" rtl="0" algn="l">
              <a:lnSpc>
                <a:spcPct val="100000"/>
              </a:lnSpc>
              <a:spcBef>
                <a:spcPts val="600"/>
              </a:spcBef>
              <a:spcAft>
                <a:spcPts val="0"/>
              </a:spcAft>
              <a:buSzPts val="2000"/>
              <a:buFont typeface="Arial"/>
              <a:buChar char="•"/>
            </a:pPr>
            <a:r>
              <a:rPr lang="en-US"/>
              <a:t> Data Abstraction </a:t>
            </a:r>
            <a:endParaRPr/>
          </a:p>
          <a:p>
            <a:pPr indent="-127000" lvl="0" marL="0" rtl="0" algn="l">
              <a:lnSpc>
                <a:spcPct val="100000"/>
              </a:lnSpc>
              <a:spcBef>
                <a:spcPts val="600"/>
              </a:spcBef>
              <a:spcAft>
                <a:spcPts val="0"/>
              </a:spcAft>
              <a:buSzPts val="2000"/>
              <a:buFont typeface="Arial"/>
              <a:buChar char="•"/>
            </a:pPr>
            <a:r>
              <a:rPr lang="en-US"/>
              <a:t> Encapsulation</a:t>
            </a:r>
            <a:endParaRPr/>
          </a:p>
          <a:p>
            <a:pPr indent="-127000" lvl="0" marL="0" rtl="0" algn="l">
              <a:lnSpc>
                <a:spcPct val="100000"/>
              </a:lnSpc>
              <a:spcBef>
                <a:spcPts val="600"/>
              </a:spcBef>
              <a:spcAft>
                <a:spcPts val="0"/>
              </a:spcAft>
              <a:buSzPts val="2000"/>
              <a:buFont typeface="Arial"/>
              <a:buChar char="•"/>
            </a:pPr>
            <a:r>
              <a:rPr lang="en-US"/>
              <a:t> Inheritance</a:t>
            </a:r>
            <a:endParaRPr/>
          </a:p>
          <a:p>
            <a:pPr indent="-127000" lvl="0" marL="0" rtl="0" algn="l">
              <a:lnSpc>
                <a:spcPct val="100000"/>
              </a:lnSpc>
              <a:spcBef>
                <a:spcPts val="600"/>
              </a:spcBef>
              <a:spcAft>
                <a:spcPts val="0"/>
              </a:spcAft>
              <a:buSzPts val="2000"/>
              <a:buFont typeface="Arial"/>
              <a:buChar char="•"/>
            </a:pPr>
            <a:r>
              <a:rPr lang="en-US"/>
              <a:t> Polymorphism</a:t>
            </a:r>
            <a:endParaRPr/>
          </a:p>
          <a:p>
            <a:pPr indent="-127000" lvl="0" marL="0" rtl="0" algn="l">
              <a:lnSpc>
                <a:spcPct val="100000"/>
              </a:lnSpc>
              <a:spcBef>
                <a:spcPts val="600"/>
              </a:spcBef>
              <a:spcAft>
                <a:spcPts val="0"/>
              </a:spcAft>
              <a:buSzPts val="2000"/>
              <a:buFont typeface="Arial"/>
              <a:buChar char="•"/>
            </a:pPr>
            <a:r>
              <a:rPr lang="en-US"/>
              <a:t> Dynamic Binding</a:t>
            </a:r>
            <a:endParaRPr/>
          </a:p>
          <a:p>
            <a:pPr indent="-127000" lvl="0" marL="0" rtl="0" algn="l">
              <a:lnSpc>
                <a:spcPct val="100000"/>
              </a:lnSpc>
              <a:spcBef>
                <a:spcPts val="600"/>
              </a:spcBef>
              <a:spcAft>
                <a:spcPts val="0"/>
              </a:spcAft>
              <a:buSzPts val="2000"/>
              <a:buFont typeface="Arial"/>
              <a:buChar char="•"/>
            </a:pPr>
            <a:r>
              <a:rPr lang="en-US"/>
              <a:t> Message Passing</a:t>
            </a:r>
            <a:endParaRPr/>
          </a:p>
        </p:txBody>
      </p:sp>
      <p:sp>
        <p:nvSpPr>
          <p:cNvPr id="318" name="Google Shape;318;p35"/>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CHARACTERISTICS OF OOP</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215"/>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Restrictions for the static method</a:t>
            </a:r>
            <a:endParaRPr/>
          </a:p>
          <a:p>
            <a:pPr indent="0" lvl="0" marL="0" rtl="0" algn="l">
              <a:lnSpc>
                <a:spcPct val="100000"/>
              </a:lnSpc>
              <a:spcBef>
                <a:spcPts val="600"/>
              </a:spcBef>
              <a:spcAft>
                <a:spcPts val="0"/>
              </a:spcAft>
              <a:buSzPts val="2000"/>
              <a:buFont typeface="Garamond"/>
              <a:buNone/>
            </a:pPr>
            <a:r>
              <a:t/>
            </a:r>
            <a:endParaRPr/>
          </a:p>
          <a:p>
            <a:pPr indent="-342900" lvl="0" marL="342900" rtl="0" algn="l">
              <a:lnSpc>
                <a:spcPct val="100000"/>
              </a:lnSpc>
              <a:spcBef>
                <a:spcPts val="600"/>
              </a:spcBef>
              <a:spcAft>
                <a:spcPts val="0"/>
              </a:spcAft>
              <a:buSzPts val="2000"/>
              <a:buFont typeface="Arial"/>
              <a:buChar char="•"/>
            </a:pPr>
            <a:r>
              <a:rPr lang="en-US"/>
              <a:t>The static method can not use non static data member or call non-static method directly.</a:t>
            </a:r>
            <a:endParaRPr/>
          </a:p>
          <a:p>
            <a:pPr indent="-342900" lvl="0" marL="342900" rtl="0" algn="l">
              <a:lnSpc>
                <a:spcPct val="100000"/>
              </a:lnSpc>
              <a:spcBef>
                <a:spcPts val="600"/>
              </a:spcBef>
              <a:spcAft>
                <a:spcPts val="0"/>
              </a:spcAft>
              <a:buSzPts val="2000"/>
              <a:buFont typeface="Arial"/>
              <a:buChar char="•"/>
            </a:pPr>
            <a:r>
              <a:rPr lang="en-US"/>
              <a:t>this and super cannot be used in static context.</a:t>
            </a:r>
            <a:endParaRPr/>
          </a:p>
        </p:txBody>
      </p:sp>
      <p:sp>
        <p:nvSpPr>
          <p:cNvPr id="1949" name="Google Shape;1949;p215"/>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TO METHOD</a:t>
            </a:r>
            <a:endParaRPr/>
          </a:p>
        </p:txBody>
      </p:sp>
      <p:sp>
        <p:nvSpPr>
          <p:cNvPr id="1950" name="Google Shape;1950;p215"/>
          <p:cNvSpPr txBox="1"/>
          <p:nvPr/>
        </p:nvSpPr>
        <p:spPr>
          <a:xfrm>
            <a:off x="971550" y="4065905"/>
            <a:ext cx="4001770" cy="2030095"/>
          </a:xfrm>
          <a:prstGeom prst="rect">
            <a:avLst/>
          </a:prstGeom>
          <a:gradFill>
            <a:gsLst>
              <a:gs pos="0">
                <a:srgbClr val="FFD7A4"/>
              </a:gs>
              <a:gs pos="30000">
                <a:srgbClr val="FFC77A"/>
              </a:gs>
              <a:gs pos="45000">
                <a:srgbClr val="FFC562"/>
              </a:gs>
              <a:gs pos="55000">
                <a:srgbClr val="FFC56B"/>
              </a:gs>
              <a:gs pos="73000">
                <a:srgbClr val="FFC77A"/>
              </a:gs>
              <a:gs pos="100000">
                <a:srgbClr val="FFD7A4"/>
              </a:gs>
            </a:gsLst>
            <a:lin ang="950000" scaled="0"/>
          </a:gradFill>
          <a:ln cap="flat" cmpd="sng" w="9525">
            <a:solidFill>
              <a:schemeClr val="accent1"/>
            </a:solidFill>
            <a:prstDash val="solid"/>
            <a:round/>
            <a:headEnd len="sm" w="sm" type="none"/>
            <a:tailEnd len="sm" w="sm" type="none"/>
          </a:ln>
          <a:effectLst>
            <a:outerShdw blurRad="38100" rotWithShape="0" dir="5400000" dist="254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 A{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a=40;//non static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public static void main(String args[]){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System.out.println(a);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
        <p:nvSpPr>
          <p:cNvPr id="1951" name="Google Shape;1951;p215"/>
          <p:cNvSpPr/>
          <p:nvPr/>
        </p:nvSpPr>
        <p:spPr>
          <a:xfrm>
            <a:off x="3491865" y="5373370"/>
            <a:ext cx="2408555" cy="914400"/>
          </a:xfrm>
          <a:prstGeom prst="roundRect">
            <a:avLst>
              <a:gd fmla="val 16667" name="adj"/>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Output: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Compile Time Error</a:t>
            </a:r>
            <a:endParaRPr/>
          </a:p>
        </p:txBody>
      </p:sp>
      <p:sp>
        <p:nvSpPr>
          <p:cNvPr id="1952" name="Google Shape;1952;p215"/>
          <p:cNvSpPr/>
          <p:nvPr/>
        </p:nvSpPr>
        <p:spPr>
          <a:xfrm>
            <a:off x="4572000" y="3047365"/>
            <a:ext cx="4822190" cy="3048635"/>
          </a:xfrm>
          <a:prstGeom prst="cloud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Java main method is static? because the object is not required to call a static method. If it were a non-static method, JVM creates an object first then call main() method that will lead the problem of extra memory allocation.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2"/>
                                        </p:tgtEl>
                                        <p:attrNameLst>
                                          <p:attrName>style.visibility</p:attrName>
                                        </p:attrNameLst>
                                      </p:cBhvr>
                                      <p:to>
                                        <p:strVal val="visible"/>
                                      </p:to>
                                    </p:set>
                                    <p:animEffect filter="fade" transition="in">
                                      <p:cBhvr>
                                        <p:cTn dur="1000"/>
                                        <p:tgtEl>
                                          <p:spTgt spid="19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p216"/>
          <p:cNvSpPr txBox="1"/>
          <p:nvPr>
            <p:ph idx="1" type="body"/>
          </p:nvPr>
        </p:nvSpPr>
        <p:spPr>
          <a:xfrm>
            <a:off x="457200" y="1772816"/>
            <a:ext cx="8229600" cy="4968552"/>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rPr lang="en-US"/>
              <a:t>Java main() method is always static, so that compiler can call it without the creation of an object or before the creation of an object of the class.</a:t>
            </a:r>
            <a:endParaRPr/>
          </a:p>
          <a:p>
            <a:pPr indent="0" lvl="0" marL="0" rtl="0" algn="ctr">
              <a:lnSpc>
                <a:spcPct val="100000"/>
              </a:lnSpc>
              <a:spcBef>
                <a:spcPts val="600"/>
              </a:spcBef>
              <a:spcAft>
                <a:spcPts val="0"/>
              </a:spcAft>
              <a:buSzPts val="2000"/>
              <a:buFont typeface="Garamond"/>
              <a:buNone/>
            </a:pPr>
            <a:r>
              <a:rPr lang="en-US"/>
              <a:t>In any Java program, the main() method is the starting point from where compiler starts program execution. So, the compiler needs to call the main() method.</a:t>
            </a:r>
            <a:endParaRPr/>
          </a:p>
          <a:p>
            <a:pPr indent="0" lvl="0" marL="0" rtl="0" algn="ctr">
              <a:lnSpc>
                <a:spcPct val="100000"/>
              </a:lnSpc>
              <a:spcBef>
                <a:spcPts val="600"/>
              </a:spcBef>
              <a:spcAft>
                <a:spcPts val="0"/>
              </a:spcAft>
              <a:buSzPts val="2000"/>
              <a:buFont typeface="Garamond"/>
              <a:buNone/>
            </a:pPr>
            <a:r>
              <a:rPr lang="en-US"/>
              <a:t>If the main() is allowed to be non-static, then while calling the main() method JVM has to instantiate its class.</a:t>
            </a:r>
            <a:endParaRPr/>
          </a:p>
          <a:p>
            <a:pPr indent="0" lvl="0" marL="0" rtl="0" algn="ctr">
              <a:lnSpc>
                <a:spcPct val="100000"/>
              </a:lnSpc>
              <a:spcBef>
                <a:spcPts val="600"/>
              </a:spcBef>
              <a:spcAft>
                <a:spcPts val="0"/>
              </a:spcAft>
              <a:buSzPts val="2000"/>
              <a:buFont typeface="Garamond"/>
              <a:buNone/>
            </a:pPr>
            <a:r>
              <a:rPr lang="en-US"/>
              <a:t>While instantiating it has to call the constructor of that class, There will be ambiguity if the constructor of that class takes an argument.</a:t>
            </a:r>
            <a:endParaRPr/>
          </a:p>
          <a:p>
            <a:pPr indent="0" lvl="0" marL="0" rtl="0" algn="ctr">
              <a:lnSpc>
                <a:spcPct val="100000"/>
              </a:lnSpc>
              <a:spcBef>
                <a:spcPts val="600"/>
              </a:spcBef>
              <a:spcAft>
                <a:spcPts val="0"/>
              </a:spcAft>
              <a:buSzPts val="2000"/>
              <a:buFont typeface="Garamond"/>
              <a:buNone/>
            </a:pPr>
            <a:r>
              <a:rPr lang="en-US"/>
              <a:t>Static method of a class can be called by using the class name only without creating an object of a class.</a:t>
            </a:r>
            <a:endParaRPr/>
          </a:p>
          <a:p>
            <a:pPr indent="0" lvl="0" marL="0" rtl="0" algn="ctr">
              <a:lnSpc>
                <a:spcPct val="100000"/>
              </a:lnSpc>
              <a:spcBef>
                <a:spcPts val="600"/>
              </a:spcBef>
              <a:spcAft>
                <a:spcPts val="0"/>
              </a:spcAft>
              <a:buSzPts val="2000"/>
              <a:buFont typeface="Garamond"/>
              <a:buNone/>
            </a:pPr>
            <a:r>
              <a:rPr lang="en-US"/>
              <a:t>The main() method in Java must be declared public, static and void. If any of these are missing, the Java program will compile but a runtime error will be thrown.</a:t>
            </a:r>
            <a:endParaRPr/>
          </a:p>
        </p:txBody>
      </p:sp>
      <p:sp>
        <p:nvSpPr>
          <p:cNvPr id="1958" name="Google Shape;1958;p216"/>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JAVA MAIN METHOD IS STATIC?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7">
                                            <p:txEl>
                                              <p:pRg end="0" st="0"/>
                                            </p:txEl>
                                          </p:spTgt>
                                        </p:tgtEl>
                                        <p:attrNameLst>
                                          <p:attrName>style.visibility</p:attrName>
                                        </p:attrNameLst>
                                      </p:cBhvr>
                                      <p:to>
                                        <p:strVal val="visible"/>
                                      </p:to>
                                    </p:set>
                                    <p:animEffect filter="fade" transition="in">
                                      <p:cBhvr>
                                        <p:cTn dur="1000"/>
                                        <p:tgtEl>
                                          <p:spTgt spid="19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7">
                                            <p:txEl>
                                              <p:pRg end="1" st="1"/>
                                            </p:txEl>
                                          </p:spTgt>
                                        </p:tgtEl>
                                        <p:attrNameLst>
                                          <p:attrName>style.visibility</p:attrName>
                                        </p:attrNameLst>
                                      </p:cBhvr>
                                      <p:to>
                                        <p:strVal val="visible"/>
                                      </p:to>
                                    </p:set>
                                    <p:animEffect filter="fade" transition="in">
                                      <p:cBhvr>
                                        <p:cTn dur="1000"/>
                                        <p:tgtEl>
                                          <p:spTgt spid="19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7">
                                            <p:txEl>
                                              <p:pRg end="2" st="2"/>
                                            </p:txEl>
                                          </p:spTgt>
                                        </p:tgtEl>
                                        <p:attrNameLst>
                                          <p:attrName>style.visibility</p:attrName>
                                        </p:attrNameLst>
                                      </p:cBhvr>
                                      <p:to>
                                        <p:strVal val="visible"/>
                                      </p:to>
                                    </p:set>
                                    <p:animEffect filter="fade" transition="in">
                                      <p:cBhvr>
                                        <p:cTn dur="1000"/>
                                        <p:tgtEl>
                                          <p:spTgt spid="19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7">
                                            <p:txEl>
                                              <p:pRg end="3" st="3"/>
                                            </p:txEl>
                                          </p:spTgt>
                                        </p:tgtEl>
                                        <p:attrNameLst>
                                          <p:attrName>style.visibility</p:attrName>
                                        </p:attrNameLst>
                                      </p:cBhvr>
                                      <p:to>
                                        <p:strVal val="visible"/>
                                      </p:to>
                                    </p:set>
                                    <p:animEffect filter="fade" transition="in">
                                      <p:cBhvr>
                                        <p:cTn dur="1000"/>
                                        <p:tgtEl>
                                          <p:spTgt spid="19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7">
                                            <p:txEl>
                                              <p:pRg end="4" st="4"/>
                                            </p:txEl>
                                          </p:spTgt>
                                        </p:tgtEl>
                                        <p:attrNameLst>
                                          <p:attrName>style.visibility</p:attrName>
                                        </p:attrNameLst>
                                      </p:cBhvr>
                                      <p:to>
                                        <p:strVal val="visible"/>
                                      </p:to>
                                    </p:set>
                                    <p:animEffect filter="fade" transition="in">
                                      <p:cBhvr>
                                        <p:cTn dur="1000"/>
                                        <p:tgtEl>
                                          <p:spTgt spid="19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7">
                                            <p:txEl>
                                              <p:pRg end="5" st="5"/>
                                            </p:txEl>
                                          </p:spTgt>
                                        </p:tgtEl>
                                        <p:attrNameLst>
                                          <p:attrName>style.visibility</p:attrName>
                                        </p:attrNameLst>
                                      </p:cBhvr>
                                      <p:to>
                                        <p:strVal val="visible"/>
                                      </p:to>
                                    </p:set>
                                    <p:animEffect filter="fade" transition="in">
                                      <p:cBhvr>
                                        <p:cTn dur="1000"/>
                                        <p:tgtEl>
                                          <p:spTgt spid="195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2" name="Shape 1962"/>
        <p:cNvGrpSpPr/>
        <p:nvPr/>
      </p:nvGrpSpPr>
      <p:grpSpPr>
        <a:xfrm>
          <a:off x="0" y="0"/>
          <a:ext cx="0" cy="0"/>
          <a:chOff x="0" y="0"/>
          <a:chExt cx="0" cy="0"/>
        </a:xfrm>
      </p:grpSpPr>
      <p:sp>
        <p:nvSpPr>
          <p:cNvPr id="1963" name="Google Shape;1963;p217"/>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FINAL KEYWORD</a:t>
            </a:r>
            <a:endParaRPr/>
          </a:p>
        </p:txBody>
      </p:sp>
      <p:sp>
        <p:nvSpPr>
          <p:cNvPr id="1964" name="Google Shape;1964;p217"/>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rPr lang="en-US"/>
              <a:t>The final keyword is a non access modifier used for classes , attributes and methods, which makes them non changeable.</a:t>
            </a:r>
            <a:endParaRPr/>
          </a:p>
          <a:p>
            <a:pPr indent="0" lvl="0" marL="0" rtl="0" algn="ctr">
              <a:lnSpc>
                <a:spcPct val="100000"/>
              </a:lnSpc>
              <a:spcBef>
                <a:spcPts val="600"/>
              </a:spcBef>
              <a:spcAft>
                <a:spcPts val="0"/>
              </a:spcAft>
              <a:buSzPts val="2000"/>
              <a:buFont typeface="Garamond"/>
              <a:buNone/>
            </a:pPr>
            <a:r>
              <a:rPr lang="en-US"/>
              <a:t>(impossible to inherit or override)</a:t>
            </a:r>
            <a:endParaRPr/>
          </a:p>
          <a:p>
            <a:pPr indent="0" lvl="0" marL="0" rtl="0" algn="ctr">
              <a:lnSpc>
                <a:spcPct val="100000"/>
              </a:lnSpc>
              <a:spcBef>
                <a:spcPts val="600"/>
              </a:spcBef>
              <a:spcAft>
                <a:spcPts val="0"/>
              </a:spcAft>
              <a:buSzPts val="2000"/>
              <a:buFont typeface="Garamond"/>
              <a:buNone/>
            </a:pPr>
            <a:r>
              <a:rPr lang="en-US"/>
              <a:t>The final keyword is useful when you want a variable to always store the same value like PI(3.14)</a:t>
            </a:r>
            <a:endParaRPr/>
          </a:p>
          <a:p>
            <a:pPr indent="0" lvl="0" marL="0" rtl="0" algn="ctr">
              <a:lnSpc>
                <a:spcPct val="100000"/>
              </a:lnSpc>
              <a:spcBef>
                <a:spcPts val="600"/>
              </a:spcBef>
              <a:spcAft>
                <a:spcPts val="0"/>
              </a:spcAft>
              <a:buSzPts val="2000"/>
              <a:buFont typeface="Garamond"/>
              <a:buNone/>
            </a:pPr>
            <a:r>
              <a:rPr lang="en-US"/>
              <a:t>The final key word is a modifier.</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p:txBody>
      </p:sp>
      <p:pic>
        <p:nvPicPr>
          <p:cNvPr id="1965" name="Google Shape;1965;p217"/>
          <p:cNvPicPr preferRelativeResize="0"/>
          <p:nvPr/>
        </p:nvPicPr>
        <p:blipFill rotWithShape="1">
          <a:blip r:embed="rId3">
            <a:alphaModFix/>
          </a:blip>
          <a:srcRect b="0" l="0" r="0" t="0"/>
          <a:stretch/>
        </p:blipFill>
        <p:spPr>
          <a:xfrm>
            <a:off x="2795587" y="4221088"/>
            <a:ext cx="3552825" cy="19773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3"/>
                                        </p:tgtEl>
                                        <p:attrNameLst>
                                          <p:attrName>style.visibility</p:attrName>
                                        </p:attrNameLst>
                                      </p:cBhvr>
                                      <p:to>
                                        <p:strVal val="visible"/>
                                      </p:to>
                                    </p:set>
                                    <p:animEffect filter="fade" transition="in">
                                      <p:cBhvr>
                                        <p:cTn dur="2000"/>
                                        <p:tgtEl>
                                          <p:spTgt spid="19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4">
                                            <p:txEl>
                                              <p:pRg end="0" st="0"/>
                                            </p:txEl>
                                          </p:spTgt>
                                        </p:tgtEl>
                                        <p:attrNameLst>
                                          <p:attrName>style.visibility</p:attrName>
                                        </p:attrNameLst>
                                      </p:cBhvr>
                                      <p:to>
                                        <p:strVal val="visible"/>
                                      </p:to>
                                    </p:set>
                                    <p:animEffect filter="fade" transition="in">
                                      <p:cBhvr>
                                        <p:cTn dur="2000"/>
                                        <p:tgtEl>
                                          <p:spTgt spid="19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4">
                                            <p:txEl>
                                              <p:pRg end="1" st="1"/>
                                            </p:txEl>
                                          </p:spTgt>
                                        </p:tgtEl>
                                        <p:attrNameLst>
                                          <p:attrName>style.visibility</p:attrName>
                                        </p:attrNameLst>
                                      </p:cBhvr>
                                      <p:to>
                                        <p:strVal val="visible"/>
                                      </p:to>
                                    </p:set>
                                    <p:animEffect filter="fade" transition="in">
                                      <p:cBhvr>
                                        <p:cTn dur="2000"/>
                                        <p:tgtEl>
                                          <p:spTgt spid="19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4">
                                            <p:txEl>
                                              <p:pRg end="2" st="2"/>
                                            </p:txEl>
                                          </p:spTgt>
                                        </p:tgtEl>
                                        <p:attrNameLst>
                                          <p:attrName>style.visibility</p:attrName>
                                        </p:attrNameLst>
                                      </p:cBhvr>
                                      <p:to>
                                        <p:strVal val="visible"/>
                                      </p:to>
                                    </p:set>
                                    <p:animEffect filter="fade" transition="in">
                                      <p:cBhvr>
                                        <p:cTn dur="2000"/>
                                        <p:tgtEl>
                                          <p:spTgt spid="19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4">
                                            <p:txEl>
                                              <p:pRg end="3" st="3"/>
                                            </p:txEl>
                                          </p:spTgt>
                                        </p:tgtEl>
                                        <p:attrNameLst>
                                          <p:attrName>style.visibility</p:attrName>
                                        </p:attrNameLst>
                                      </p:cBhvr>
                                      <p:to>
                                        <p:strVal val="visible"/>
                                      </p:to>
                                    </p:set>
                                    <p:animEffect filter="fade" transition="in">
                                      <p:cBhvr>
                                        <p:cTn dur="2000"/>
                                        <p:tgtEl>
                                          <p:spTgt spid="19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4">
                                            <p:txEl>
                                              <p:pRg end="4" st="4"/>
                                            </p:txEl>
                                          </p:spTgt>
                                        </p:tgtEl>
                                        <p:attrNameLst>
                                          <p:attrName>style.visibility</p:attrName>
                                        </p:attrNameLst>
                                      </p:cBhvr>
                                      <p:to>
                                        <p:strVal val="visible"/>
                                      </p:to>
                                    </p:set>
                                    <p:animEffect filter="fade" transition="in">
                                      <p:cBhvr>
                                        <p:cTn dur="2000"/>
                                        <p:tgtEl>
                                          <p:spTgt spid="19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4">
                                            <p:txEl>
                                              <p:pRg end="5" st="5"/>
                                            </p:txEl>
                                          </p:spTgt>
                                        </p:tgtEl>
                                        <p:attrNameLst>
                                          <p:attrName>style.visibility</p:attrName>
                                        </p:attrNameLst>
                                      </p:cBhvr>
                                      <p:to>
                                        <p:strVal val="visible"/>
                                      </p:to>
                                    </p:set>
                                    <p:animEffect filter="fade" transition="in">
                                      <p:cBhvr>
                                        <p:cTn dur="2000"/>
                                        <p:tgtEl>
                                          <p:spTgt spid="196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5"/>
                                        </p:tgtEl>
                                        <p:attrNameLst>
                                          <p:attrName>style.visibility</p:attrName>
                                        </p:attrNameLst>
                                      </p:cBhvr>
                                      <p:to>
                                        <p:strVal val="visible"/>
                                      </p:to>
                                    </p:set>
                                    <p:animEffect filter="fade" transition="in">
                                      <p:cBhvr>
                                        <p:cTn dur="1000"/>
                                        <p:tgtEl>
                                          <p:spTgt spid="19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p218"/>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rPr lang="en-US"/>
              <a:t>The final keyword in java is used to restrict the user. The java final keyword can be used in many contexts.</a:t>
            </a:r>
            <a:endParaRPr/>
          </a:p>
          <a:p>
            <a:pPr indent="-457200" lvl="0" marL="457200" rtl="0" algn="ctr">
              <a:lnSpc>
                <a:spcPct val="100000"/>
              </a:lnSpc>
              <a:spcBef>
                <a:spcPts val="600"/>
              </a:spcBef>
              <a:spcAft>
                <a:spcPts val="0"/>
              </a:spcAft>
              <a:buSzPts val="2000"/>
              <a:buFont typeface="Garamond"/>
              <a:buAutoNum type="arabicPeriod"/>
            </a:pPr>
            <a:r>
              <a:rPr lang="en-US"/>
              <a:t>Variable</a:t>
            </a:r>
            <a:endParaRPr/>
          </a:p>
          <a:p>
            <a:pPr indent="-457200" lvl="0" marL="457200" rtl="0" algn="ctr">
              <a:lnSpc>
                <a:spcPct val="100000"/>
              </a:lnSpc>
              <a:spcBef>
                <a:spcPts val="600"/>
              </a:spcBef>
              <a:spcAft>
                <a:spcPts val="0"/>
              </a:spcAft>
              <a:buSzPts val="2000"/>
              <a:buFont typeface="Garamond"/>
              <a:buAutoNum type="arabicPeriod"/>
            </a:pPr>
            <a:r>
              <a:rPr lang="en-US"/>
              <a:t>Method</a:t>
            </a:r>
            <a:endParaRPr/>
          </a:p>
          <a:p>
            <a:pPr indent="-457200" lvl="0" marL="457200" rtl="0" algn="ctr">
              <a:lnSpc>
                <a:spcPct val="100000"/>
              </a:lnSpc>
              <a:spcBef>
                <a:spcPts val="600"/>
              </a:spcBef>
              <a:spcAft>
                <a:spcPts val="0"/>
              </a:spcAft>
              <a:buSzPts val="2000"/>
              <a:buFont typeface="Garamond"/>
              <a:buAutoNum type="arabicPeriod"/>
            </a:pPr>
            <a:r>
              <a:rPr lang="en-US"/>
              <a:t>Class</a:t>
            </a:r>
            <a:endParaRPr/>
          </a:p>
          <a:p>
            <a:pPr indent="0" lvl="0" marL="0" rtl="0" algn="ctr">
              <a:lnSpc>
                <a:spcPct val="100000"/>
              </a:lnSpc>
              <a:spcBef>
                <a:spcPts val="600"/>
              </a:spcBef>
              <a:spcAft>
                <a:spcPts val="0"/>
              </a:spcAft>
              <a:buSzPts val="2000"/>
              <a:buFont typeface="Garamond"/>
              <a:buNone/>
            </a:pPr>
            <a:r>
              <a:rPr lang="en-US"/>
              <a:t>It can be applied with the variables , a final variable that have no value it is called blank final variable or uninitialized variable .</a:t>
            </a:r>
            <a:endParaRPr/>
          </a:p>
          <a:p>
            <a:pPr indent="0" lvl="0" marL="0" rtl="0" algn="ctr">
              <a:lnSpc>
                <a:spcPct val="100000"/>
              </a:lnSpc>
              <a:spcBef>
                <a:spcPts val="600"/>
              </a:spcBef>
              <a:spcAft>
                <a:spcPts val="0"/>
              </a:spcAft>
              <a:buSzPts val="2000"/>
              <a:buFont typeface="Garamond"/>
              <a:buNone/>
            </a:pPr>
            <a:r>
              <a:rPr lang="en-US"/>
              <a:t>It can be initialized in the constructor only.</a:t>
            </a:r>
            <a:endParaRPr/>
          </a:p>
          <a:p>
            <a:pPr indent="0" lvl="0" marL="0" rtl="0" algn="ctr">
              <a:lnSpc>
                <a:spcPct val="100000"/>
              </a:lnSpc>
              <a:spcBef>
                <a:spcPts val="600"/>
              </a:spcBef>
              <a:spcAft>
                <a:spcPts val="0"/>
              </a:spcAft>
              <a:buSzPts val="2000"/>
              <a:buFont typeface="Garamond"/>
              <a:buNone/>
            </a:pPr>
            <a:r>
              <a:rPr lang="en-US"/>
              <a:t>The blank final variable can be static also which will be initialized in the static block only. </a:t>
            </a:r>
            <a:endParaRPr/>
          </a:p>
        </p:txBody>
      </p:sp>
      <p:sp>
        <p:nvSpPr>
          <p:cNvPr id="1971" name="Google Shape;1971;p218"/>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FINAL KEYWORD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1"/>
                                        </p:tgtEl>
                                        <p:attrNameLst>
                                          <p:attrName>style.visibility</p:attrName>
                                        </p:attrNameLst>
                                      </p:cBhvr>
                                      <p:to>
                                        <p:strVal val="visible"/>
                                      </p:to>
                                    </p:set>
                                    <p:animEffect filter="fade" transition="in">
                                      <p:cBhvr>
                                        <p:cTn dur="1000"/>
                                        <p:tgtEl>
                                          <p:spTgt spid="19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0">
                                            <p:txEl>
                                              <p:pRg end="0" st="0"/>
                                            </p:txEl>
                                          </p:spTgt>
                                        </p:tgtEl>
                                        <p:attrNameLst>
                                          <p:attrName>style.visibility</p:attrName>
                                        </p:attrNameLst>
                                      </p:cBhvr>
                                      <p:to>
                                        <p:strVal val="visible"/>
                                      </p:to>
                                    </p:set>
                                    <p:animEffect filter="fade" transition="in">
                                      <p:cBhvr>
                                        <p:cTn dur="1000"/>
                                        <p:tgtEl>
                                          <p:spTgt spid="19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0">
                                            <p:txEl>
                                              <p:pRg end="1" st="1"/>
                                            </p:txEl>
                                          </p:spTgt>
                                        </p:tgtEl>
                                        <p:attrNameLst>
                                          <p:attrName>style.visibility</p:attrName>
                                        </p:attrNameLst>
                                      </p:cBhvr>
                                      <p:to>
                                        <p:strVal val="visible"/>
                                      </p:to>
                                    </p:set>
                                    <p:animEffect filter="fade" transition="in">
                                      <p:cBhvr>
                                        <p:cTn dur="1000"/>
                                        <p:tgtEl>
                                          <p:spTgt spid="19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0">
                                            <p:txEl>
                                              <p:pRg end="2" st="2"/>
                                            </p:txEl>
                                          </p:spTgt>
                                        </p:tgtEl>
                                        <p:attrNameLst>
                                          <p:attrName>style.visibility</p:attrName>
                                        </p:attrNameLst>
                                      </p:cBhvr>
                                      <p:to>
                                        <p:strVal val="visible"/>
                                      </p:to>
                                    </p:set>
                                    <p:animEffect filter="fade" transition="in">
                                      <p:cBhvr>
                                        <p:cTn dur="1000"/>
                                        <p:tgtEl>
                                          <p:spTgt spid="19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0">
                                            <p:txEl>
                                              <p:pRg end="3" st="3"/>
                                            </p:txEl>
                                          </p:spTgt>
                                        </p:tgtEl>
                                        <p:attrNameLst>
                                          <p:attrName>style.visibility</p:attrName>
                                        </p:attrNameLst>
                                      </p:cBhvr>
                                      <p:to>
                                        <p:strVal val="visible"/>
                                      </p:to>
                                    </p:set>
                                    <p:animEffect filter="fade" transition="in">
                                      <p:cBhvr>
                                        <p:cTn dur="1000"/>
                                        <p:tgtEl>
                                          <p:spTgt spid="19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0">
                                            <p:txEl>
                                              <p:pRg end="4" st="4"/>
                                            </p:txEl>
                                          </p:spTgt>
                                        </p:tgtEl>
                                        <p:attrNameLst>
                                          <p:attrName>style.visibility</p:attrName>
                                        </p:attrNameLst>
                                      </p:cBhvr>
                                      <p:to>
                                        <p:strVal val="visible"/>
                                      </p:to>
                                    </p:set>
                                    <p:animEffect filter="fade" transition="in">
                                      <p:cBhvr>
                                        <p:cTn dur="1000"/>
                                        <p:tgtEl>
                                          <p:spTgt spid="197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0">
                                            <p:txEl>
                                              <p:pRg end="5" st="5"/>
                                            </p:txEl>
                                          </p:spTgt>
                                        </p:tgtEl>
                                        <p:attrNameLst>
                                          <p:attrName>style.visibility</p:attrName>
                                        </p:attrNameLst>
                                      </p:cBhvr>
                                      <p:to>
                                        <p:strVal val="visible"/>
                                      </p:to>
                                    </p:set>
                                    <p:animEffect filter="fade" transition="in">
                                      <p:cBhvr>
                                        <p:cTn dur="1000"/>
                                        <p:tgtEl>
                                          <p:spTgt spid="197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0">
                                            <p:txEl>
                                              <p:pRg end="6" st="6"/>
                                            </p:txEl>
                                          </p:spTgt>
                                        </p:tgtEl>
                                        <p:attrNameLst>
                                          <p:attrName>style.visibility</p:attrName>
                                        </p:attrNameLst>
                                      </p:cBhvr>
                                      <p:to>
                                        <p:strVal val="visible"/>
                                      </p:to>
                                    </p:set>
                                    <p:animEffect filter="fade" transition="in">
                                      <p:cBhvr>
                                        <p:cTn dur="1000"/>
                                        <p:tgtEl>
                                          <p:spTgt spid="197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p219"/>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rPr lang="en-US"/>
              <a:t>If you make any variable as final, you cannot change the value of final variable (it will be constant)</a:t>
            </a:r>
            <a:endParaRPr/>
          </a:p>
          <a:p>
            <a:pPr indent="0" lvl="0" marL="0" rtl="0" algn="ctr">
              <a:lnSpc>
                <a:spcPct val="100000"/>
              </a:lnSpc>
              <a:spcBef>
                <a:spcPts val="600"/>
              </a:spcBef>
              <a:spcAft>
                <a:spcPts val="0"/>
              </a:spcAft>
              <a:buSzPts val="2000"/>
              <a:buFont typeface="Garamond"/>
              <a:buNone/>
            </a:pPr>
            <a:r>
              <a:rPr lang="en-US"/>
              <a:t>Ex: there is a final variable speed limit, we are going to change the value of this variable.</a:t>
            </a:r>
            <a:endParaRPr/>
          </a:p>
          <a:p>
            <a:pPr indent="0" lvl="0" marL="0" rtl="0" algn="ctr">
              <a:lnSpc>
                <a:spcPct val="100000"/>
              </a:lnSpc>
              <a:spcBef>
                <a:spcPts val="600"/>
              </a:spcBef>
              <a:spcAft>
                <a:spcPts val="0"/>
              </a:spcAft>
              <a:buSzPts val="2000"/>
              <a:buFont typeface="Garamond"/>
              <a:buNone/>
            </a:pPr>
            <a:r>
              <a:rPr lang="en-US"/>
              <a:t>But, it cannot be changed because final variable once assigned a value can never be changed.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p:txBody>
      </p:sp>
      <p:sp>
        <p:nvSpPr>
          <p:cNvPr id="1977" name="Google Shape;1977;p21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 FINAL VARIABLE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7"/>
                                        </p:tgtEl>
                                        <p:attrNameLst>
                                          <p:attrName>style.visibility</p:attrName>
                                        </p:attrNameLst>
                                      </p:cBhvr>
                                      <p:to>
                                        <p:strVal val="visible"/>
                                      </p:to>
                                    </p:set>
                                    <p:animEffect filter="fade" transition="in">
                                      <p:cBhvr>
                                        <p:cTn dur="1000"/>
                                        <p:tgtEl>
                                          <p:spTgt spid="19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6">
                                            <p:txEl>
                                              <p:pRg end="0" st="0"/>
                                            </p:txEl>
                                          </p:spTgt>
                                        </p:tgtEl>
                                        <p:attrNameLst>
                                          <p:attrName>style.visibility</p:attrName>
                                        </p:attrNameLst>
                                      </p:cBhvr>
                                      <p:to>
                                        <p:strVal val="visible"/>
                                      </p:to>
                                    </p:set>
                                    <p:animEffect filter="fade" transition="in">
                                      <p:cBhvr>
                                        <p:cTn dur="1000"/>
                                        <p:tgtEl>
                                          <p:spTgt spid="19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6">
                                            <p:txEl>
                                              <p:pRg end="1" st="1"/>
                                            </p:txEl>
                                          </p:spTgt>
                                        </p:tgtEl>
                                        <p:attrNameLst>
                                          <p:attrName>style.visibility</p:attrName>
                                        </p:attrNameLst>
                                      </p:cBhvr>
                                      <p:to>
                                        <p:strVal val="visible"/>
                                      </p:to>
                                    </p:set>
                                    <p:animEffect filter="fade" transition="in">
                                      <p:cBhvr>
                                        <p:cTn dur="1000"/>
                                        <p:tgtEl>
                                          <p:spTgt spid="19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6">
                                            <p:txEl>
                                              <p:pRg end="2" st="2"/>
                                            </p:txEl>
                                          </p:spTgt>
                                        </p:tgtEl>
                                        <p:attrNameLst>
                                          <p:attrName>style.visibility</p:attrName>
                                        </p:attrNameLst>
                                      </p:cBhvr>
                                      <p:to>
                                        <p:strVal val="visible"/>
                                      </p:to>
                                    </p:set>
                                    <p:animEffect filter="fade" transition="in">
                                      <p:cBhvr>
                                        <p:cTn dur="1000"/>
                                        <p:tgtEl>
                                          <p:spTgt spid="19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6">
                                            <p:txEl>
                                              <p:pRg end="3" st="3"/>
                                            </p:txEl>
                                          </p:spTgt>
                                        </p:tgtEl>
                                        <p:attrNameLst>
                                          <p:attrName>style.visibility</p:attrName>
                                        </p:attrNameLst>
                                      </p:cBhvr>
                                      <p:to>
                                        <p:strVal val="visible"/>
                                      </p:to>
                                    </p:set>
                                    <p:animEffect filter="fade" transition="in">
                                      <p:cBhvr>
                                        <p:cTn dur="1000"/>
                                        <p:tgtEl>
                                          <p:spTgt spid="19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6">
                                            <p:txEl>
                                              <p:pRg end="4" st="4"/>
                                            </p:txEl>
                                          </p:spTgt>
                                        </p:tgtEl>
                                        <p:attrNameLst>
                                          <p:attrName>style.visibility</p:attrName>
                                        </p:attrNameLst>
                                      </p:cBhvr>
                                      <p:to>
                                        <p:strVal val="visible"/>
                                      </p:to>
                                    </p:set>
                                    <p:animEffect filter="fade" transition="in">
                                      <p:cBhvr>
                                        <p:cTn dur="1000"/>
                                        <p:tgtEl>
                                          <p:spTgt spid="197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sp>
        <p:nvSpPr>
          <p:cNvPr id="1982" name="Google Shape;1982;p220"/>
          <p:cNvSpPr txBox="1"/>
          <p:nvPr>
            <p:ph idx="1" type="body"/>
          </p:nvPr>
        </p:nvSpPr>
        <p:spPr>
          <a:xfrm>
            <a:off x="457200" y="2020824"/>
            <a:ext cx="8229600" cy="4720544"/>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0"/>
              </a:spcBef>
              <a:spcAft>
                <a:spcPts val="0"/>
              </a:spcAft>
              <a:buSzPct val="100000"/>
              <a:buFont typeface="Garamond"/>
              <a:buNone/>
            </a:pPr>
            <a:r>
              <a:rPr lang="en-US"/>
              <a:t>class Bike</a:t>
            </a:r>
            <a:endParaRPr/>
          </a:p>
          <a:p>
            <a:pPr indent="0" lvl="0" marL="0" rtl="0" algn="l">
              <a:lnSpc>
                <a:spcPct val="100000"/>
              </a:lnSpc>
              <a:spcBef>
                <a:spcPts val="600"/>
              </a:spcBef>
              <a:spcAft>
                <a:spcPts val="0"/>
              </a:spcAft>
              <a:buSzPct val="100000"/>
              <a:buFont typeface="Garamond"/>
              <a:buNone/>
            </a:pPr>
            <a:r>
              <a:rPr lang="en-US"/>
              <a:t>{</a:t>
            </a:r>
            <a:endParaRPr/>
          </a:p>
          <a:p>
            <a:pPr indent="0" lvl="0" marL="0" rtl="0" algn="l">
              <a:lnSpc>
                <a:spcPct val="100000"/>
              </a:lnSpc>
              <a:spcBef>
                <a:spcPts val="600"/>
              </a:spcBef>
              <a:spcAft>
                <a:spcPts val="0"/>
              </a:spcAft>
              <a:buSzPct val="100000"/>
              <a:buFont typeface="Garamond"/>
              <a:buNone/>
            </a:pPr>
            <a:r>
              <a:rPr lang="en-US"/>
              <a:t>final int speedlimit=90;</a:t>
            </a:r>
            <a:endParaRPr/>
          </a:p>
          <a:p>
            <a:pPr indent="0" lvl="0" marL="0" rtl="0" algn="l">
              <a:lnSpc>
                <a:spcPct val="100000"/>
              </a:lnSpc>
              <a:spcBef>
                <a:spcPts val="600"/>
              </a:spcBef>
              <a:spcAft>
                <a:spcPts val="0"/>
              </a:spcAft>
              <a:buSzPct val="100000"/>
              <a:buFont typeface="Garamond"/>
              <a:buNone/>
            </a:pPr>
            <a:r>
              <a:rPr lang="en-US"/>
              <a:t>void run()</a:t>
            </a:r>
            <a:endParaRPr/>
          </a:p>
          <a:p>
            <a:pPr indent="0" lvl="0" marL="0" rtl="0" algn="l">
              <a:lnSpc>
                <a:spcPct val="100000"/>
              </a:lnSpc>
              <a:spcBef>
                <a:spcPts val="600"/>
              </a:spcBef>
              <a:spcAft>
                <a:spcPts val="0"/>
              </a:spcAft>
              <a:buSzPct val="100000"/>
              <a:buFont typeface="Garamond"/>
              <a:buNone/>
            </a:pPr>
            <a:r>
              <a:rPr lang="en-US"/>
              <a:t>{</a:t>
            </a:r>
            <a:endParaRPr/>
          </a:p>
          <a:p>
            <a:pPr indent="0" lvl="0" marL="0" rtl="0" algn="l">
              <a:lnSpc>
                <a:spcPct val="100000"/>
              </a:lnSpc>
              <a:spcBef>
                <a:spcPts val="600"/>
              </a:spcBef>
              <a:spcAft>
                <a:spcPts val="0"/>
              </a:spcAft>
              <a:buSzPct val="100000"/>
              <a:buFont typeface="Garamond"/>
              <a:buNone/>
            </a:pPr>
            <a:r>
              <a:rPr lang="en-US"/>
              <a:t>speedlimit=400;</a:t>
            </a:r>
            <a:endParaRPr/>
          </a:p>
          <a:p>
            <a:pPr indent="0" lvl="0" marL="0" rtl="0" algn="l">
              <a:lnSpc>
                <a:spcPct val="100000"/>
              </a:lnSpc>
              <a:spcBef>
                <a:spcPts val="600"/>
              </a:spcBef>
              <a:spcAft>
                <a:spcPts val="0"/>
              </a:spcAft>
              <a:buSzPct val="100000"/>
              <a:buFont typeface="Garamond"/>
              <a:buNone/>
            </a:pPr>
            <a:r>
              <a:rPr lang="en-US"/>
              <a:t>}</a:t>
            </a:r>
            <a:endParaRPr/>
          </a:p>
          <a:p>
            <a:pPr indent="0" lvl="0" marL="0" rtl="0" algn="l">
              <a:lnSpc>
                <a:spcPct val="100000"/>
              </a:lnSpc>
              <a:spcBef>
                <a:spcPts val="600"/>
              </a:spcBef>
              <a:spcAft>
                <a:spcPts val="0"/>
              </a:spcAft>
              <a:buSzPct val="100000"/>
              <a:buFont typeface="Garamond"/>
              <a:buNone/>
            </a:pPr>
            <a:r>
              <a:rPr lang="en-US"/>
              <a:t>public static void main(String args[])</a:t>
            </a:r>
            <a:endParaRPr/>
          </a:p>
          <a:p>
            <a:pPr indent="0" lvl="0" marL="0" rtl="0" algn="l">
              <a:lnSpc>
                <a:spcPct val="100000"/>
              </a:lnSpc>
              <a:spcBef>
                <a:spcPts val="600"/>
              </a:spcBef>
              <a:spcAft>
                <a:spcPts val="0"/>
              </a:spcAft>
              <a:buSzPct val="100000"/>
              <a:buFont typeface="Garamond"/>
              <a:buNone/>
            </a:pPr>
            <a:r>
              <a:rPr lang="en-US"/>
              <a:t>{</a:t>
            </a:r>
            <a:endParaRPr/>
          </a:p>
          <a:p>
            <a:pPr indent="0" lvl="0" marL="0" rtl="0" algn="l">
              <a:lnSpc>
                <a:spcPct val="100000"/>
              </a:lnSpc>
              <a:spcBef>
                <a:spcPts val="600"/>
              </a:spcBef>
              <a:spcAft>
                <a:spcPts val="0"/>
              </a:spcAft>
              <a:buSzPct val="100000"/>
              <a:buFont typeface="Garamond"/>
              <a:buNone/>
            </a:pPr>
            <a:r>
              <a:rPr lang="en-US"/>
              <a:t>Bike obj= new Bike();</a:t>
            </a:r>
            <a:endParaRPr/>
          </a:p>
          <a:p>
            <a:pPr indent="0" lvl="0" marL="0" rtl="0" algn="l">
              <a:lnSpc>
                <a:spcPct val="100000"/>
              </a:lnSpc>
              <a:spcBef>
                <a:spcPts val="600"/>
              </a:spcBef>
              <a:spcAft>
                <a:spcPts val="0"/>
              </a:spcAft>
              <a:buSzPct val="100000"/>
              <a:buFont typeface="Garamond"/>
              <a:buNone/>
            </a:pPr>
            <a:r>
              <a:rPr lang="en-US"/>
              <a:t>obj.run();</a:t>
            </a:r>
            <a:endParaRPr/>
          </a:p>
          <a:p>
            <a:pPr indent="0" lvl="0" marL="0" rtl="0" algn="l">
              <a:lnSpc>
                <a:spcPct val="100000"/>
              </a:lnSpc>
              <a:spcBef>
                <a:spcPts val="600"/>
              </a:spcBef>
              <a:spcAft>
                <a:spcPts val="0"/>
              </a:spcAft>
              <a:buSzPct val="100000"/>
              <a:buFont typeface="Garamond"/>
              <a:buNone/>
            </a:pPr>
            <a:r>
              <a:rPr lang="en-US"/>
              <a:t>}</a:t>
            </a:r>
            <a:endParaRPr/>
          </a:p>
          <a:p>
            <a:pPr indent="0" lvl="0" marL="0" rtl="0" algn="l">
              <a:lnSpc>
                <a:spcPct val="100000"/>
              </a:lnSpc>
              <a:spcBef>
                <a:spcPts val="600"/>
              </a:spcBef>
              <a:spcAft>
                <a:spcPts val="0"/>
              </a:spcAft>
              <a:buSzPct val="100000"/>
              <a:buFont typeface="Garamond"/>
              <a:buNone/>
            </a:pPr>
            <a:r>
              <a:rPr lang="en-US"/>
              <a:t>}     </a:t>
            </a:r>
            <a:endParaRPr/>
          </a:p>
          <a:p>
            <a:pPr indent="0" lvl="0" marL="0" rtl="0" algn="l">
              <a:lnSpc>
                <a:spcPct val="100000"/>
              </a:lnSpc>
              <a:spcBef>
                <a:spcPts val="600"/>
              </a:spcBef>
              <a:spcAft>
                <a:spcPts val="0"/>
              </a:spcAft>
              <a:buSzPct val="100000"/>
              <a:buFont typeface="Garamond"/>
              <a:buNone/>
            </a:pPr>
            <a:r>
              <a:rPr lang="en-US"/>
              <a:t>Output:</a:t>
            </a:r>
            <a:endParaRPr/>
          </a:p>
          <a:p>
            <a:pPr indent="0" lvl="0" marL="0" rtl="0" algn="l">
              <a:lnSpc>
                <a:spcPct val="100000"/>
              </a:lnSpc>
              <a:spcBef>
                <a:spcPts val="600"/>
              </a:spcBef>
              <a:spcAft>
                <a:spcPts val="0"/>
              </a:spcAft>
              <a:buSzPct val="100000"/>
              <a:buFont typeface="Garamond"/>
              <a:buNone/>
            </a:pPr>
            <a:r>
              <a:rPr lang="en-US"/>
              <a:t>Compile time error</a:t>
            </a:r>
            <a:endParaRPr/>
          </a:p>
        </p:txBody>
      </p:sp>
      <p:sp>
        <p:nvSpPr>
          <p:cNvPr id="1983" name="Google Shape;1983;p22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EXAMPLE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2">
                                            <p:txEl>
                                              <p:pRg end="0" st="0"/>
                                            </p:txEl>
                                          </p:spTgt>
                                        </p:tgtEl>
                                        <p:attrNameLst>
                                          <p:attrName>style.visibility</p:attrName>
                                        </p:attrNameLst>
                                      </p:cBhvr>
                                      <p:to>
                                        <p:strVal val="visible"/>
                                      </p:to>
                                    </p:set>
                                    <p:animEffect filter="fade" transition="in">
                                      <p:cBhvr>
                                        <p:cTn dur="500"/>
                                        <p:tgtEl>
                                          <p:spTgt spid="19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2">
                                            <p:txEl>
                                              <p:pRg end="1" st="1"/>
                                            </p:txEl>
                                          </p:spTgt>
                                        </p:tgtEl>
                                        <p:attrNameLst>
                                          <p:attrName>style.visibility</p:attrName>
                                        </p:attrNameLst>
                                      </p:cBhvr>
                                      <p:to>
                                        <p:strVal val="visible"/>
                                      </p:to>
                                    </p:set>
                                    <p:animEffect filter="fade" transition="in">
                                      <p:cBhvr>
                                        <p:cTn dur="500"/>
                                        <p:tgtEl>
                                          <p:spTgt spid="19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2">
                                            <p:txEl>
                                              <p:pRg end="2" st="2"/>
                                            </p:txEl>
                                          </p:spTgt>
                                        </p:tgtEl>
                                        <p:attrNameLst>
                                          <p:attrName>style.visibility</p:attrName>
                                        </p:attrNameLst>
                                      </p:cBhvr>
                                      <p:to>
                                        <p:strVal val="visible"/>
                                      </p:to>
                                    </p:set>
                                    <p:animEffect filter="fade" transition="in">
                                      <p:cBhvr>
                                        <p:cTn dur="500"/>
                                        <p:tgtEl>
                                          <p:spTgt spid="19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2">
                                            <p:txEl>
                                              <p:pRg end="3" st="3"/>
                                            </p:txEl>
                                          </p:spTgt>
                                        </p:tgtEl>
                                        <p:attrNameLst>
                                          <p:attrName>style.visibility</p:attrName>
                                        </p:attrNameLst>
                                      </p:cBhvr>
                                      <p:to>
                                        <p:strVal val="visible"/>
                                      </p:to>
                                    </p:set>
                                    <p:animEffect filter="fade" transition="in">
                                      <p:cBhvr>
                                        <p:cTn dur="500"/>
                                        <p:tgtEl>
                                          <p:spTgt spid="19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2">
                                            <p:txEl>
                                              <p:pRg end="4" st="4"/>
                                            </p:txEl>
                                          </p:spTgt>
                                        </p:tgtEl>
                                        <p:attrNameLst>
                                          <p:attrName>style.visibility</p:attrName>
                                        </p:attrNameLst>
                                      </p:cBhvr>
                                      <p:to>
                                        <p:strVal val="visible"/>
                                      </p:to>
                                    </p:set>
                                    <p:animEffect filter="fade" transition="in">
                                      <p:cBhvr>
                                        <p:cTn dur="500"/>
                                        <p:tgtEl>
                                          <p:spTgt spid="198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2">
                                            <p:txEl>
                                              <p:pRg end="5" st="5"/>
                                            </p:txEl>
                                          </p:spTgt>
                                        </p:tgtEl>
                                        <p:attrNameLst>
                                          <p:attrName>style.visibility</p:attrName>
                                        </p:attrNameLst>
                                      </p:cBhvr>
                                      <p:to>
                                        <p:strVal val="visible"/>
                                      </p:to>
                                    </p:set>
                                    <p:animEffect filter="fade" transition="in">
                                      <p:cBhvr>
                                        <p:cTn dur="500"/>
                                        <p:tgtEl>
                                          <p:spTgt spid="198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2">
                                            <p:txEl>
                                              <p:pRg end="6" st="6"/>
                                            </p:txEl>
                                          </p:spTgt>
                                        </p:tgtEl>
                                        <p:attrNameLst>
                                          <p:attrName>style.visibility</p:attrName>
                                        </p:attrNameLst>
                                      </p:cBhvr>
                                      <p:to>
                                        <p:strVal val="visible"/>
                                      </p:to>
                                    </p:set>
                                    <p:animEffect filter="fade" transition="in">
                                      <p:cBhvr>
                                        <p:cTn dur="500"/>
                                        <p:tgtEl>
                                          <p:spTgt spid="198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2">
                                            <p:txEl>
                                              <p:pRg end="7" st="7"/>
                                            </p:txEl>
                                          </p:spTgt>
                                        </p:tgtEl>
                                        <p:attrNameLst>
                                          <p:attrName>style.visibility</p:attrName>
                                        </p:attrNameLst>
                                      </p:cBhvr>
                                      <p:to>
                                        <p:strVal val="visible"/>
                                      </p:to>
                                    </p:set>
                                    <p:animEffect filter="fade" transition="in">
                                      <p:cBhvr>
                                        <p:cTn dur="500"/>
                                        <p:tgtEl>
                                          <p:spTgt spid="198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2">
                                            <p:txEl>
                                              <p:pRg end="8" st="8"/>
                                            </p:txEl>
                                          </p:spTgt>
                                        </p:tgtEl>
                                        <p:attrNameLst>
                                          <p:attrName>style.visibility</p:attrName>
                                        </p:attrNameLst>
                                      </p:cBhvr>
                                      <p:to>
                                        <p:strVal val="visible"/>
                                      </p:to>
                                    </p:set>
                                    <p:animEffect filter="fade" transition="in">
                                      <p:cBhvr>
                                        <p:cTn dur="500"/>
                                        <p:tgtEl>
                                          <p:spTgt spid="198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2">
                                            <p:txEl>
                                              <p:pRg end="9" st="9"/>
                                            </p:txEl>
                                          </p:spTgt>
                                        </p:tgtEl>
                                        <p:attrNameLst>
                                          <p:attrName>style.visibility</p:attrName>
                                        </p:attrNameLst>
                                      </p:cBhvr>
                                      <p:to>
                                        <p:strVal val="visible"/>
                                      </p:to>
                                    </p:set>
                                    <p:animEffect filter="fade" transition="in">
                                      <p:cBhvr>
                                        <p:cTn dur="500"/>
                                        <p:tgtEl>
                                          <p:spTgt spid="198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2">
                                            <p:txEl>
                                              <p:pRg end="10" st="10"/>
                                            </p:txEl>
                                          </p:spTgt>
                                        </p:tgtEl>
                                        <p:attrNameLst>
                                          <p:attrName>style.visibility</p:attrName>
                                        </p:attrNameLst>
                                      </p:cBhvr>
                                      <p:to>
                                        <p:strVal val="visible"/>
                                      </p:to>
                                    </p:set>
                                    <p:animEffect filter="fade" transition="in">
                                      <p:cBhvr>
                                        <p:cTn dur="500"/>
                                        <p:tgtEl>
                                          <p:spTgt spid="198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2">
                                            <p:txEl>
                                              <p:pRg end="11" st="11"/>
                                            </p:txEl>
                                          </p:spTgt>
                                        </p:tgtEl>
                                        <p:attrNameLst>
                                          <p:attrName>style.visibility</p:attrName>
                                        </p:attrNameLst>
                                      </p:cBhvr>
                                      <p:to>
                                        <p:strVal val="visible"/>
                                      </p:to>
                                    </p:set>
                                    <p:animEffect filter="fade" transition="in">
                                      <p:cBhvr>
                                        <p:cTn dur="500"/>
                                        <p:tgtEl>
                                          <p:spTgt spid="198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2">
                                            <p:txEl>
                                              <p:pRg end="12" st="12"/>
                                            </p:txEl>
                                          </p:spTgt>
                                        </p:tgtEl>
                                        <p:attrNameLst>
                                          <p:attrName>style.visibility</p:attrName>
                                        </p:attrNameLst>
                                      </p:cBhvr>
                                      <p:to>
                                        <p:strVal val="visible"/>
                                      </p:to>
                                    </p:set>
                                    <p:animEffect filter="fade" transition="in">
                                      <p:cBhvr>
                                        <p:cTn dur="500"/>
                                        <p:tgtEl>
                                          <p:spTgt spid="1982">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2">
                                            <p:txEl>
                                              <p:pRg end="13" st="13"/>
                                            </p:txEl>
                                          </p:spTgt>
                                        </p:tgtEl>
                                        <p:attrNameLst>
                                          <p:attrName>style.visibility</p:attrName>
                                        </p:attrNameLst>
                                      </p:cBhvr>
                                      <p:to>
                                        <p:strVal val="visible"/>
                                      </p:to>
                                    </p:set>
                                    <p:animEffect filter="fade" transition="in">
                                      <p:cBhvr>
                                        <p:cTn dur="500"/>
                                        <p:tgtEl>
                                          <p:spTgt spid="1982">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2">
                                            <p:txEl>
                                              <p:pRg end="14" st="14"/>
                                            </p:txEl>
                                          </p:spTgt>
                                        </p:tgtEl>
                                        <p:attrNameLst>
                                          <p:attrName>style.visibility</p:attrName>
                                        </p:attrNameLst>
                                      </p:cBhvr>
                                      <p:to>
                                        <p:strVal val="visible"/>
                                      </p:to>
                                    </p:set>
                                    <p:animEffect filter="fade" transition="in">
                                      <p:cBhvr>
                                        <p:cTn dur="500"/>
                                        <p:tgtEl>
                                          <p:spTgt spid="1982">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7" name="Shape 1987"/>
        <p:cNvGrpSpPr/>
        <p:nvPr/>
      </p:nvGrpSpPr>
      <p:grpSpPr>
        <a:xfrm>
          <a:off x="0" y="0"/>
          <a:ext cx="0" cy="0"/>
          <a:chOff x="0" y="0"/>
          <a:chExt cx="0" cy="0"/>
        </a:xfrm>
      </p:grpSpPr>
      <p:sp>
        <p:nvSpPr>
          <p:cNvPr id="1988" name="Google Shape;1988;p221"/>
          <p:cNvSpPr txBox="1"/>
          <p:nvPr>
            <p:ph idx="1" type="body"/>
          </p:nvPr>
        </p:nvSpPr>
        <p:spPr>
          <a:xfrm>
            <a:off x="457200" y="1772816"/>
            <a:ext cx="8229600" cy="4968552"/>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100000"/>
              </a:lnSpc>
              <a:spcBef>
                <a:spcPts val="0"/>
              </a:spcBef>
              <a:spcAft>
                <a:spcPts val="0"/>
              </a:spcAft>
              <a:buSzPct val="100000"/>
              <a:buFont typeface="Garamond"/>
              <a:buNone/>
            </a:pPr>
            <a:r>
              <a:rPr lang="en-US"/>
              <a:t>class Bike</a:t>
            </a:r>
            <a:endParaRPr/>
          </a:p>
          <a:p>
            <a:pPr indent="0" lvl="0" marL="0" rtl="0" algn="l">
              <a:lnSpc>
                <a:spcPct val="100000"/>
              </a:lnSpc>
              <a:spcBef>
                <a:spcPts val="600"/>
              </a:spcBef>
              <a:spcAft>
                <a:spcPts val="0"/>
              </a:spcAft>
              <a:buSzPct val="100000"/>
              <a:buFont typeface="Garamond"/>
              <a:buNone/>
            </a:pPr>
            <a:r>
              <a:rPr lang="en-US"/>
              <a:t>{</a:t>
            </a:r>
            <a:endParaRPr/>
          </a:p>
          <a:p>
            <a:pPr indent="0" lvl="0" marL="0" rtl="0" algn="l">
              <a:lnSpc>
                <a:spcPct val="100000"/>
              </a:lnSpc>
              <a:spcBef>
                <a:spcPts val="600"/>
              </a:spcBef>
              <a:spcAft>
                <a:spcPts val="0"/>
              </a:spcAft>
              <a:buSzPct val="100000"/>
              <a:buFont typeface="Garamond"/>
              <a:buNone/>
            </a:pPr>
            <a:r>
              <a:rPr lang="en-US"/>
              <a:t>final void run()</a:t>
            </a:r>
            <a:endParaRPr/>
          </a:p>
          <a:p>
            <a:pPr indent="0" lvl="0" marL="0" rtl="0" algn="l">
              <a:lnSpc>
                <a:spcPct val="100000"/>
              </a:lnSpc>
              <a:spcBef>
                <a:spcPts val="600"/>
              </a:spcBef>
              <a:spcAft>
                <a:spcPts val="0"/>
              </a:spcAft>
              <a:buSzPct val="100000"/>
              <a:buFont typeface="Garamond"/>
              <a:buNone/>
            </a:pPr>
            <a:r>
              <a:rPr lang="en-US"/>
              <a:t>{</a:t>
            </a:r>
            <a:endParaRPr/>
          </a:p>
          <a:p>
            <a:pPr indent="0" lvl="0" marL="0" rtl="0" algn="l">
              <a:lnSpc>
                <a:spcPct val="100000"/>
              </a:lnSpc>
              <a:spcBef>
                <a:spcPts val="600"/>
              </a:spcBef>
              <a:spcAft>
                <a:spcPts val="0"/>
              </a:spcAft>
              <a:buSzPct val="100000"/>
              <a:buFont typeface="Garamond"/>
              <a:buNone/>
            </a:pPr>
            <a:r>
              <a:rPr lang="en-US"/>
              <a:t>System.out.println("running");</a:t>
            </a:r>
            <a:endParaRPr/>
          </a:p>
          <a:p>
            <a:pPr indent="0" lvl="0" marL="0" rtl="0" algn="l">
              <a:lnSpc>
                <a:spcPct val="100000"/>
              </a:lnSpc>
              <a:spcBef>
                <a:spcPts val="600"/>
              </a:spcBef>
              <a:spcAft>
                <a:spcPts val="0"/>
              </a:spcAft>
              <a:buSzPct val="100000"/>
              <a:buFont typeface="Garamond"/>
              <a:buNone/>
            </a:pPr>
            <a:r>
              <a:rPr lang="en-US"/>
              <a:t>}</a:t>
            </a:r>
            <a:endParaRPr/>
          </a:p>
          <a:p>
            <a:pPr indent="0" lvl="0" marL="0" rtl="0" algn="l">
              <a:lnSpc>
                <a:spcPct val="100000"/>
              </a:lnSpc>
              <a:spcBef>
                <a:spcPts val="600"/>
              </a:spcBef>
              <a:spcAft>
                <a:spcPts val="0"/>
              </a:spcAft>
              <a:buSzPct val="100000"/>
              <a:buFont typeface="Garamond"/>
              <a:buNone/>
            </a:pPr>
            <a:r>
              <a:rPr lang="en-US"/>
              <a:t>class Honda extends Bike</a:t>
            </a:r>
            <a:endParaRPr/>
          </a:p>
          <a:p>
            <a:pPr indent="0" lvl="0" marL="0" rtl="0" algn="l">
              <a:lnSpc>
                <a:spcPct val="100000"/>
              </a:lnSpc>
              <a:spcBef>
                <a:spcPts val="600"/>
              </a:spcBef>
              <a:spcAft>
                <a:spcPts val="0"/>
              </a:spcAft>
              <a:buSzPct val="100000"/>
              <a:buFont typeface="Garamond"/>
              <a:buNone/>
            </a:pPr>
            <a:r>
              <a:rPr lang="en-US"/>
              <a:t>{</a:t>
            </a:r>
            <a:endParaRPr/>
          </a:p>
          <a:p>
            <a:pPr indent="0" lvl="0" marL="0" rtl="0" algn="l">
              <a:lnSpc>
                <a:spcPct val="100000"/>
              </a:lnSpc>
              <a:spcBef>
                <a:spcPts val="600"/>
              </a:spcBef>
              <a:spcAft>
                <a:spcPts val="0"/>
              </a:spcAft>
              <a:buSzPct val="100000"/>
              <a:buFont typeface="Garamond"/>
              <a:buNone/>
            </a:pPr>
            <a:r>
              <a:rPr lang="en-US"/>
              <a:t>void run()</a:t>
            </a:r>
            <a:endParaRPr/>
          </a:p>
          <a:p>
            <a:pPr indent="0" lvl="0" marL="0" rtl="0" algn="l">
              <a:lnSpc>
                <a:spcPct val="100000"/>
              </a:lnSpc>
              <a:spcBef>
                <a:spcPts val="600"/>
              </a:spcBef>
              <a:spcAft>
                <a:spcPts val="0"/>
              </a:spcAft>
              <a:buSzPct val="100000"/>
              <a:buFont typeface="Garamond"/>
              <a:buNone/>
            </a:pPr>
            <a:r>
              <a:rPr lang="en-US"/>
              <a:t>{</a:t>
            </a:r>
            <a:endParaRPr/>
          </a:p>
          <a:p>
            <a:pPr indent="0" lvl="0" marL="0" rtl="0" algn="l">
              <a:lnSpc>
                <a:spcPct val="100000"/>
              </a:lnSpc>
              <a:spcBef>
                <a:spcPts val="600"/>
              </a:spcBef>
              <a:spcAft>
                <a:spcPts val="0"/>
              </a:spcAft>
              <a:buSzPct val="100000"/>
              <a:buFont typeface="Garamond"/>
              <a:buNone/>
            </a:pPr>
            <a:r>
              <a:rPr lang="en-US"/>
              <a:t>System.out.println("running safely with 100 kmph");</a:t>
            </a:r>
            <a:endParaRPr/>
          </a:p>
          <a:p>
            <a:pPr indent="0" lvl="0" marL="0" rtl="0" algn="l">
              <a:lnSpc>
                <a:spcPct val="100000"/>
              </a:lnSpc>
              <a:spcBef>
                <a:spcPts val="600"/>
              </a:spcBef>
              <a:spcAft>
                <a:spcPts val="0"/>
              </a:spcAft>
              <a:buSzPct val="100000"/>
              <a:buFont typeface="Garamond"/>
              <a:buNone/>
            </a:pPr>
            <a:r>
              <a:rPr lang="en-US"/>
              <a:t>}</a:t>
            </a:r>
            <a:endParaRPr/>
          </a:p>
          <a:p>
            <a:pPr indent="0" lvl="0" marL="0" rtl="0" algn="l">
              <a:lnSpc>
                <a:spcPct val="100000"/>
              </a:lnSpc>
              <a:spcBef>
                <a:spcPts val="600"/>
              </a:spcBef>
              <a:spcAft>
                <a:spcPts val="0"/>
              </a:spcAft>
              <a:buSzPct val="100000"/>
              <a:buFont typeface="Garamond"/>
              <a:buNone/>
            </a:pPr>
            <a:r>
              <a:rPr lang="en-US"/>
              <a:t>public static void main(String args[])</a:t>
            </a:r>
            <a:endParaRPr/>
          </a:p>
          <a:p>
            <a:pPr indent="0" lvl="0" marL="0" rtl="0" algn="l">
              <a:lnSpc>
                <a:spcPct val="100000"/>
              </a:lnSpc>
              <a:spcBef>
                <a:spcPts val="600"/>
              </a:spcBef>
              <a:spcAft>
                <a:spcPts val="0"/>
              </a:spcAft>
              <a:buSzPct val="100000"/>
              <a:buFont typeface="Garamond"/>
              <a:buNone/>
            </a:pPr>
            <a:r>
              <a:rPr lang="en-US"/>
              <a:t>{</a:t>
            </a:r>
            <a:endParaRPr/>
          </a:p>
          <a:p>
            <a:pPr indent="0" lvl="0" marL="0" rtl="0" algn="l">
              <a:lnSpc>
                <a:spcPct val="100000"/>
              </a:lnSpc>
              <a:spcBef>
                <a:spcPts val="600"/>
              </a:spcBef>
              <a:spcAft>
                <a:spcPts val="0"/>
              </a:spcAft>
              <a:buSzPct val="100000"/>
              <a:buFont typeface="Garamond"/>
              <a:buNone/>
            </a:pPr>
            <a:r>
              <a:rPr lang="en-US"/>
              <a:t>Honda honda = new Honda();</a:t>
            </a:r>
            <a:endParaRPr/>
          </a:p>
          <a:p>
            <a:pPr indent="0" lvl="0" marL="0" rtl="0" algn="l">
              <a:lnSpc>
                <a:spcPct val="100000"/>
              </a:lnSpc>
              <a:spcBef>
                <a:spcPts val="600"/>
              </a:spcBef>
              <a:spcAft>
                <a:spcPts val="0"/>
              </a:spcAft>
              <a:buSzPct val="100000"/>
              <a:buFont typeface="Garamond"/>
              <a:buNone/>
            </a:pPr>
            <a:r>
              <a:rPr lang="en-US"/>
              <a:t>honda.run();</a:t>
            </a:r>
            <a:endParaRPr/>
          </a:p>
          <a:p>
            <a:pPr indent="0" lvl="0" marL="0" rtl="0" algn="l">
              <a:lnSpc>
                <a:spcPct val="100000"/>
              </a:lnSpc>
              <a:spcBef>
                <a:spcPts val="600"/>
              </a:spcBef>
              <a:spcAft>
                <a:spcPts val="0"/>
              </a:spcAft>
              <a:buSzPct val="100000"/>
              <a:buFont typeface="Garamond"/>
              <a:buNone/>
            </a:pPr>
            <a:r>
              <a:rPr lang="en-US"/>
              <a:t>}</a:t>
            </a:r>
            <a:endParaRPr/>
          </a:p>
          <a:p>
            <a:pPr indent="0" lvl="0" marL="0" rtl="0" algn="l">
              <a:lnSpc>
                <a:spcPct val="100000"/>
              </a:lnSpc>
              <a:spcBef>
                <a:spcPts val="600"/>
              </a:spcBef>
              <a:spcAft>
                <a:spcPts val="0"/>
              </a:spcAft>
              <a:buSzPct val="100000"/>
              <a:buFont typeface="Garamond"/>
              <a:buNone/>
            </a:pPr>
            <a:r>
              <a:rPr lang="en-US"/>
              <a:t>}</a:t>
            </a:r>
            <a:endParaRPr/>
          </a:p>
          <a:p>
            <a:pPr indent="0" lvl="0" marL="0" rtl="0" algn="l">
              <a:lnSpc>
                <a:spcPct val="100000"/>
              </a:lnSpc>
              <a:spcBef>
                <a:spcPts val="600"/>
              </a:spcBef>
              <a:spcAft>
                <a:spcPts val="0"/>
              </a:spcAft>
              <a:buSzPct val="100000"/>
              <a:buFont typeface="Garamond"/>
              <a:buNone/>
            </a:pPr>
            <a:r>
              <a:rPr lang="en-US"/>
              <a:t>}</a:t>
            </a:r>
            <a:endParaRPr/>
          </a:p>
          <a:p>
            <a:pPr indent="0" lvl="0" marL="0" rtl="0" algn="l">
              <a:lnSpc>
                <a:spcPct val="100000"/>
              </a:lnSpc>
              <a:spcBef>
                <a:spcPts val="600"/>
              </a:spcBef>
              <a:spcAft>
                <a:spcPts val="0"/>
              </a:spcAft>
              <a:buSzPct val="100000"/>
              <a:buFont typeface="Garamond"/>
              <a:buNone/>
            </a:pPr>
            <a:r>
              <a:rPr lang="en-US"/>
              <a:t>Output: Compile time error</a:t>
            </a:r>
            <a:endParaRPr/>
          </a:p>
        </p:txBody>
      </p:sp>
      <p:sp>
        <p:nvSpPr>
          <p:cNvPr id="1989" name="Google Shape;1989;p22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FINAL METHOD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9"/>
                                        </p:tgtEl>
                                        <p:attrNameLst>
                                          <p:attrName>style.visibility</p:attrName>
                                        </p:attrNameLst>
                                      </p:cBhvr>
                                      <p:to>
                                        <p:strVal val="visible"/>
                                      </p:to>
                                    </p:set>
                                    <p:animEffect filter="fade" transition="in">
                                      <p:cBhvr>
                                        <p:cTn dur="1000"/>
                                        <p:tgtEl>
                                          <p:spTgt spid="19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8">
                                            <p:txEl>
                                              <p:pRg end="0" st="0"/>
                                            </p:txEl>
                                          </p:spTgt>
                                        </p:tgtEl>
                                        <p:attrNameLst>
                                          <p:attrName>style.visibility</p:attrName>
                                        </p:attrNameLst>
                                      </p:cBhvr>
                                      <p:to>
                                        <p:strVal val="visible"/>
                                      </p:to>
                                    </p:set>
                                    <p:animEffect filter="fade" transition="in">
                                      <p:cBhvr>
                                        <p:cTn dur="1000"/>
                                        <p:tgtEl>
                                          <p:spTgt spid="19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8">
                                            <p:txEl>
                                              <p:pRg end="1" st="1"/>
                                            </p:txEl>
                                          </p:spTgt>
                                        </p:tgtEl>
                                        <p:attrNameLst>
                                          <p:attrName>style.visibility</p:attrName>
                                        </p:attrNameLst>
                                      </p:cBhvr>
                                      <p:to>
                                        <p:strVal val="visible"/>
                                      </p:to>
                                    </p:set>
                                    <p:animEffect filter="fade" transition="in">
                                      <p:cBhvr>
                                        <p:cTn dur="1000"/>
                                        <p:tgtEl>
                                          <p:spTgt spid="19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8">
                                            <p:txEl>
                                              <p:pRg end="2" st="2"/>
                                            </p:txEl>
                                          </p:spTgt>
                                        </p:tgtEl>
                                        <p:attrNameLst>
                                          <p:attrName>style.visibility</p:attrName>
                                        </p:attrNameLst>
                                      </p:cBhvr>
                                      <p:to>
                                        <p:strVal val="visible"/>
                                      </p:to>
                                    </p:set>
                                    <p:animEffect filter="fade" transition="in">
                                      <p:cBhvr>
                                        <p:cTn dur="1000"/>
                                        <p:tgtEl>
                                          <p:spTgt spid="19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8">
                                            <p:txEl>
                                              <p:pRg end="3" st="3"/>
                                            </p:txEl>
                                          </p:spTgt>
                                        </p:tgtEl>
                                        <p:attrNameLst>
                                          <p:attrName>style.visibility</p:attrName>
                                        </p:attrNameLst>
                                      </p:cBhvr>
                                      <p:to>
                                        <p:strVal val="visible"/>
                                      </p:to>
                                    </p:set>
                                    <p:animEffect filter="fade" transition="in">
                                      <p:cBhvr>
                                        <p:cTn dur="1000"/>
                                        <p:tgtEl>
                                          <p:spTgt spid="19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8">
                                            <p:txEl>
                                              <p:pRg end="4" st="4"/>
                                            </p:txEl>
                                          </p:spTgt>
                                        </p:tgtEl>
                                        <p:attrNameLst>
                                          <p:attrName>style.visibility</p:attrName>
                                        </p:attrNameLst>
                                      </p:cBhvr>
                                      <p:to>
                                        <p:strVal val="visible"/>
                                      </p:to>
                                    </p:set>
                                    <p:animEffect filter="fade" transition="in">
                                      <p:cBhvr>
                                        <p:cTn dur="1000"/>
                                        <p:tgtEl>
                                          <p:spTgt spid="198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8">
                                            <p:txEl>
                                              <p:pRg end="5" st="5"/>
                                            </p:txEl>
                                          </p:spTgt>
                                        </p:tgtEl>
                                        <p:attrNameLst>
                                          <p:attrName>style.visibility</p:attrName>
                                        </p:attrNameLst>
                                      </p:cBhvr>
                                      <p:to>
                                        <p:strVal val="visible"/>
                                      </p:to>
                                    </p:set>
                                    <p:animEffect filter="fade" transition="in">
                                      <p:cBhvr>
                                        <p:cTn dur="1000"/>
                                        <p:tgtEl>
                                          <p:spTgt spid="198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8">
                                            <p:txEl>
                                              <p:pRg end="6" st="6"/>
                                            </p:txEl>
                                          </p:spTgt>
                                        </p:tgtEl>
                                        <p:attrNameLst>
                                          <p:attrName>style.visibility</p:attrName>
                                        </p:attrNameLst>
                                      </p:cBhvr>
                                      <p:to>
                                        <p:strVal val="visible"/>
                                      </p:to>
                                    </p:set>
                                    <p:animEffect filter="fade" transition="in">
                                      <p:cBhvr>
                                        <p:cTn dur="1000"/>
                                        <p:tgtEl>
                                          <p:spTgt spid="198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8">
                                            <p:txEl>
                                              <p:pRg end="7" st="7"/>
                                            </p:txEl>
                                          </p:spTgt>
                                        </p:tgtEl>
                                        <p:attrNameLst>
                                          <p:attrName>style.visibility</p:attrName>
                                        </p:attrNameLst>
                                      </p:cBhvr>
                                      <p:to>
                                        <p:strVal val="visible"/>
                                      </p:to>
                                    </p:set>
                                    <p:animEffect filter="fade" transition="in">
                                      <p:cBhvr>
                                        <p:cTn dur="1000"/>
                                        <p:tgtEl>
                                          <p:spTgt spid="198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8">
                                            <p:txEl>
                                              <p:pRg end="8" st="8"/>
                                            </p:txEl>
                                          </p:spTgt>
                                        </p:tgtEl>
                                        <p:attrNameLst>
                                          <p:attrName>style.visibility</p:attrName>
                                        </p:attrNameLst>
                                      </p:cBhvr>
                                      <p:to>
                                        <p:strVal val="visible"/>
                                      </p:to>
                                    </p:set>
                                    <p:animEffect filter="fade" transition="in">
                                      <p:cBhvr>
                                        <p:cTn dur="1000"/>
                                        <p:tgtEl>
                                          <p:spTgt spid="198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8">
                                            <p:txEl>
                                              <p:pRg end="9" st="9"/>
                                            </p:txEl>
                                          </p:spTgt>
                                        </p:tgtEl>
                                        <p:attrNameLst>
                                          <p:attrName>style.visibility</p:attrName>
                                        </p:attrNameLst>
                                      </p:cBhvr>
                                      <p:to>
                                        <p:strVal val="visible"/>
                                      </p:to>
                                    </p:set>
                                    <p:animEffect filter="fade" transition="in">
                                      <p:cBhvr>
                                        <p:cTn dur="1000"/>
                                        <p:tgtEl>
                                          <p:spTgt spid="198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8">
                                            <p:txEl>
                                              <p:pRg end="10" st="10"/>
                                            </p:txEl>
                                          </p:spTgt>
                                        </p:tgtEl>
                                        <p:attrNameLst>
                                          <p:attrName>style.visibility</p:attrName>
                                        </p:attrNameLst>
                                      </p:cBhvr>
                                      <p:to>
                                        <p:strVal val="visible"/>
                                      </p:to>
                                    </p:set>
                                    <p:animEffect filter="fade" transition="in">
                                      <p:cBhvr>
                                        <p:cTn dur="1000"/>
                                        <p:tgtEl>
                                          <p:spTgt spid="198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8">
                                            <p:txEl>
                                              <p:pRg end="11" st="11"/>
                                            </p:txEl>
                                          </p:spTgt>
                                        </p:tgtEl>
                                        <p:attrNameLst>
                                          <p:attrName>style.visibility</p:attrName>
                                        </p:attrNameLst>
                                      </p:cBhvr>
                                      <p:to>
                                        <p:strVal val="visible"/>
                                      </p:to>
                                    </p:set>
                                    <p:animEffect filter="fade" transition="in">
                                      <p:cBhvr>
                                        <p:cTn dur="1000"/>
                                        <p:tgtEl>
                                          <p:spTgt spid="198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8">
                                            <p:txEl>
                                              <p:pRg end="12" st="12"/>
                                            </p:txEl>
                                          </p:spTgt>
                                        </p:tgtEl>
                                        <p:attrNameLst>
                                          <p:attrName>style.visibility</p:attrName>
                                        </p:attrNameLst>
                                      </p:cBhvr>
                                      <p:to>
                                        <p:strVal val="visible"/>
                                      </p:to>
                                    </p:set>
                                    <p:animEffect filter="fade" transition="in">
                                      <p:cBhvr>
                                        <p:cTn dur="1000"/>
                                        <p:tgtEl>
                                          <p:spTgt spid="1988">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8">
                                            <p:txEl>
                                              <p:pRg end="13" st="13"/>
                                            </p:txEl>
                                          </p:spTgt>
                                        </p:tgtEl>
                                        <p:attrNameLst>
                                          <p:attrName>style.visibility</p:attrName>
                                        </p:attrNameLst>
                                      </p:cBhvr>
                                      <p:to>
                                        <p:strVal val="visible"/>
                                      </p:to>
                                    </p:set>
                                    <p:animEffect filter="fade" transition="in">
                                      <p:cBhvr>
                                        <p:cTn dur="1000"/>
                                        <p:tgtEl>
                                          <p:spTgt spid="1988">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8">
                                            <p:txEl>
                                              <p:pRg end="14" st="14"/>
                                            </p:txEl>
                                          </p:spTgt>
                                        </p:tgtEl>
                                        <p:attrNameLst>
                                          <p:attrName>style.visibility</p:attrName>
                                        </p:attrNameLst>
                                      </p:cBhvr>
                                      <p:to>
                                        <p:strVal val="visible"/>
                                      </p:to>
                                    </p:set>
                                    <p:animEffect filter="fade" transition="in">
                                      <p:cBhvr>
                                        <p:cTn dur="1000"/>
                                        <p:tgtEl>
                                          <p:spTgt spid="1988">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8">
                                            <p:txEl>
                                              <p:pRg end="15" st="15"/>
                                            </p:txEl>
                                          </p:spTgt>
                                        </p:tgtEl>
                                        <p:attrNameLst>
                                          <p:attrName>style.visibility</p:attrName>
                                        </p:attrNameLst>
                                      </p:cBhvr>
                                      <p:to>
                                        <p:strVal val="visible"/>
                                      </p:to>
                                    </p:set>
                                    <p:animEffect filter="fade" transition="in">
                                      <p:cBhvr>
                                        <p:cTn dur="1000"/>
                                        <p:tgtEl>
                                          <p:spTgt spid="1988">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8">
                                            <p:txEl>
                                              <p:pRg end="16" st="16"/>
                                            </p:txEl>
                                          </p:spTgt>
                                        </p:tgtEl>
                                        <p:attrNameLst>
                                          <p:attrName>style.visibility</p:attrName>
                                        </p:attrNameLst>
                                      </p:cBhvr>
                                      <p:to>
                                        <p:strVal val="visible"/>
                                      </p:to>
                                    </p:set>
                                    <p:animEffect filter="fade" transition="in">
                                      <p:cBhvr>
                                        <p:cTn dur="1000"/>
                                        <p:tgtEl>
                                          <p:spTgt spid="1988">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8">
                                            <p:txEl>
                                              <p:pRg end="17" st="17"/>
                                            </p:txEl>
                                          </p:spTgt>
                                        </p:tgtEl>
                                        <p:attrNameLst>
                                          <p:attrName>style.visibility</p:attrName>
                                        </p:attrNameLst>
                                      </p:cBhvr>
                                      <p:to>
                                        <p:strVal val="visible"/>
                                      </p:to>
                                    </p:set>
                                    <p:animEffect filter="fade" transition="in">
                                      <p:cBhvr>
                                        <p:cTn dur="1000"/>
                                        <p:tgtEl>
                                          <p:spTgt spid="1988">
                                            <p:txEl>
                                              <p:pRg end="17" st="1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8">
                                            <p:txEl>
                                              <p:pRg end="18" st="18"/>
                                            </p:txEl>
                                          </p:spTgt>
                                        </p:tgtEl>
                                        <p:attrNameLst>
                                          <p:attrName>style.visibility</p:attrName>
                                        </p:attrNameLst>
                                      </p:cBhvr>
                                      <p:to>
                                        <p:strVal val="visible"/>
                                      </p:to>
                                    </p:set>
                                    <p:animEffect filter="fade" transition="in">
                                      <p:cBhvr>
                                        <p:cTn dur="1000"/>
                                        <p:tgtEl>
                                          <p:spTgt spid="1988">
                                            <p:txEl>
                                              <p:pRg end="18" st="1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8">
                                            <p:txEl>
                                              <p:pRg end="19" st="19"/>
                                            </p:txEl>
                                          </p:spTgt>
                                        </p:tgtEl>
                                        <p:attrNameLst>
                                          <p:attrName>style.visibility</p:attrName>
                                        </p:attrNameLst>
                                      </p:cBhvr>
                                      <p:to>
                                        <p:strVal val="visible"/>
                                      </p:to>
                                    </p:set>
                                    <p:animEffect filter="fade" transition="in">
                                      <p:cBhvr>
                                        <p:cTn dur="1000"/>
                                        <p:tgtEl>
                                          <p:spTgt spid="1988">
                                            <p:txEl>
                                              <p:pRg end="19" st="1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p222"/>
          <p:cNvSpPr txBox="1"/>
          <p:nvPr>
            <p:ph idx="1" type="body"/>
          </p:nvPr>
        </p:nvSpPr>
        <p:spPr>
          <a:xfrm>
            <a:off x="457200" y="2020824"/>
            <a:ext cx="8229600" cy="4648536"/>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0"/>
              </a:spcBef>
              <a:spcAft>
                <a:spcPts val="0"/>
              </a:spcAft>
              <a:buSzPct val="100000"/>
              <a:buFont typeface="Garamond"/>
              <a:buNone/>
            </a:pPr>
            <a:r>
              <a:rPr lang="en-US"/>
              <a:t>Class Bike</a:t>
            </a:r>
            <a:endParaRPr/>
          </a:p>
          <a:p>
            <a:pPr indent="0" lvl="0" marL="0" rtl="0" algn="l">
              <a:lnSpc>
                <a:spcPct val="100000"/>
              </a:lnSpc>
              <a:spcBef>
                <a:spcPts val="600"/>
              </a:spcBef>
              <a:spcAft>
                <a:spcPts val="0"/>
              </a:spcAft>
              <a:buSzPct val="100000"/>
              <a:buFont typeface="Garamond"/>
              <a:buNone/>
            </a:pPr>
            <a:r>
              <a:rPr lang="en-US"/>
              <a:t>{</a:t>
            </a:r>
            <a:endParaRPr/>
          </a:p>
          <a:p>
            <a:pPr indent="0" lvl="0" marL="0" rtl="0" algn="l">
              <a:lnSpc>
                <a:spcPct val="100000"/>
              </a:lnSpc>
              <a:spcBef>
                <a:spcPts val="600"/>
              </a:spcBef>
              <a:spcAft>
                <a:spcPts val="0"/>
              </a:spcAft>
              <a:buSzPct val="100000"/>
              <a:buFont typeface="Garamond"/>
              <a:buNone/>
            </a:pPr>
            <a:r>
              <a:rPr lang="en-US"/>
              <a:t>final void run()</a:t>
            </a:r>
            <a:endParaRPr/>
          </a:p>
          <a:p>
            <a:pPr indent="0" lvl="0" marL="0" rtl="0" algn="l">
              <a:lnSpc>
                <a:spcPct val="100000"/>
              </a:lnSpc>
              <a:spcBef>
                <a:spcPts val="600"/>
              </a:spcBef>
              <a:spcAft>
                <a:spcPts val="0"/>
              </a:spcAft>
              <a:buSzPct val="100000"/>
              <a:buFont typeface="Garamond"/>
              <a:buNone/>
            </a:pPr>
            <a:r>
              <a:rPr lang="en-US"/>
              <a:t>{</a:t>
            </a:r>
            <a:endParaRPr/>
          </a:p>
          <a:p>
            <a:pPr indent="0" lvl="0" marL="0" rtl="0" algn="l">
              <a:lnSpc>
                <a:spcPct val="100000"/>
              </a:lnSpc>
              <a:spcBef>
                <a:spcPts val="600"/>
              </a:spcBef>
              <a:spcAft>
                <a:spcPts val="0"/>
              </a:spcAft>
              <a:buSzPct val="100000"/>
              <a:buFont typeface="Garamond"/>
              <a:buNone/>
            </a:pPr>
            <a:r>
              <a:rPr lang="en-US"/>
              <a:t>System.out.println(“running…”);</a:t>
            </a:r>
            <a:endParaRPr/>
          </a:p>
          <a:p>
            <a:pPr indent="0" lvl="0" marL="0" rtl="0" algn="l">
              <a:lnSpc>
                <a:spcPct val="100000"/>
              </a:lnSpc>
              <a:spcBef>
                <a:spcPts val="600"/>
              </a:spcBef>
              <a:spcAft>
                <a:spcPts val="0"/>
              </a:spcAft>
              <a:buSzPct val="100000"/>
              <a:buFont typeface="Garamond"/>
              <a:buNone/>
            </a:pPr>
            <a:r>
              <a:rPr lang="en-US"/>
              <a:t>}</a:t>
            </a:r>
            <a:endParaRPr/>
          </a:p>
          <a:p>
            <a:pPr indent="0" lvl="0" marL="0" rtl="0" algn="l">
              <a:lnSpc>
                <a:spcPct val="100000"/>
              </a:lnSpc>
              <a:spcBef>
                <a:spcPts val="600"/>
              </a:spcBef>
              <a:spcAft>
                <a:spcPts val="0"/>
              </a:spcAft>
              <a:buSzPct val="100000"/>
              <a:buFont typeface="Garamond"/>
              <a:buNone/>
            </a:pPr>
            <a:r>
              <a:rPr lang="en-US"/>
              <a:t>Class Honda2 extends Bike</a:t>
            </a:r>
            <a:endParaRPr/>
          </a:p>
          <a:p>
            <a:pPr indent="0" lvl="0" marL="0" rtl="0" algn="l">
              <a:lnSpc>
                <a:spcPct val="100000"/>
              </a:lnSpc>
              <a:spcBef>
                <a:spcPts val="600"/>
              </a:spcBef>
              <a:spcAft>
                <a:spcPts val="0"/>
              </a:spcAft>
              <a:buSzPct val="100000"/>
              <a:buFont typeface="Garamond"/>
              <a:buNone/>
            </a:pPr>
            <a:r>
              <a:rPr lang="en-US"/>
              <a:t>{</a:t>
            </a:r>
            <a:endParaRPr/>
          </a:p>
          <a:p>
            <a:pPr indent="0" lvl="0" marL="0" rtl="0" algn="l">
              <a:lnSpc>
                <a:spcPct val="100000"/>
              </a:lnSpc>
              <a:spcBef>
                <a:spcPts val="600"/>
              </a:spcBef>
              <a:spcAft>
                <a:spcPts val="0"/>
              </a:spcAft>
              <a:buSzPct val="100000"/>
              <a:buFont typeface="Garamond"/>
              <a:buNone/>
            </a:pPr>
            <a:r>
              <a:rPr lang="en-US"/>
              <a:t>public static void main(String args[])</a:t>
            </a:r>
            <a:endParaRPr/>
          </a:p>
          <a:p>
            <a:pPr indent="0" lvl="0" marL="0" rtl="0" algn="l">
              <a:lnSpc>
                <a:spcPct val="100000"/>
              </a:lnSpc>
              <a:spcBef>
                <a:spcPts val="600"/>
              </a:spcBef>
              <a:spcAft>
                <a:spcPts val="0"/>
              </a:spcAft>
              <a:buSzPct val="100000"/>
              <a:buFont typeface="Garamond"/>
              <a:buNone/>
            </a:pPr>
            <a:r>
              <a:rPr lang="en-US"/>
              <a:t>{</a:t>
            </a:r>
            <a:endParaRPr/>
          </a:p>
          <a:p>
            <a:pPr indent="0" lvl="0" marL="0" rtl="0" algn="l">
              <a:lnSpc>
                <a:spcPct val="100000"/>
              </a:lnSpc>
              <a:spcBef>
                <a:spcPts val="600"/>
              </a:spcBef>
              <a:spcAft>
                <a:spcPts val="0"/>
              </a:spcAft>
              <a:buSzPct val="100000"/>
              <a:buFont typeface="Garamond"/>
              <a:buNone/>
            </a:pPr>
            <a:r>
              <a:rPr lang="en-US"/>
              <a:t>New Honda2().run();</a:t>
            </a:r>
            <a:endParaRPr/>
          </a:p>
          <a:p>
            <a:pPr indent="0" lvl="0" marL="0" rtl="0" algn="l">
              <a:lnSpc>
                <a:spcPct val="100000"/>
              </a:lnSpc>
              <a:spcBef>
                <a:spcPts val="600"/>
              </a:spcBef>
              <a:spcAft>
                <a:spcPts val="0"/>
              </a:spcAft>
              <a:buSzPct val="100000"/>
              <a:buFont typeface="Garamond"/>
              <a:buNone/>
            </a:pPr>
            <a:r>
              <a:rPr lang="en-US"/>
              <a:t>}</a:t>
            </a:r>
            <a:endParaRPr/>
          </a:p>
          <a:p>
            <a:pPr indent="0" lvl="0" marL="0" rtl="0" algn="l">
              <a:lnSpc>
                <a:spcPct val="100000"/>
              </a:lnSpc>
              <a:spcBef>
                <a:spcPts val="600"/>
              </a:spcBef>
              <a:spcAft>
                <a:spcPts val="0"/>
              </a:spcAft>
              <a:buSzPct val="100000"/>
              <a:buFont typeface="Garamond"/>
              <a:buNone/>
            </a:pPr>
            <a:r>
              <a:rPr lang="en-US"/>
              <a:t>}</a:t>
            </a:r>
            <a:endParaRPr/>
          </a:p>
          <a:p>
            <a:pPr indent="0" lvl="0" marL="0" rtl="0" algn="l">
              <a:lnSpc>
                <a:spcPct val="100000"/>
              </a:lnSpc>
              <a:spcBef>
                <a:spcPts val="600"/>
              </a:spcBef>
              <a:spcAft>
                <a:spcPts val="0"/>
              </a:spcAft>
              <a:buSzPct val="100000"/>
              <a:buFont typeface="Garamond"/>
              <a:buNone/>
            </a:pPr>
            <a:r>
              <a:rPr lang="en-US"/>
              <a:t>Output: running…</a:t>
            </a:r>
            <a:endParaRPr/>
          </a:p>
        </p:txBody>
      </p:sp>
      <p:sp>
        <p:nvSpPr>
          <p:cNvPr id="1995" name="Google Shape;1995;p22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IS FINAL METHOD INHERITED?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5"/>
                                        </p:tgtEl>
                                        <p:attrNameLst>
                                          <p:attrName>style.visibility</p:attrName>
                                        </p:attrNameLst>
                                      </p:cBhvr>
                                      <p:to>
                                        <p:strVal val="visible"/>
                                      </p:to>
                                    </p:set>
                                    <p:animEffect filter="fade" transition="in">
                                      <p:cBhvr>
                                        <p:cTn dur="1000"/>
                                        <p:tgtEl>
                                          <p:spTgt spid="19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4">
                                            <p:txEl>
                                              <p:pRg end="0" st="0"/>
                                            </p:txEl>
                                          </p:spTgt>
                                        </p:tgtEl>
                                        <p:attrNameLst>
                                          <p:attrName>style.visibility</p:attrName>
                                        </p:attrNameLst>
                                      </p:cBhvr>
                                      <p:to>
                                        <p:strVal val="visible"/>
                                      </p:to>
                                    </p:set>
                                    <p:animEffect filter="fade" transition="in">
                                      <p:cBhvr>
                                        <p:cTn dur="1000"/>
                                        <p:tgtEl>
                                          <p:spTgt spid="19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4">
                                            <p:txEl>
                                              <p:pRg end="1" st="1"/>
                                            </p:txEl>
                                          </p:spTgt>
                                        </p:tgtEl>
                                        <p:attrNameLst>
                                          <p:attrName>style.visibility</p:attrName>
                                        </p:attrNameLst>
                                      </p:cBhvr>
                                      <p:to>
                                        <p:strVal val="visible"/>
                                      </p:to>
                                    </p:set>
                                    <p:animEffect filter="fade" transition="in">
                                      <p:cBhvr>
                                        <p:cTn dur="1000"/>
                                        <p:tgtEl>
                                          <p:spTgt spid="19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4">
                                            <p:txEl>
                                              <p:pRg end="2" st="2"/>
                                            </p:txEl>
                                          </p:spTgt>
                                        </p:tgtEl>
                                        <p:attrNameLst>
                                          <p:attrName>style.visibility</p:attrName>
                                        </p:attrNameLst>
                                      </p:cBhvr>
                                      <p:to>
                                        <p:strVal val="visible"/>
                                      </p:to>
                                    </p:set>
                                    <p:animEffect filter="fade" transition="in">
                                      <p:cBhvr>
                                        <p:cTn dur="1000"/>
                                        <p:tgtEl>
                                          <p:spTgt spid="19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4">
                                            <p:txEl>
                                              <p:pRg end="3" st="3"/>
                                            </p:txEl>
                                          </p:spTgt>
                                        </p:tgtEl>
                                        <p:attrNameLst>
                                          <p:attrName>style.visibility</p:attrName>
                                        </p:attrNameLst>
                                      </p:cBhvr>
                                      <p:to>
                                        <p:strVal val="visible"/>
                                      </p:to>
                                    </p:set>
                                    <p:animEffect filter="fade" transition="in">
                                      <p:cBhvr>
                                        <p:cTn dur="1000"/>
                                        <p:tgtEl>
                                          <p:spTgt spid="199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4">
                                            <p:txEl>
                                              <p:pRg end="4" st="4"/>
                                            </p:txEl>
                                          </p:spTgt>
                                        </p:tgtEl>
                                        <p:attrNameLst>
                                          <p:attrName>style.visibility</p:attrName>
                                        </p:attrNameLst>
                                      </p:cBhvr>
                                      <p:to>
                                        <p:strVal val="visible"/>
                                      </p:to>
                                    </p:set>
                                    <p:animEffect filter="fade" transition="in">
                                      <p:cBhvr>
                                        <p:cTn dur="1000"/>
                                        <p:tgtEl>
                                          <p:spTgt spid="199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4">
                                            <p:txEl>
                                              <p:pRg end="5" st="5"/>
                                            </p:txEl>
                                          </p:spTgt>
                                        </p:tgtEl>
                                        <p:attrNameLst>
                                          <p:attrName>style.visibility</p:attrName>
                                        </p:attrNameLst>
                                      </p:cBhvr>
                                      <p:to>
                                        <p:strVal val="visible"/>
                                      </p:to>
                                    </p:set>
                                    <p:animEffect filter="fade" transition="in">
                                      <p:cBhvr>
                                        <p:cTn dur="1000"/>
                                        <p:tgtEl>
                                          <p:spTgt spid="199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4">
                                            <p:txEl>
                                              <p:pRg end="6" st="6"/>
                                            </p:txEl>
                                          </p:spTgt>
                                        </p:tgtEl>
                                        <p:attrNameLst>
                                          <p:attrName>style.visibility</p:attrName>
                                        </p:attrNameLst>
                                      </p:cBhvr>
                                      <p:to>
                                        <p:strVal val="visible"/>
                                      </p:to>
                                    </p:set>
                                    <p:animEffect filter="fade" transition="in">
                                      <p:cBhvr>
                                        <p:cTn dur="1000"/>
                                        <p:tgtEl>
                                          <p:spTgt spid="199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4">
                                            <p:txEl>
                                              <p:pRg end="7" st="7"/>
                                            </p:txEl>
                                          </p:spTgt>
                                        </p:tgtEl>
                                        <p:attrNameLst>
                                          <p:attrName>style.visibility</p:attrName>
                                        </p:attrNameLst>
                                      </p:cBhvr>
                                      <p:to>
                                        <p:strVal val="visible"/>
                                      </p:to>
                                    </p:set>
                                    <p:animEffect filter="fade" transition="in">
                                      <p:cBhvr>
                                        <p:cTn dur="1000"/>
                                        <p:tgtEl>
                                          <p:spTgt spid="199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4">
                                            <p:txEl>
                                              <p:pRg end="8" st="8"/>
                                            </p:txEl>
                                          </p:spTgt>
                                        </p:tgtEl>
                                        <p:attrNameLst>
                                          <p:attrName>style.visibility</p:attrName>
                                        </p:attrNameLst>
                                      </p:cBhvr>
                                      <p:to>
                                        <p:strVal val="visible"/>
                                      </p:to>
                                    </p:set>
                                    <p:animEffect filter="fade" transition="in">
                                      <p:cBhvr>
                                        <p:cTn dur="1000"/>
                                        <p:tgtEl>
                                          <p:spTgt spid="199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4">
                                            <p:txEl>
                                              <p:pRg end="9" st="9"/>
                                            </p:txEl>
                                          </p:spTgt>
                                        </p:tgtEl>
                                        <p:attrNameLst>
                                          <p:attrName>style.visibility</p:attrName>
                                        </p:attrNameLst>
                                      </p:cBhvr>
                                      <p:to>
                                        <p:strVal val="visible"/>
                                      </p:to>
                                    </p:set>
                                    <p:animEffect filter="fade" transition="in">
                                      <p:cBhvr>
                                        <p:cTn dur="1000"/>
                                        <p:tgtEl>
                                          <p:spTgt spid="199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4">
                                            <p:txEl>
                                              <p:pRg end="10" st="10"/>
                                            </p:txEl>
                                          </p:spTgt>
                                        </p:tgtEl>
                                        <p:attrNameLst>
                                          <p:attrName>style.visibility</p:attrName>
                                        </p:attrNameLst>
                                      </p:cBhvr>
                                      <p:to>
                                        <p:strVal val="visible"/>
                                      </p:to>
                                    </p:set>
                                    <p:animEffect filter="fade" transition="in">
                                      <p:cBhvr>
                                        <p:cTn dur="1000"/>
                                        <p:tgtEl>
                                          <p:spTgt spid="199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4">
                                            <p:txEl>
                                              <p:pRg end="11" st="11"/>
                                            </p:txEl>
                                          </p:spTgt>
                                        </p:tgtEl>
                                        <p:attrNameLst>
                                          <p:attrName>style.visibility</p:attrName>
                                        </p:attrNameLst>
                                      </p:cBhvr>
                                      <p:to>
                                        <p:strVal val="visible"/>
                                      </p:to>
                                    </p:set>
                                    <p:animEffect filter="fade" transition="in">
                                      <p:cBhvr>
                                        <p:cTn dur="1000"/>
                                        <p:tgtEl>
                                          <p:spTgt spid="199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4">
                                            <p:txEl>
                                              <p:pRg end="12" st="12"/>
                                            </p:txEl>
                                          </p:spTgt>
                                        </p:tgtEl>
                                        <p:attrNameLst>
                                          <p:attrName>style.visibility</p:attrName>
                                        </p:attrNameLst>
                                      </p:cBhvr>
                                      <p:to>
                                        <p:strVal val="visible"/>
                                      </p:to>
                                    </p:set>
                                    <p:animEffect filter="fade" transition="in">
                                      <p:cBhvr>
                                        <p:cTn dur="1000"/>
                                        <p:tgtEl>
                                          <p:spTgt spid="1994">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4">
                                            <p:txEl>
                                              <p:pRg end="13" st="13"/>
                                            </p:txEl>
                                          </p:spTgt>
                                        </p:tgtEl>
                                        <p:attrNameLst>
                                          <p:attrName>style.visibility</p:attrName>
                                        </p:attrNameLst>
                                      </p:cBhvr>
                                      <p:to>
                                        <p:strVal val="visible"/>
                                      </p:to>
                                    </p:set>
                                    <p:animEffect filter="fade" transition="in">
                                      <p:cBhvr>
                                        <p:cTn dur="1000"/>
                                        <p:tgtEl>
                                          <p:spTgt spid="1994">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sp>
        <p:nvSpPr>
          <p:cNvPr id="2000" name="Google Shape;2000;p223"/>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100000"/>
              </a:lnSpc>
              <a:spcBef>
                <a:spcPts val="0"/>
              </a:spcBef>
              <a:spcAft>
                <a:spcPts val="0"/>
              </a:spcAft>
              <a:buSzPts val="2000"/>
              <a:buFont typeface="Garamond"/>
              <a:buNone/>
            </a:pPr>
            <a:r>
              <a:rPr lang="en-US"/>
              <a:t>A final variable that is not initialized at the time of declaration is known as blank final variable.</a:t>
            </a:r>
            <a:endParaRPr/>
          </a:p>
          <a:p>
            <a:pPr indent="0" lvl="0" marL="0" rtl="0" algn="ctr">
              <a:lnSpc>
                <a:spcPct val="100000"/>
              </a:lnSpc>
              <a:spcBef>
                <a:spcPts val="600"/>
              </a:spcBef>
              <a:spcAft>
                <a:spcPts val="0"/>
              </a:spcAft>
              <a:buSzPts val="2000"/>
              <a:buFont typeface="Garamond"/>
              <a:buNone/>
            </a:pPr>
            <a:r>
              <a:rPr lang="en-US"/>
              <a:t>If you want to create a variable that is initialized at the time of creating object and once initialized may not be changed, it is useful. </a:t>
            </a:r>
            <a:endParaRPr/>
          </a:p>
          <a:p>
            <a:pPr indent="0" lvl="0" marL="0" rtl="0" algn="ctr">
              <a:lnSpc>
                <a:spcPct val="100000"/>
              </a:lnSpc>
              <a:spcBef>
                <a:spcPts val="600"/>
              </a:spcBef>
              <a:spcAft>
                <a:spcPts val="0"/>
              </a:spcAft>
              <a:buSzPts val="2000"/>
              <a:buFont typeface="Garamond"/>
              <a:buNone/>
            </a:pPr>
            <a:r>
              <a:rPr lang="en-US"/>
              <a:t>For example, PAN CARD number of an employee.</a:t>
            </a:r>
            <a:endParaRPr/>
          </a:p>
          <a:p>
            <a:pPr indent="0" lvl="0" marL="0" rtl="0" algn="ctr">
              <a:lnSpc>
                <a:spcPct val="100000"/>
              </a:lnSpc>
              <a:spcBef>
                <a:spcPts val="600"/>
              </a:spcBef>
              <a:spcAft>
                <a:spcPts val="0"/>
              </a:spcAft>
              <a:buSzPts val="2000"/>
              <a:buFont typeface="Garamond"/>
              <a:buNone/>
            </a:pPr>
            <a:r>
              <a:rPr lang="en-US"/>
              <a:t>It can be initialized only in constructor.</a:t>
            </a:r>
            <a:endParaRPr/>
          </a:p>
          <a:p>
            <a:pPr indent="0" lvl="0" marL="0" rtl="0" algn="l">
              <a:lnSpc>
                <a:spcPct val="100000"/>
              </a:lnSpc>
              <a:spcBef>
                <a:spcPts val="600"/>
              </a:spcBef>
              <a:spcAft>
                <a:spcPts val="0"/>
              </a:spcAft>
              <a:buSzPts val="2000"/>
              <a:buFont typeface="Garamond"/>
              <a:buNone/>
            </a:pPr>
            <a:r>
              <a:rPr lang="en-US"/>
              <a:t>Ex: class Student</a:t>
            </a:r>
            <a:endParaRPr/>
          </a:p>
          <a:p>
            <a:pPr indent="0" lvl="0" marL="0" rtl="0" algn="l">
              <a:lnSpc>
                <a:spcPct val="100000"/>
              </a:lnSpc>
              <a:spcBef>
                <a:spcPts val="600"/>
              </a:spcBef>
              <a:spcAft>
                <a:spcPts val="0"/>
              </a:spcAft>
              <a:buSzPts val="2000"/>
              <a:buFont typeface="Garamond"/>
              <a:buNone/>
            </a:pPr>
            <a:r>
              <a:rPr lang="en-US"/>
              <a:t>{</a:t>
            </a:r>
            <a:endParaRPr/>
          </a:p>
          <a:p>
            <a:pPr indent="0" lvl="0" marL="0" rtl="0" algn="l">
              <a:lnSpc>
                <a:spcPct val="100000"/>
              </a:lnSpc>
              <a:spcBef>
                <a:spcPts val="600"/>
              </a:spcBef>
              <a:spcAft>
                <a:spcPts val="0"/>
              </a:spcAft>
              <a:buSzPts val="2000"/>
              <a:buFont typeface="Garamond"/>
              <a:buNone/>
            </a:pPr>
            <a:r>
              <a:rPr lang="en-US"/>
              <a:t> int id;</a:t>
            </a:r>
            <a:endParaRPr/>
          </a:p>
          <a:p>
            <a:pPr indent="0" lvl="0" marL="0" rtl="0" algn="l">
              <a:lnSpc>
                <a:spcPct val="100000"/>
              </a:lnSpc>
              <a:spcBef>
                <a:spcPts val="600"/>
              </a:spcBef>
              <a:spcAft>
                <a:spcPts val="0"/>
              </a:spcAft>
              <a:buSzPts val="2000"/>
              <a:buFont typeface="Garamond"/>
              <a:buNone/>
            </a:pPr>
            <a:r>
              <a:rPr lang="en-US"/>
              <a:t>String name;</a:t>
            </a:r>
            <a:endParaRPr/>
          </a:p>
          <a:p>
            <a:pPr indent="0" lvl="0" marL="0" rtl="0" algn="l">
              <a:lnSpc>
                <a:spcPct val="100000"/>
              </a:lnSpc>
              <a:spcBef>
                <a:spcPts val="600"/>
              </a:spcBef>
              <a:spcAft>
                <a:spcPts val="0"/>
              </a:spcAft>
              <a:buSzPts val="2000"/>
              <a:buFont typeface="Garamond"/>
              <a:buNone/>
            </a:pPr>
            <a:r>
              <a:rPr lang="en-US"/>
              <a:t>final String PAN_CARD_NUMBER;</a:t>
            </a:r>
            <a:endParaRPr/>
          </a:p>
          <a:p>
            <a:pPr indent="0" lvl="0" marL="0" rtl="0" algn="l">
              <a:lnSpc>
                <a:spcPct val="100000"/>
              </a:lnSpc>
              <a:spcBef>
                <a:spcPts val="600"/>
              </a:spcBef>
              <a:spcAft>
                <a:spcPts val="0"/>
              </a:spcAft>
              <a:buSzPts val="2000"/>
              <a:buFont typeface="Garamond"/>
              <a:buNone/>
            </a:pPr>
            <a:r>
              <a:rPr lang="en-US"/>
              <a:t>}</a:t>
            </a:r>
            <a:endParaRPr/>
          </a:p>
          <a:p>
            <a:pPr indent="0" lvl="0" marL="0" rtl="0" algn="ctr">
              <a:lnSpc>
                <a:spcPct val="100000"/>
              </a:lnSpc>
              <a:spcBef>
                <a:spcPts val="600"/>
              </a:spcBef>
              <a:spcAft>
                <a:spcPts val="0"/>
              </a:spcAft>
              <a:buSzPts val="2000"/>
              <a:buFont typeface="Garamond"/>
              <a:buNone/>
            </a:pPr>
            <a:r>
              <a:t/>
            </a:r>
            <a:endParaRPr/>
          </a:p>
        </p:txBody>
      </p:sp>
      <p:sp>
        <p:nvSpPr>
          <p:cNvPr id="2001" name="Google Shape;2001;p223"/>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610B4B"/>
              </a:buClr>
              <a:buSzPts val="1800"/>
              <a:buFont typeface="Arial"/>
              <a:buNone/>
            </a:pPr>
            <a:r>
              <a:rPr b="0" i="0" lang="en-US">
                <a:solidFill>
                  <a:srgbClr val="610B4B"/>
                </a:solidFill>
                <a:latin typeface="Arial"/>
                <a:ea typeface="Arial"/>
                <a:cs typeface="Arial"/>
                <a:sym typeface="Arial"/>
              </a:rPr>
              <a:t>WHAT IS BLANK OR UNINITIALIZED FINAL VARIABLE?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1"/>
                                        </p:tgtEl>
                                        <p:attrNameLst>
                                          <p:attrName>style.visibility</p:attrName>
                                        </p:attrNameLst>
                                      </p:cBhvr>
                                      <p:to>
                                        <p:strVal val="visible"/>
                                      </p:to>
                                    </p:set>
                                    <p:animEffect filter="fade" transition="in">
                                      <p:cBhvr>
                                        <p:cTn dur="1000"/>
                                        <p:tgtEl>
                                          <p:spTgt spid="20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0">
                                            <p:txEl>
                                              <p:pRg end="0" st="0"/>
                                            </p:txEl>
                                          </p:spTgt>
                                        </p:tgtEl>
                                        <p:attrNameLst>
                                          <p:attrName>style.visibility</p:attrName>
                                        </p:attrNameLst>
                                      </p:cBhvr>
                                      <p:to>
                                        <p:strVal val="visible"/>
                                      </p:to>
                                    </p:set>
                                    <p:animEffect filter="fade" transition="in">
                                      <p:cBhvr>
                                        <p:cTn dur="1000"/>
                                        <p:tgtEl>
                                          <p:spTgt spid="20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0">
                                            <p:txEl>
                                              <p:pRg end="1" st="1"/>
                                            </p:txEl>
                                          </p:spTgt>
                                        </p:tgtEl>
                                        <p:attrNameLst>
                                          <p:attrName>style.visibility</p:attrName>
                                        </p:attrNameLst>
                                      </p:cBhvr>
                                      <p:to>
                                        <p:strVal val="visible"/>
                                      </p:to>
                                    </p:set>
                                    <p:animEffect filter="fade" transition="in">
                                      <p:cBhvr>
                                        <p:cTn dur="1000"/>
                                        <p:tgtEl>
                                          <p:spTgt spid="20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0">
                                            <p:txEl>
                                              <p:pRg end="2" st="2"/>
                                            </p:txEl>
                                          </p:spTgt>
                                        </p:tgtEl>
                                        <p:attrNameLst>
                                          <p:attrName>style.visibility</p:attrName>
                                        </p:attrNameLst>
                                      </p:cBhvr>
                                      <p:to>
                                        <p:strVal val="visible"/>
                                      </p:to>
                                    </p:set>
                                    <p:animEffect filter="fade" transition="in">
                                      <p:cBhvr>
                                        <p:cTn dur="1000"/>
                                        <p:tgtEl>
                                          <p:spTgt spid="20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0">
                                            <p:txEl>
                                              <p:pRg end="3" st="3"/>
                                            </p:txEl>
                                          </p:spTgt>
                                        </p:tgtEl>
                                        <p:attrNameLst>
                                          <p:attrName>style.visibility</p:attrName>
                                        </p:attrNameLst>
                                      </p:cBhvr>
                                      <p:to>
                                        <p:strVal val="visible"/>
                                      </p:to>
                                    </p:set>
                                    <p:animEffect filter="fade" transition="in">
                                      <p:cBhvr>
                                        <p:cTn dur="1000"/>
                                        <p:tgtEl>
                                          <p:spTgt spid="20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0">
                                            <p:txEl>
                                              <p:pRg end="4" st="4"/>
                                            </p:txEl>
                                          </p:spTgt>
                                        </p:tgtEl>
                                        <p:attrNameLst>
                                          <p:attrName>style.visibility</p:attrName>
                                        </p:attrNameLst>
                                      </p:cBhvr>
                                      <p:to>
                                        <p:strVal val="visible"/>
                                      </p:to>
                                    </p:set>
                                    <p:animEffect filter="fade" transition="in">
                                      <p:cBhvr>
                                        <p:cTn dur="1000"/>
                                        <p:tgtEl>
                                          <p:spTgt spid="200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0">
                                            <p:txEl>
                                              <p:pRg end="5" st="5"/>
                                            </p:txEl>
                                          </p:spTgt>
                                        </p:tgtEl>
                                        <p:attrNameLst>
                                          <p:attrName>style.visibility</p:attrName>
                                        </p:attrNameLst>
                                      </p:cBhvr>
                                      <p:to>
                                        <p:strVal val="visible"/>
                                      </p:to>
                                    </p:set>
                                    <p:animEffect filter="fade" transition="in">
                                      <p:cBhvr>
                                        <p:cTn dur="1000"/>
                                        <p:tgtEl>
                                          <p:spTgt spid="200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0">
                                            <p:txEl>
                                              <p:pRg end="6" st="6"/>
                                            </p:txEl>
                                          </p:spTgt>
                                        </p:tgtEl>
                                        <p:attrNameLst>
                                          <p:attrName>style.visibility</p:attrName>
                                        </p:attrNameLst>
                                      </p:cBhvr>
                                      <p:to>
                                        <p:strVal val="visible"/>
                                      </p:to>
                                    </p:set>
                                    <p:animEffect filter="fade" transition="in">
                                      <p:cBhvr>
                                        <p:cTn dur="1000"/>
                                        <p:tgtEl>
                                          <p:spTgt spid="200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0">
                                            <p:txEl>
                                              <p:pRg end="7" st="7"/>
                                            </p:txEl>
                                          </p:spTgt>
                                        </p:tgtEl>
                                        <p:attrNameLst>
                                          <p:attrName>style.visibility</p:attrName>
                                        </p:attrNameLst>
                                      </p:cBhvr>
                                      <p:to>
                                        <p:strVal val="visible"/>
                                      </p:to>
                                    </p:set>
                                    <p:animEffect filter="fade" transition="in">
                                      <p:cBhvr>
                                        <p:cTn dur="1000"/>
                                        <p:tgtEl>
                                          <p:spTgt spid="200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0">
                                            <p:txEl>
                                              <p:pRg end="8" st="8"/>
                                            </p:txEl>
                                          </p:spTgt>
                                        </p:tgtEl>
                                        <p:attrNameLst>
                                          <p:attrName>style.visibility</p:attrName>
                                        </p:attrNameLst>
                                      </p:cBhvr>
                                      <p:to>
                                        <p:strVal val="visible"/>
                                      </p:to>
                                    </p:set>
                                    <p:animEffect filter="fade" transition="in">
                                      <p:cBhvr>
                                        <p:cTn dur="1000"/>
                                        <p:tgtEl>
                                          <p:spTgt spid="200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0">
                                            <p:txEl>
                                              <p:pRg end="9" st="9"/>
                                            </p:txEl>
                                          </p:spTgt>
                                        </p:tgtEl>
                                        <p:attrNameLst>
                                          <p:attrName>style.visibility</p:attrName>
                                        </p:attrNameLst>
                                      </p:cBhvr>
                                      <p:to>
                                        <p:strVal val="visible"/>
                                      </p:to>
                                    </p:set>
                                    <p:animEffect filter="fade" transition="in">
                                      <p:cBhvr>
                                        <p:cTn dur="1000"/>
                                        <p:tgtEl>
                                          <p:spTgt spid="200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0">
                                            <p:txEl>
                                              <p:pRg end="10" st="10"/>
                                            </p:txEl>
                                          </p:spTgt>
                                        </p:tgtEl>
                                        <p:attrNameLst>
                                          <p:attrName>style.visibility</p:attrName>
                                        </p:attrNameLst>
                                      </p:cBhvr>
                                      <p:to>
                                        <p:strVal val="visible"/>
                                      </p:to>
                                    </p:set>
                                    <p:animEffect filter="fade" transition="in">
                                      <p:cBhvr>
                                        <p:cTn dur="1000"/>
                                        <p:tgtEl>
                                          <p:spTgt spid="2000">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5" name="Shape 2005"/>
        <p:cNvGrpSpPr/>
        <p:nvPr/>
      </p:nvGrpSpPr>
      <p:grpSpPr>
        <a:xfrm>
          <a:off x="0" y="0"/>
          <a:ext cx="0" cy="0"/>
          <a:chOff x="0" y="0"/>
          <a:chExt cx="0" cy="0"/>
        </a:xfrm>
      </p:grpSpPr>
      <p:sp>
        <p:nvSpPr>
          <p:cNvPr id="2006" name="Google Shape;2006;p224"/>
          <p:cNvSpPr txBox="1"/>
          <p:nvPr>
            <p:ph idx="1" type="body"/>
          </p:nvPr>
        </p:nvSpPr>
        <p:spPr>
          <a:xfrm>
            <a:off x="457200" y="2020824"/>
            <a:ext cx="8229600" cy="472054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Yes, but only in constructors</a:t>
            </a:r>
            <a:endParaRPr/>
          </a:p>
          <a:p>
            <a:pPr indent="0" lvl="0" marL="0" rtl="0" algn="l">
              <a:lnSpc>
                <a:spcPct val="100000"/>
              </a:lnSpc>
              <a:spcBef>
                <a:spcPts val="600"/>
              </a:spcBef>
              <a:spcAft>
                <a:spcPts val="0"/>
              </a:spcAft>
              <a:buSzPts val="2000"/>
              <a:buFont typeface="Garamond"/>
              <a:buNone/>
            </a:pPr>
            <a:r>
              <a:rPr lang="en-US"/>
              <a:t>class Bike10{  </a:t>
            </a:r>
            <a:endParaRPr/>
          </a:p>
          <a:p>
            <a:pPr indent="0" lvl="0" marL="0" rtl="0" algn="l">
              <a:lnSpc>
                <a:spcPct val="100000"/>
              </a:lnSpc>
              <a:spcBef>
                <a:spcPts val="600"/>
              </a:spcBef>
              <a:spcAft>
                <a:spcPts val="0"/>
              </a:spcAft>
              <a:buSzPts val="2000"/>
              <a:buFont typeface="Garamond"/>
              <a:buNone/>
            </a:pPr>
            <a:r>
              <a:rPr lang="en-US"/>
              <a:t>  final int speedlimit;//blank final variable  </a:t>
            </a:r>
            <a:endParaRPr/>
          </a:p>
          <a:p>
            <a:pPr indent="0" lvl="0" marL="0" rtl="0" algn="l">
              <a:lnSpc>
                <a:spcPct val="100000"/>
              </a:lnSpc>
              <a:spcBef>
                <a:spcPts val="600"/>
              </a:spcBef>
              <a:spcAft>
                <a:spcPts val="0"/>
              </a:spcAft>
              <a:buSzPts val="2000"/>
              <a:buFont typeface="Garamond"/>
              <a:buNone/>
            </a:pPr>
            <a:r>
              <a:rPr lang="en-US"/>
              <a:t>  Bike10(){  </a:t>
            </a:r>
            <a:endParaRPr/>
          </a:p>
          <a:p>
            <a:pPr indent="0" lvl="0" marL="0" rtl="0" algn="l">
              <a:lnSpc>
                <a:spcPct val="100000"/>
              </a:lnSpc>
              <a:spcBef>
                <a:spcPts val="600"/>
              </a:spcBef>
              <a:spcAft>
                <a:spcPts val="0"/>
              </a:spcAft>
              <a:buSzPts val="2000"/>
              <a:buFont typeface="Garamond"/>
              <a:buNone/>
            </a:pPr>
            <a:r>
              <a:rPr lang="en-US"/>
              <a:t>  speedlimit=70;  </a:t>
            </a:r>
            <a:endParaRPr/>
          </a:p>
          <a:p>
            <a:pPr indent="0" lvl="0" marL="0" rtl="0" algn="l">
              <a:lnSpc>
                <a:spcPct val="100000"/>
              </a:lnSpc>
              <a:spcBef>
                <a:spcPts val="600"/>
              </a:spcBef>
              <a:spcAft>
                <a:spcPts val="0"/>
              </a:spcAft>
              <a:buSzPts val="2000"/>
              <a:buFont typeface="Garamond"/>
              <a:buNone/>
            </a:pPr>
            <a:r>
              <a:rPr lang="en-US"/>
              <a:t>  System.out.println(speedlimit);  </a:t>
            </a:r>
            <a:endParaRPr/>
          </a:p>
          <a:p>
            <a:pPr indent="0" lvl="0" marL="0" rtl="0" algn="l">
              <a:lnSpc>
                <a:spcPct val="100000"/>
              </a:lnSpc>
              <a:spcBef>
                <a:spcPts val="600"/>
              </a:spcBef>
              <a:spcAft>
                <a:spcPts val="0"/>
              </a:spcAft>
              <a:buSzPts val="2000"/>
              <a:buFont typeface="Garamond"/>
              <a:buNone/>
            </a:pPr>
            <a:r>
              <a:rPr lang="en-US"/>
              <a:t>  }  </a:t>
            </a:r>
            <a:endParaRPr/>
          </a:p>
          <a:p>
            <a:pPr indent="0" lvl="0" marL="0" rtl="0" algn="l">
              <a:lnSpc>
                <a:spcPct val="100000"/>
              </a:lnSpc>
              <a:spcBef>
                <a:spcPts val="600"/>
              </a:spcBef>
              <a:spcAft>
                <a:spcPts val="0"/>
              </a:spcAft>
              <a:buSzPts val="2000"/>
              <a:buFont typeface="Garamond"/>
              <a:buNone/>
            </a:pPr>
            <a:r>
              <a:rPr lang="en-US"/>
              <a:t>  public static void main(String args[]){  </a:t>
            </a:r>
            <a:endParaRPr/>
          </a:p>
          <a:p>
            <a:pPr indent="0" lvl="0" marL="0" rtl="0" algn="l">
              <a:lnSpc>
                <a:spcPct val="100000"/>
              </a:lnSpc>
              <a:spcBef>
                <a:spcPts val="600"/>
              </a:spcBef>
              <a:spcAft>
                <a:spcPts val="0"/>
              </a:spcAft>
              <a:buSzPts val="2000"/>
              <a:buFont typeface="Garamond"/>
              <a:buNone/>
            </a:pPr>
            <a:r>
              <a:rPr lang="en-US"/>
              <a:t>    new Bike10();  </a:t>
            </a:r>
            <a:endParaRPr/>
          </a:p>
          <a:p>
            <a:pPr indent="0" lvl="0" marL="0" rtl="0" algn="l">
              <a:lnSpc>
                <a:spcPct val="100000"/>
              </a:lnSpc>
              <a:spcBef>
                <a:spcPts val="600"/>
              </a:spcBef>
              <a:spcAft>
                <a:spcPts val="0"/>
              </a:spcAft>
              <a:buSzPts val="2000"/>
              <a:buFont typeface="Garamond"/>
              <a:buNone/>
            </a:pPr>
            <a:r>
              <a:rPr lang="en-US"/>
              <a:t> }  </a:t>
            </a:r>
            <a:endParaRPr/>
          </a:p>
          <a:p>
            <a:pPr indent="0" lvl="0" marL="0" rtl="0" algn="l">
              <a:lnSpc>
                <a:spcPct val="100000"/>
              </a:lnSpc>
              <a:spcBef>
                <a:spcPts val="600"/>
              </a:spcBef>
              <a:spcAft>
                <a:spcPts val="0"/>
              </a:spcAft>
              <a:buSzPts val="2000"/>
              <a:buFont typeface="Garamond"/>
              <a:buNone/>
            </a:pPr>
            <a:r>
              <a:rPr lang="en-US"/>
              <a:t>}</a:t>
            </a:r>
            <a:endParaRPr/>
          </a:p>
          <a:p>
            <a:pPr indent="0" lvl="0" marL="0" rtl="0" algn="l">
              <a:lnSpc>
                <a:spcPct val="100000"/>
              </a:lnSpc>
              <a:spcBef>
                <a:spcPts val="600"/>
              </a:spcBef>
              <a:spcAft>
                <a:spcPts val="0"/>
              </a:spcAft>
              <a:buSzPts val="2000"/>
              <a:buFont typeface="Garamond"/>
              <a:buNone/>
            </a:pPr>
            <a:r>
              <a:rPr lang="en-US"/>
              <a:t>Output: 70 </a:t>
            </a:r>
            <a:endParaRPr/>
          </a:p>
        </p:txBody>
      </p:sp>
      <p:sp>
        <p:nvSpPr>
          <p:cNvPr id="2007" name="Google Shape;2007;p22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610B4B"/>
              </a:buClr>
              <a:buSzPct val="100000"/>
              <a:buFont typeface="Arial"/>
              <a:buNone/>
            </a:pPr>
            <a:r>
              <a:rPr b="0" i="0" lang="en-US">
                <a:solidFill>
                  <a:srgbClr val="610B4B"/>
                </a:solidFill>
                <a:latin typeface="Arial"/>
                <a:ea typeface="Arial"/>
                <a:cs typeface="Arial"/>
                <a:sym typeface="Arial"/>
              </a:rPr>
              <a:t>CAN WE INITIALIZE BLANK FINAL VARIABLE?</a:t>
            </a:r>
            <a:br>
              <a:rPr b="0" i="0" lang="en-US">
                <a:solidFill>
                  <a:srgbClr val="610B4B"/>
                </a:solidFill>
                <a:latin typeface="Arial"/>
                <a:ea typeface="Arial"/>
                <a:cs typeface="Arial"/>
                <a:sym typeface="Arial"/>
              </a:rPr>
            </a:b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7"/>
                                        </p:tgtEl>
                                        <p:attrNameLst>
                                          <p:attrName>style.visibility</p:attrName>
                                        </p:attrNameLst>
                                      </p:cBhvr>
                                      <p:to>
                                        <p:strVal val="visible"/>
                                      </p:to>
                                    </p:set>
                                    <p:animEffect filter="fade" transition="in">
                                      <p:cBhvr>
                                        <p:cTn dur="1000"/>
                                        <p:tgtEl>
                                          <p:spTgt spid="20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6">
                                            <p:txEl>
                                              <p:pRg end="0" st="0"/>
                                            </p:txEl>
                                          </p:spTgt>
                                        </p:tgtEl>
                                        <p:attrNameLst>
                                          <p:attrName>style.visibility</p:attrName>
                                        </p:attrNameLst>
                                      </p:cBhvr>
                                      <p:to>
                                        <p:strVal val="visible"/>
                                      </p:to>
                                    </p:set>
                                    <p:animEffect filter="fade" transition="in">
                                      <p:cBhvr>
                                        <p:cTn dur="1000"/>
                                        <p:tgtEl>
                                          <p:spTgt spid="20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6">
                                            <p:txEl>
                                              <p:pRg end="1" st="1"/>
                                            </p:txEl>
                                          </p:spTgt>
                                        </p:tgtEl>
                                        <p:attrNameLst>
                                          <p:attrName>style.visibility</p:attrName>
                                        </p:attrNameLst>
                                      </p:cBhvr>
                                      <p:to>
                                        <p:strVal val="visible"/>
                                      </p:to>
                                    </p:set>
                                    <p:animEffect filter="fade" transition="in">
                                      <p:cBhvr>
                                        <p:cTn dur="1000"/>
                                        <p:tgtEl>
                                          <p:spTgt spid="20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6">
                                            <p:txEl>
                                              <p:pRg end="2" st="2"/>
                                            </p:txEl>
                                          </p:spTgt>
                                        </p:tgtEl>
                                        <p:attrNameLst>
                                          <p:attrName>style.visibility</p:attrName>
                                        </p:attrNameLst>
                                      </p:cBhvr>
                                      <p:to>
                                        <p:strVal val="visible"/>
                                      </p:to>
                                    </p:set>
                                    <p:animEffect filter="fade" transition="in">
                                      <p:cBhvr>
                                        <p:cTn dur="1000"/>
                                        <p:tgtEl>
                                          <p:spTgt spid="20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6">
                                            <p:txEl>
                                              <p:pRg end="3" st="3"/>
                                            </p:txEl>
                                          </p:spTgt>
                                        </p:tgtEl>
                                        <p:attrNameLst>
                                          <p:attrName>style.visibility</p:attrName>
                                        </p:attrNameLst>
                                      </p:cBhvr>
                                      <p:to>
                                        <p:strVal val="visible"/>
                                      </p:to>
                                    </p:set>
                                    <p:animEffect filter="fade" transition="in">
                                      <p:cBhvr>
                                        <p:cTn dur="1000"/>
                                        <p:tgtEl>
                                          <p:spTgt spid="20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6">
                                            <p:txEl>
                                              <p:pRg end="4" st="4"/>
                                            </p:txEl>
                                          </p:spTgt>
                                        </p:tgtEl>
                                        <p:attrNameLst>
                                          <p:attrName>style.visibility</p:attrName>
                                        </p:attrNameLst>
                                      </p:cBhvr>
                                      <p:to>
                                        <p:strVal val="visible"/>
                                      </p:to>
                                    </p:set>
                                    <p:animEffect filter="fade" transition="in">
                                      <p:cBhvr>
                                        <p:cTn dur="1000"/>
                                        <p:tgtEl>
                                          <p:spTgt spid="200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6">
                                            <p:txEl>
                                              <p:pRg end="5" st="5"/>
                                            </p:txEl>
                                          </p:spTgt>
                                        </p:tgtEl>
                                        <p:attrNameLst>
                                          <p:attrName>style.visibility</p:attrName>
                                        </p:attrNameLst>
                                      </p:cBhvr>
                                      <p:to>
                                        <p:strVal val="visible"/>
                                      </p:to>
                                    </p:set>
                                    <p:animEffect filter="fade" transition="in">
                                      <p:cBhvr>
                                        <p:cTn dur="1000"/>
                                        <p:tgtEl>
                                          <p:spTgt spid="200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6">
                                            <p:txEl>
                                              <p:pRg end="6" st="6"/>
                                            </p:txEl>
                                          </p:spTgt>
                                        </p:tgtEl>
                                        <p:attrNameLst>
                                          <p:attrName>style.visibility</p:attrName>
                                        </p:attrNameLst>
                                      </p:cBhvr>
                                      <p:to>
                                        <p:strVal val="visible"/>
                                      </p:to>
                                    </p:set>
                                    <p:animEffect filter="fade" transition="in">
                                      <p:cBhvr>
                                        <p:cTn dur="1000"/>
                                        <p:tgtEl>
                                          <p:spTgt spid="200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6">
                                            <p:txEl>
                                              <p:pRg end="7" st="7"/>
                                            </p:txEl>
                                          </p:spTgt>
                                        </p:tgtEl>
                                        <p:attrNameLst>
                                          <p:attrName>style.visibility</p:attrName>
                                        </p:attrNameLst>
                                      </p:cBhvr>
                                      <p:to>
                                        <p:strVal val="visible"/>
                                      </p:to>
                                    </p:set>
                                    <p:animEffect filter="fade" transition="in">
                                      <p:cBhvr>
                                        <p:cTn dur="1000"/>
                                        <p:tgtEl>
                                          <p:spTgt spid="200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6">
                                            <p:txEl>
                                              <p:pRg end="8" st="8"/>
                                            </p:txEl>
                                          </p:spTgt>
                                        </p:tgtEl>
                                        <p:attrNameLst>
                                          <p:attrName>style.visibility</p:attrName>
                                        </p:attrNameLst>
                                      </p:cBhvr>
                                      <p:to>
                                        <p:strVal val="visible"/>
                                      </p:to>
                                    </p:set>
                                    <p:animEffect filter="fade" transition="in">
                                      <p:cBhvr>
                                        <p:cTn dur="1000"/>
                                        <p:tgtEl>
                                          <p:spTgt spid="200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6">
                                            <p:txEl>
                                              <p:pRg end="9" st="9"/>
                                            </p:txEl>
                                          </p:spTgt>
                                        </p:tgtEl>
                                        <p:attrNameLst>
                                          <p:attrName>style.visibility</p:attrName>
                                        </p:attrNameLst>
                                      </p:cBhvr>
                                      <p:to>
                                        <p:strVal val="visible"/>
                                      </p:to>
                                    </p:set>
                                    <p:animEffect filter="fade" transition="in">
                                      <p:cBhvr>
                                        <p:cTn dur="1000"/>
                                        <p:tgtEl>
                                          <p:spTgt spid="200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6">
                                            <p:txEl>
                                              <p:pRg end="10" st="10"/>
                                            </p:txEl>
                                          </p:spTgt>
                                        </p:tgtEl>
                                        <p:attrNameLst>
                                          <p:attrName>style.visibility</p:attrName>
                                        </p:attrNameLst>
                                      </p:cBhvr>
                                      <p:to>
                                        <p:strVal val="visible"/>
                                      </p:to>
                                    </p:set>
                                    <p:animEffect filter="fade" transition="in">
                                      <p:cBhvr>
                                        <p:cTn dur="1000"/>
                                        <p:tgtEl>
                                          <p:spTgt spid="200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6">
                                            <p:txEl>
                                              <p:pRg end="11" st="11"/>
                                            </p:txEl>
                                          </p:spTgt>
                                        </p:tgtEl>
                                        <p:attrNameLst>
                                          <p:attrName>style.visibility</p:attrName>
                                        </p:attrNameLst>
                                      </p:cBhvr>
                                      <p:to>
                                        <p:strVal val="visible"/>
                                      </p:to>
                                    </p:set>
                                    <p:animEffect filter="fade" transition="in">
                                      <p:cBhvr>
                                        <p:cTn dur="1000"/>
                                        <p:tgtEl>
                                          <p:spTgt spid="2006">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6"/>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400"/>
              <a:buFont typeface="Garamond"/>
              <a:buNone/>
            </a:pPr>
            <a:r>
              <a:rPr lang="en-US" sz="2400"/>
              <a:t>A </a:t>
            </a:r>
            <a:r>
              <a:rPr b="1" lang="en-US" sz="2400"/>
              <a:t>class</a:t>
            </a:r>
            <a:r>
              <a:rPr lang="en-US" sz="2400"/>
              <a:t> is a data type that allows programmers to create objects. A class provides a definition for an object, describing an object’s attributes (data) and methods (operations).</a:t>
            </a:r>
            <a:endParaRPr/>
          </a:p>
          <a:p>
            <a:pPr indent="0" lvl="0" marL="0" rtl="0" algn="l">
              <a:lnSpc>
                <a:spcPct val="100000"/>
              </a:lnSpc>
              <a:spcBef>
                <a:spcPts val="600"/>
              </a:spcBef>
              <a:spcAft>
                <a:spcPts val="0"/>
              </a:spcAft>
              <a:buSzPts val="2400"/>
              <a:buFont typeface="Garamond"/>
              <a:buNone/>
            </a:pPr>
            <a:r>
              <a:t/>
            </a:r>
            <a:endParaRPr sz="2400"/>
          </a:p>
          <a:p>
            <a:pPr indent="0" lvl="0" marL="0" rtl="0" algn="l">
              <a:lnSpc>
                <a:spcPct val="100000"/>
              </a:lnSpc>
              <a:spcBef>
                <a:spcPts val="600"/>
              </a:spcBef>
              <a:spcAft>
                <a:spcPts val="0"/>
              </a:spcAft>
              <a:buSzPts val="2400"/>
              <a:buFont typeface="Garamond"/>
              <a:buNone/>
            </a:pPr>
            <a:r>
              <a:rPr lang="en-US" sz="2400"/>
              <a:t>An object is an </a:t>
            </a:r>
            <a:r>
              <a:rPr i="1" lang="en-US" sz="2400"/>
              <a:t>instance</a:t>
            </a:r>
            <a:r>
              <a:rPr lang="en-US" sz="2400"/>
              <a:t> of a class.  With one class, you can have as many objects as required.</a:t>
            </a:r>
            <a:endParaRPr/>
          </a:p>
          <a:p>
            <a:pPr indent="0" lvl="0" marL="0" rtl="0" algn="l">
              <a:lnSpc>
                <a:spcPct val="100000"/>
              </a:lnSpc>
              <a:spcBef>
                <a:spcPts val="600"/>
              </a:spcBef>
              <a:spcAft>
                <a:spcPts val="0"/>
              </a:spcAft>
              <a:buSzPts val="2400"/>
              <a:buFont typeface="Garamond"/>
              <a:buNone/>
            </a:pPr>
            <a:r>
              <a:t/>
            </a:r>
            <a:endParaRPr sz="2400"/>
          </a:p>
          <a:p>
            <a:pPr indent="0" lvl="0" marL="0" rtl="0" algn="l">
              <a:lnSpc>
                <a:spcPct val="100000"/>
              </a:lnSpc>
              <a:spcBef>
                <a:spcPts val="600"/>
              </a:spcBef>
              <a:spcAft>
                <a:spcPts val="0"/>
              </a:spcAft>
              <a:buSzPts val="2400"/>
              <a:buFont typeface="Garamond"/>
              <a:buNone/>
            </a:pPr>
            <a:r>
              <a:rPr lang="en-US" sz="2400"/>
              <a:t>This is analogous to a variable and a data type, the class is the data type and the object is the variable.</a:t>
            </a:r>
            <a:endParaRPr/>
          </a:p>
          <a:p>
            <a:pPr indent="0" lvl="0" marL="0" rtl="0" algn="ctr">
              <a:lnSpc>
                <a:spcPct val="100000"/>
              </a:lnSpc>
              <a:spcBef>
                <a:spcPts val="600"/>
              </a:spcBef>
              <a:spcAft>
                <a:spcPts val="0"/>
              </a:spcAft>
              <a:buSzPts val="2000"/>
              <a:buFont typeface="Garamond"/>
              <a:buNone/>
            </a:pPr>
            <a:r>
              <a:t/>
            </a:r>
            <a:endParaRPr/>
          </a:p>
        </p:txBody>
      </p:sp>
      <p:sp>
        <p:nvSpPr>
          <p:cNvPr id="324" name="Google Shape;324;p36"/>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CLASS &amp; OBJECT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0" st="0"/>
                                            </p:txEl>
                                          </p:spTgt>
                                        </p:tgtEl>
                                        <p:attrNameLst>
                                          <p:attrName>style.visibility</p:attrName>
                                        </p:attrNameLst>
                                      </p:cBhvr>
                                      <p:to>
                                        <p:strVal val="visible"/>
                                      </p:to>
                                    </p:set>
                                    <p:animEffect filter="fade" transition="in">
                                      <p:cBhvr>
                                        <p:cTn dur="500"/>
                                        <p:tgtEl>
                                          <p:spTgt spid="3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1" st="1"/>
                                            </p:txEl>
                                          </p:spTgt>
                                        </p:tgtEl>
                                        <p:attrNameLst>
                                          <p:attrName>style.visibility</p:attrName>
                                        </p:attrNameLst>
                                      </p:cBhvr>
                                      <p:to>
                                        <p:strVal val="visible"/>
                                      </p:to>
                                    </p:set>
                                    <p:animEffect filter="fade" transition="in">
                                      <p:cBhvr>
                                        <p:cTn dur="500"/>
                                        <p:tgtEl>
                                          <p:spTgt spid="3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2" st="2"/>
                                            </p:txEl>
                                          </p:spTgt>
                                        </p:tgtEl>
                                        <p:attrNameLst>
                                          <p:attrName>style.visibility</p:attrName>
                                        </p:attrNameLst>
                                      </p:cBhvr>
                                      <p:to>
                                        <p:strVal val="visible"/>
                                      </p:to>
                                    </p:set>
                                    <p:animEffect filter="fade" transition="in">
                                      <p:cBhvr>
                                        <p:cTn dur="500"/>
                                        <p:tgtEl>
                                          <p:spTgt spid="3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3" st="3"/>
                                            </p:txEl>
                                          </p:spTgt>
                                        </p:tgtEl>
                                        <p:attrNameLst>
                                          <p:attrName>style.visibility</p:attrName>
                                        </p:attrNameLst>
                                      </p:cBhvr>
                                      <p:to>
                                        <p:strVal val="visible"/>
                                      </p:to>
                                    </p:set>
                                    <p:animEffect filter="fade" transition="in">
                                      <p:cBhvr>
                                        <p:cTn dur="500"/>
                                        <p:tgtEl>
                                          <p:spTgt spid="32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4" st="4"/>
                                            </p:txEl>
                                          </p:spTgt>
                                        </p:tgtEl>
                                        <p:attrNameLst>
                                          <p:attrName>style.visibility</p:attrName>
                                        </p:attrNameLst>
                                      </p:cBhvr>
                                      <p:to>
                                        <p:strVal val="visible"/>
                                      </p:to>
                                    </p:set>
                                    <p:animEffect filter="fade" transition="in">
                                      <p:cBhvr>
                                        <p:cTn dur="500"/>
                                        <p:tgtEl>
                                          <p:spTgt spid="32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5" st="5"/>
                                            </p:txEl>
                                          </p:spTgt>
                                        </p:tgtEl>
                                        <p:attrNameLst>
                                          <p:attrName>style.visibility</p:attrName>
                                        </p:attrNameLst>
                                      </p:cBhvr>
                                      <p:to>
                                        <p:strVal val="visible"/>
                                      </p:to>
                                    </p:set>
                                    <p:animEffect filter="fade" transition="in">
                                      <p:cBhvr>
                                        <p:cTn dur="500"/>
                                        <p:tgtEl>
                                          <p:spTgt spid="32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1" name="Shape 2011"/>
        <p:cNvGrpSpPr/>
        <p:nvPr/>
      </p:nvGrpSpPr>
      <p:grpSpPr>
        <a:xfrm>
          <a:off x="0" y="0"/>
          <a:ext cx="0" cy="0"/>
          <a:chOff x="0" y="0"/>
          <a:chExt cx="0" cy="0"/>
        </a:xfrm>
      </p:grpSpPr>
      <p:sp>
        <p:nvSpPr>
          <p:cNvPr id="2012" name="Google Shape;2012;p225"/>
          <p:cNvSpPr txBox="1"/>
          <p:nvPr>
            <p:ph idx="1" type="body"/>
          </p:nvPr>
        </p:nvSpPr>
        <p:spPr>
          <a:xfrm>
            <a:off x="457200" y="2020824"/>
            <a:ext cx="8229600" cy="4720544"/>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rPr lang="en-US"/>
              <a:t>Java garbage collection is the process by which Java programs perform automatic memory management. </a:t>
            </a:r>
            <a:endParaRPr/>
          </a:p>
          <a:p>
            <a:pPr indent="0" lvl="0" marL="0" rtl="0" algn="ctr">
              <a:lnSpc>
                <a:spcPct val="100000"/>
              </a:lnSpc>
              <a:spcBef>
                <a:spcPts val="600"/>
              </a:spcBef>
              <a:spcAft>
                <a:spcPts val="0"/>
              </a:spcAft>
              <a:buSzPts val="2000"/>
              <a:buFont typeface="Garamond"/>
              <a:buNone/>
            </a:pPr>
            <a:r>
              <a:rPr lang="en-US"/>
              <a:t>Java programs compile to bytecode that can be run on a Java Virtual Machine, or JVM for short. </a:t>
            </a:r>
            <a:endParaRPr/>
          </a:p>
          <a:p>
            <a:pPr indent="0" lvl="0" marL="0" rtl="0" algn="ctr">
              <a:lnSpc>
                <a:spcPct val="100000"/>
              </a:lnSpc>
              <a:spcBef>
                <a:spcPts val="600"/>
              </a:spcBef>
              <a:spcAft>
                <a:spcPts val="0"/>
              </a:spcAft>
              <a:buSzPts val="2000"/>
              <a:buFont typeface="Garamond"/>
              <a:buNone/>
            </a:pPr>
            <a:r>
              <a:rPr lang="en-US"/>
              <a:t>When Java programs run on the JVM, objects are created on the heap, which is a portion of memory dedicated to the program.</a:t>
            </a:r>
            <a:endParaRPr/>
          </a:p>
          <a:p>
            <a:pPr indent="0" lvl="0" marL="0" rtl="0" algn="ctr">
              <a:lnSpc>
                <a:spcPct val="100000"/>
              </a:lnSpc>
              <a:spcBef>
                <a:spcPts val="600"/>
              </a:spcBef>
              <a:spcAft>
                <a:spcPts val="0"/>
              </a:spcAft>
              <a:buSzPts val="2000"/>
              <a:buFont typeface="Garamond"/>
              <a:buNone/>
            </a:pPr>
            <a:r>
              <a:rPr lang="en-US"/>
              <a:t> Eventually, some objects will no longer be needed. </a:t>
            </a:r>
            <a:endParaRPr/>
          </a:p>
          <a:p>
            <a:pPr indent="0" lvl="0" marL="0" rtl="0" algn="ctr">
              <a:lnSpc>
                <a:spcPct val="100000"/>
              </a:lnSpc>
              <a:spcBef>
                <a:spcPts val="600"/>
              </a:spcBef>
              <a:spcAft>
                <a:spcPts val="0"/>
              </a:spcAft>
              <a:buSzPts val="2000"/>
              <a:buFont typeface="Garamond"/>
              <a:buNone/>
            </a:pPr>
            <a:r>
              <a:rPr lang="en-US"/>
              <a:t>The garbage collector finds these unused objects and deletes them to free up memory.</a:t>
            </a:r>
            <a:endParaRPr/>
          </a:p>
        </p:txBody>
      </p:sp>
      <p:sp>
        <p:nvSpPr>
          <p:cNvPr id="2013" name="Google Shape;2013;p225"/>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GARBAGE COLLECTION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2">
                                            <p:txEl>
                                              <p:pRg end="0" st="0"/>
                                            </p:txEl>
                                          </p:spTgt>
                                        </p:tgtEl>
                                        <p:attrNameLst>
                                          <p:attrName>style.visibility</p:attrName>
                                        </p:attrNameLst>
                                      </p:cBhvr>
                                      <p:to>
                                        <p:strVal val="visible"/>
                                      </p:to>
                                    </p:set>
                                    <p:animEffect filter="fade" transition="in">
                                      <p:cBhvr>
                                        <p:cTn dur="1000"/>
                                        <p:tgtEl>
                                          <p:spTgt spid="20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2">
                                            <p:txEl>
                                              <p:pRg end="1" st="1"/>
                                            </p:txEl>
                                          </p:spTgt>
                                        </p:tgtEl>
                                        <p:attrNameLst>
                                          <p:attrName>style.visibility</p:attrName>
                                        </p:attrNameLst>
                                      </p:cBhvr>
                                      <p:to>
                                        <p:strVal val="visible"/>
                                      </p:to>
                                    </p:set>
                                    <p:animEffect filter="fade" transition="in">
                                      <p:cBhvr>
                                        <p:cTn dur="1000"/>
                                        <p:tgtEl>
                                          <p:spTgt spid="20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2">
                                            <p:txEl>
                                              <p:pRg end="2" st="2"/>
                                            </p:txEl>
                                          </p:spTgt>
                                        </p:tgtEl>
                                        <p:attrNameLst>
                                          <p:attrName>style.visibility</p:attrName>
                                        </p:attrNameLst>
                                      </p:cBhvr>
                                      <p:to>
                                        <p:strVal val="visible"/>
                                      </p:to>
                                    </p:set>
                                    <p:animEffect filter="fade" transition="in">
                                      <p:cBhvr>
                                        <p:cTn dur="1000"/>
                                        <p:tgtEl>
                                          <p:spTgt spid="20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2">
                                            <p:txEl>
                                              <p:pRg end="3" st="3"/>
                                            </p:txEl>
                                          </p:spTgt>
                                        </p:tgtEl>
                                        <p:attrNameLst>
                                          <p:attrName>style.visibility</p:attrName>
                                        </p:attrNameLst>
                                      </p:cBhvr>
                                      <p:to>
                                        <p:strVal val="visible"/>
                                      </p:to>
                                    </p:set>
                                    <p:animEffect filter="fade" transition="in">
                                      <p:cBhvr>
                                        <p:cTn dur="1000"/>
                                        <p:tgtEl>
                                          <p:spTgt spid="201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2">
                                            <p:txEl>
                                              <p:pRg end="4" st="4"/>
                                            </p:txEl>
                                          </p:spTgt>
                                        </p:tgtEl>
                                        <p:attrNameLst>
                                          <p:attrName>style.visibility</p:attrName>
                                        </p:attrNameLst>
                                      </p:cBhvr>
                                      <p:to>
                                        <p:strVal val="visible"/>
                                      </p:to>
                                    </p:set>
                                    <p:animEffect filter="fade" transition="in">
                                      <p:cBhvr>
                                        <p:cTn dur="1000"/>
                                        <p:tgtEl>
                                          <p:spTgt spid="201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sp>
        <p:nvSpPr>
          <p:cNvPr id="2018" name="Google Shape;2018;p226"/>
          <p:cNvSpPr txBox="1"/>
          <p:nvPr>
            <p:ph idx="1" type="body"/>
          </p:nvPr>
        </p:nvSpPr>
        <p:spPr>
          <a:xfrm>
            <a:off x="457200" y="2020824"/>
            <a:ext cx="8229600" cy="464853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rPr lang="en-US"/>
              <a:t>In java, garbage means unreferenced objects.</a:t>
            </a:r>
            <a:endParaRPr/>
          </a:p>
          <a:p>
            <a:pPr indent="0" lvl="0" marL="0" rtl="0" algn="ctr">
              <a:lnSpc>
                <a:spcPct val="100000"/>
              </a:lnSpc>
              <a:spcBef>
                <a:spcPts val="600"/>
              </a:spcBef>
              <a:spcAft>
                <a:spcPts val="0"/>
              </a:spcAft>
              <a:buSzPts val="2000"/>
              <a:buFont typeface="Garamond"/>
              <a:buNone/>
            </a:pPr>
            <a:r>
              <a:rPr lang="en-US"/>
              <a:t>Garbage Collection is process of reclaiming the runtime unused memory automatically. In other words, it is a way to destroy the unused objects.</a:t>
            </a:r>
            <a:endParaRPr/>
          </a:p>
          <a:p>
            <a:pPr indent="0" lvl="0" marL="0" rtl="0" algn="ctr">
              <a:lnSpc>
                <a:spcPct val="100000"/>
              </a:lnSpc>
              <a:spcBef>
                <a:spcPts val="600"/>
              </a:spcBef>
              <a:spcAft>
                <a:spcPts val="0"/>
              </a:spcAft>
              <a:buSzPts val="2000"/>
              <a:buFont typeface="Garamond"/>
              <a:buNone/>
            </a:pPr>
            <a:r>
              <a:rPr lang="en-US"/>
              <a:t>To do so, we were using free() function in C language and delete() in C++. But, in java it is performed automatically. So, java provides better memory management.</a:t>
            </a:r>
            <a:endParaRPr/>
          </a:p>
          <a:p>
            <a:pPr indent="0" lvl="0" marL="0" rtl="0" algn="ctr">
              <a:lnSpc>
                <a:spcPct val="100000"/>
              </a:lnSpc>
              <a:spcBef>
                <a:spcPts val="600"/>
              </a:spcBef>
              <a:spcAft>
                <a:spcPts val="0"/>
              </a:spcAft>
              <a:buSzPts val="2000"/>
              <a:buFont typeface="Garamond"/>
              <a:buNone/>
            </a:pPr>
            <a:r>
              <a:rPr b="1" lang="en-US"/>
              <a:t>Advantage of Garbage Collection</a:t>
            </a:r>
            <a:endParaRPr/>
          </a:p>
          <a:p>
            <a:pPr indent="0" lvl="0" marL="0" rtl="0" algn="ctr">
              <a:lnSpc>
                <a:spcPct val="100000"/>
              </a:lnSpc>
              <a:spcBef>
                <a:spcPts val="600"/>
              </a:spcBef>
              <a:spcAft>
                <a:spcPts val="0"/>
              </a:spcAft>
              <a:buSzPts val="2000"/>
              <a:buFont typeface="Garamond"/>
              <a:buNone/>
            </a:pPr>
            <a:r>
              <a:rPr lang="en-US"/>
              <a:t>It makes java memory efficient because garbage collector removes the unreferenced objects from heap memory.</a:t>
            </a:r>
            <a:endParaRPr/>
          </a:p>
          <a:p>
            <a:pPr indent="0" lvl="0" marL="0" rtl="0" algn="ctr">
              <a:lnSpc>
                <a:spcPct val="100000"/>
              </a:lnSpc>
              <a:spcBef>
                <a:spcPts val="600"/>
              </a:spcBef>
              <a:spcAft>
                <a:spcPts val="0"/>
              </a:spcAft>
              <a:buSzPts val="2000"/>
              <a:buFont typeface="Garamond"/>
              <a:buNone/>
            </a:pPr>
            <a:r>
              <a:rPr lang="en-US"/>
              <a:t>It is automatically done by the garbage collector(a part of JVM) so we don't need to make extra efforts.</a:t>
            </a:r>
            <a:endParaRPr/>
          </a:p>
        </p:txBody>
      </p:sp>
      <p:sp>
        <p:nvSpPr>
          <p:cNvPr id="2019" name="Google Shape;2019;p226"/>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GARBAGE COLLECTION</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3" name="Shape 2023"/>
        <p:cNvGrpSpPr/>
        <p:nvPr/>
      </p:nvGrpSpPr>
      <p:grpSpPr>
        <a:xfrm>
          <a:off x="0" y="0"/>
          <a:ext cx="0" cy="0"/>
          <a:chOff x="0" y="0"/>
          <a:chExt cx="0" cy="0"/>
        </a:xfrm>
      </p:grpSpPr>
      <p:pic>
        <p:nvPicPr>
          <p:cNvPr id="2024" name="Google Shape;2024;p227"/>
          <p:cNvPicPr preferRelativeResize="0"/>
          <p:nvPr/>
        </p:nvPicPr>
        <p:blipFill rotWithShape="1">
          <a:blip r:embed="rId3">
            <a:alphaModFix/>
          </a:blip>
          <a:srcRect b="0" l="0" r="0" t="0"/>
          <a:stretch/>
        </p:blipFill>
        <p:spPr>
          <a:xfrm>
            <a:off x="1115616" y="188640"/>
            <a:ext cx="7128792" cy="6192688"/>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228"/>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rPr lang="en-US"/>
              <a:t>By nulling a reference:</a:t>
            </a:r>
            <a:endParaRPr/>
          </a:p>
          <a:p>
            <a:pPr indent="0" lvl="0" marL="0" rtl="0" algn="ctr">
              <a:lnSpc>
                <a:spcPct val="100000"/>
              </a:lnSpc>
              <a:spcBef>
                <a:spcPts val="600"/>
              </a:spcBef>
              <a:spcAft>
                <a:spcPts val="0"/>
              </a:spcAft>
              <a:buSzPts val="2000"/>
              <a:buFont typeface="Garamond"/>
              <a:buNone/>
            </a:pPr>
            <a:r>
              <a:rPr lang="en-US"/>
              <a:t>Employee e= new Employee();</a:t>
            </a:r>
            <a:endParaRPr/>
          </a:p>
          <a:p>
            <a:pPr indent="0" lvl="0" marL="0" rtl="0" algn="ctr">
              <a:lnSpc>
                <a:spcPct val="100000"/>
              </a:lnSpc>
              <a:spcBef>
                <a:spcPts val="600"/>
              </a:spcBef>
              <a:spcAft>
                <a:spcPts val="0"/>
              </a:spcAft>
              <a:buSzPts val="2000"/>
              <a:buFont typeface="Garamond"/>
              <a:buNone/>
            </a:pPr>
            <a:r>
              <a:rPr lang="en-US"/>
              <a:t>e=null;</a:t>
            </a:r>
            <a:endParaRPr/>
          </a:p>
          <a:p>
            <a:pPr indent="0" lvl="0" marL="0" rtl="0" algn="ctr">
              <a:lnSpc>
                <a:spcPct val="100000"/>
              </a:lnSpc>
              <a:spcBef>
                <a:spcPts val="600"/>
              </a:spcBef>
              <a:spcAft>
                <a:spcPts val="0"/>
              </a:spcAft>
              <a:buSzPts val="2000"/>
              <a:buFont typeface="Garamond"/>
              <a:buNone/>
            </a:pPr>
            <a:r>
              <a:rPr lang="en-US"/>
              <a:t>By assigning a reference to another:</a:t>
            </a:r>
            <a:endParaRPr/>
          </a:p>
          <a:p>
            <a:pPr indent="0" lvl="0" marL="0" rtl="0" algn="ctr">
              <a:lnSpc>
                <a:spcPct val="100000"/>
              </a:lnSpc>
              <a:spcBef>
                <a:spcPts val="600"/>
              </a:spcBef>
              <a:spcAft>
                <a:spcPts val="0"/>
              </a:spcAft>
              <a:buSzPts val="2000"/>
              <a:buFont typeface="Garamond"/>
              <a:buNone/>
            </a:pPr>
            <a:r>
              <a:rPr lang="en-US"/>
              <a:t>Employee e1= new Employee();</a:t>
            </a:r>
            <a:endParaRPr/>
          </a:p>
          <a:p>
            <a:pPr indent="0" lvl="0" marL="0" rtl="0" algn="ctr">
              <a:lnSpc>
                <a:spcPct val="100000"/>
              </a:lnSpc>
              <a:spcBef>
                <a:spcPts val="600"/>
              </a:spcBef>
              <a:spcAft>
                <a:spcPts val="0"/>
              </a:spcAft>
              <a:buSzPts val="2000"/>
              <a:buFont typeface="Garamond"/>
              <a:buNone/>
            </a:pPr>
            <a:r>
              <a:rPr lang="en-US"/>
              <a:t>Employee e2= new Employee();</a:t>
            </a:r>
            <a:endParaRPr/>
          </a:p>
          <a:p>
            <a:pPr indent="0" lvl="0" marL="0" rtl="0" algn="ctr">
              <a:lnSpc>
                <a:spcPct val="100000"/>
              </a:lnSpc>
              <a:spcBef>
                <a:spcPts val="600"/>
              </a:spcBef>
              <a:spcAft>
                <a:spcPts val="0"/>
              </a:spcAft>
              <a:buSzPts val="2000"/>
              <a:buFont typeface="Garamond"/>
              <a:buNone/>
            </a:pPr>
            <a:r>
              <a:rPr lang="en-US"/>
              <a:t>e1=e2;</a:t>
            </a:r>
            <a:endParaRPr/>
          </a:p>
          <a:p>
            <a:pPr indent="0" lvl="0" marL="0" rtl="0" algn="ctr">
              <a:lnSpc>
                <a:spcPct val="100000"/>
              </a:lnSpc>
              <a:spcBef>
                <a:spcPts val="600"/>
              </a:spcBef>
              <a:spcAft>
                <a:spcPts val="0"/>
              </a:spcAft>
              <a:buSzPts val="2000"/>
              <a:buFont typeface="Garamond"/>
              <a:buNone/>
            </a:pPr>
            <a:r>
              <a:rPr lang="en-US"/>
              <a:t>//now the first object is referred by e1  is available for garbage collection</a:t>
            </a:r>
            <a:endParaRPr/>
          </a:p>
          <a:p>
            <a:pPr indent="0" lvl="0" marL="0" rtl="0" algn="ctr">
              <a:lnSpc>
                <a:spcPct val="100000"/>
              </a:lnSpc>
              <a:spcBef>
                <a:spcPts val="600"/>
              </a:spcBef>
              <a:spcAft>
                <a:spcPts val="0"/>
              </a:spcAft>
              <a:buSzPts val="2000"/>
              <a:buFont typeface="Garamond"/>
              <a:buNone/>
            </a:pPr>
            <a:r>
              <a:rPr lang="en-US"/>
              <a:t>By anonymous object:</a:t>
            </a:r>
            <a:endParaRPr/>
          </a:p>
          <a:p>
            <a:pPr indent="0" lvl="0" marL="0" rtl="0" algn="ctr">
              <a:lnSpc>
                <a:spcPct val="100000"/>
              </a:lnSpc>
              <a:spcBef>
                <a:spcPts val="600"/>
              </a:spcBef>
              <a:spcAft>
                <a:spcPts val="0"/>
              </a:spcAft>
              <a:buSzPts val="2000"/>
              <a:buFont typeface="Garamond"/>
              <a:buNone/>
            </a:pPr>
            <a:r>
              <a:rPr lang="en-US"/>
              <a:t>new Employee();</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p:txBody>
      </p:sp>
      <p:sp>
        <p:nvSpPr>
          <p:cNvPr id="2030" name="Google Shape;2030;p228"/>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4" name="Shape 2034"/>
        <p:cNvGrpSpPr/>
        <p:nvPr/>
      </p:nvGrpSpPr>
      <p:grpSpPr>
        <a:xfrm>
          <a:off x="0" y="0"/>
          <a:ext cx="0" cy="0"/>
          <a:chOff x="0" y="0"/>
          <a:chExt cx="0" cy="0"/>
        </a:xfrm>
      </p:grpSpPr>
      <p:sp>
        <p:nvSpPr>
          <p:cNvPr id="2035" name="Google Shape;2035;p229"/>
          <p:cNvSpPr txBox="1"/>
          <p:nvPr>
            <p:ph idx="1" type="body"/>
          </p:nvPr>
        </p:nvSpPr>
        <p:spPr>
          <a:xfrm>
            <a:off x="457200" y="2020824"/>
            <a:ext cx="8229600" cy="4837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rPr lang="en-US"/>
              <a:t>Java garbage collection is an automatic process. </a:t>
            </a:r>
            <a:endParaRPr/>
          </a:p>
          <a:p>
            <a:pPr indent="0" lvl="0" marL="0" rtl="0" algn="ctr">
              <a:lnSpc>
                <a:spcPct val="100000"/>
              </a:lnSpc>
              <a:spcBef>
                <a:spcPts val="600"/>
              </a:spcBef>
              <a:spcAft>
                <a:spcPts val="0"/>
              </a:spcAft>
              <a:buSzPts val="2000"/>
              <a:buFont typeface="Garamond"/>
              <a:buNone/>
            </a:pPr>
            <a:r>
              <a:rPr lang="en-US"/>
              <a:t>The programmer does not need to explicitly mark objects to be deleted. </a:t>
            </a:r>
            <a:endParaRPr/>
          </a:p>
          <a:p>
            <a:pPr indent="0" lvl="0" marL="0" rtl="0" algn="ctr">
              <a:lnSpc>
                <a:spcPct val="100000"/>
              </a:lnSpc>
              <a:spcBef>
                <a:spcPts val="600"/>
              </a:spcBef>
              <a:spcAft>
                <a:spcPts val="0"/>
              </a:spcAft>
              <a:buSzPts val="2000"/>
              <a:buFont typeface="Garamond"/>
              <a:buNone/>
            </a:pPr>
            <a:r>
              <a:rPr lang="en-US"/>
              <a:t>The garbage collection implementation lives in the JVM. </a:t>
            </a:r>
            <a:endParaRPr/>
          </a:p>
          <a:p>
            <a:pPr indent="0" lvl="0" marL="0" rtl="0" algn="ctr">
              <a:lnSpc>
                <a:spcPct val="100000"/>
              </a:lnSpc>
              <a:spcBef>
                <a:spcPts val="600"/>
              </a:spcBef>
              <a:spcAft>
                <a:spcPts val="0"/>
              </a:spcAft>
              <a:buSzPts val="2000"/>
              <a:buFont typeface="Garamond"/>
              <a:buNone/>
            </a:pPr>
            <a:r>
              <a:rPr lang="en-US"/>
              <a:t>Each JVM can implement garbage collection however it pleases; the only requirement is that it meets the JVM specification. </a:t>
            </a:r>
            <a:endParaRPr/>
          </a:p>
          <a:p>
            <a:pPr indent="0" lvl="0" marL="0" rtl="0" algn="ctr">
              <a:lnSpc>
                <a:spcPct val="100000"/>
              </a:lnSpc>
              <a:spcBef>
                <a:spcPts val="600"/>
              </a:spcBef>
              <a:spcAft>
                <a:spcPts val="0"/>
              </a:spcAft>
              <a:buSzPts val="2000"/>
              <a:buFont typeface="Garamond"/>
              <a:buNone/>
            </a:pPr>
            <a:r>
              <a:rPr lang="en-US"/>
              <a:t>Although there are many JVMs, Oracle’s HotSpot is by far the most common. It offers a robust and mature set of garbage collection options.</a:t>
            </a:r>
            <a:endParaRPr/>
          </a:p>
          <a:p>
            <a:pPr indent="0" lvl="0" marL="0" rtl="0" algn="ctr">
              <a:lnSpc>
                <a:spcPct val="100000"/>
              </a:lnSpc>
              <a:spcBef>
                <a:spcPts val="600"/>
              </a:spcBef>
              <a:spcAft>
                <a:spcPts val="0"/>
              </a:spcAft>
              <a:buSzPts val="2000"/>
              <a:buFont typeface="Garamond"/>
              <a:buNone/>
            </a:pPr>
            <a:r>
              <a:rPr lang="en-US"/>
              <a:t>While HotSpot has multiple garbage collectors that are optimized for various use cases, all its garbage collectors follow the same basic process. </a:t>
            </a:r>
            <a:endParaRPr/>
          </a:p>
        </p:txBody>
      </p:sp>
      <p:sp>
        <p:nvSpPr>
          <p:cNvPr id="2036" name="Google Shape;2036;p22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HOW IT WORKS?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5">
                                            <p:txEl>
                                              <p:pRg end="0" st="0"/>
                                            </p:txEl>
                                          </p:spTgt>
                                        </p:tgtEl>
                                        <p:attrNameLst>
                                          <p:attrName>style.visibility</p:attrName>
                                        </p:attrNameLst>
                                      </p:cBhvr>
                                      <p:to>
                                        <p:strVal val="visible"/>
                                      </p:to>
                                    </p:set>
                                    <p:animEffect filter="fade" transition="in">
                                      <p:cBhvr>
                                        <p:cTn dur="1000"/>
                                        <p:tgtEl>
                                          <p:spTgt spid="20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5">
                                            <p:txEl>
                                              <p:pRg end="1" st="1"/>
                                            </p:txEl>
                                          </p:spTgt>
                                        </p:tgtEl>
                                        <p:attrNameLst>
                                          <p:attrName>style.visibility</p:attrName>
                                        </p:attrNameLst>
                                      </p:cBhvr>
                                      <p:to>
                                        <p:strVal val="visible"/>
                                      </p:to>
                                    </p:set>
                                    <p:animEffect filter="fade" transition="in">
                                      <p:cBhvr>
                                        <p:cTn dur="1000"/>
                                        <p:tgtEl>
                                          <p:spTgt spid="20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5">
                                            <p:txEl>
                                              <p:pRg end="2" st="2"/>
                                            </p:txEl>
                                          </p:spTgt>
                                        </p:tgtEl>
                                        <p:attrNameLst>
                                          <p:attrName>style.visibility</p:attrName>
                                        </p:attrNameLst>
                                      </p:cBhvr>
                                      <p:to>
                                        <p:strVal val="visible"/>
                                      </p:to>
                                    </p:set>
                                    <p:animEffect filter="fade" transition="in">
                                      <p:cBhvr>
                                        <p:cTn dur="1000"/>
                                        <p:tgtEl>
                                          <p:spTgt spid="203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5">
                                            <p:txEl>
                                              <p:pRg end="3" st="3"/>
                                            </p:txEl>
                                          </p:spTgt>
                                        </p:tgtEl>
                                        <p:attrNameLst>
                                          <p:attrName>style.visibility</p:attrName>
                                        </p:attrNameLst>
                                      </p:cBhvr>
                                      <p:to>
                                        <p:strVal val="visible"/>
                                      </p:to>
                                    </p:set>
                                    <p:animEffect filter="fade" transition="in">
                                      <p:cBhvr>
                                        <p:cTn dur="1000"/>
                                        <p:tgtEl>
                                          <p:spTgt spid="203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5">
                                            <p:txEl>
                                              <p:pRg end="4" st="4"/>
                                            </p:txEl>
                                          </p:spTgt>
                                        </p:tgtEl>
                                        <p:attrNameLst>
                                          <p:attrName>style.visibility</p:attrName>
                                        </p:attrNameLst>
                                      </p:cBhvr>
                                      <p:to>
                                        <p:strVal val="visible"/>
                                      </p:to>
                                    </p:set>
                                    <p:animEffect filter="fade" transition="in">
                                      <p:cBhvr>
                                        <p:cTn dur="1000"/>
                                        <p:tgtEl>
                                          <p:spTgt spid="203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5">
                                            <p:txEl>
                                              <p:pRg end="5" st="5"/>
                                            </p:txEl>
                                          </p:spTgt>
                                        </p:tgtEl>
                                        <p:attrNameLst>
                                          <p:attrName>style.visibility</p:attrName>
                                        </p:attrNameLst>
                                      </p:cBhvr>
                                      <p:to>
                                        <p:strVal val="visible"/>
                                      </p:to>
                                    </p:set>
                                    <p:animEffect filter="fade" transition="in">
                                      <p:cBhvr>
                                        <p:cTn dur="1000"/>
                                        <p:tgtEl>
                                          <p:spTgt spid="203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sp>
        <p:nvSpPr>
          <p:cNvPr id="2041" name="Google Shape;2041;p230"/>
          <p:cNvSpPr txBox="1"/>
          <p:nvPr>
            <p:ph idx="1" type="body"/>
          </p:nvPr>
        </p:nvSpPr>
        <p:spPr>
          <a:xfrm>
            <a:off x="457200" y="2020824"/>
            <a:ext cx="8229600" cy="464853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rPr lang="en-US"/>
              <a:t>In the first step, unreferenced objects are identified and marked as ready for garbage collection. </a:t>
            </a:r>
            <a:endParaRPr/>
          </a:p>
          <a:p>
            <a:pPr indent="0" lvl="0" marL="0" rtl="0" algn="ctr">
              <a:lnSpc>
                <a:spcPct val="100000"/>
              </a:lnSpc>
              <a:spcBef>
                <a:spcPts val="600"/>
              </a:spcBef>
              <a:spcAft>
                <a:spcPts val="0"/>
              </a:spcAft>
              <a:buSzPts val="2000"/>
              <a:buFont typeface="Garamond"/>
              <a:buNone/>
            </a:pPr>
            <a:r>
              <a:rPr lang="en-US"/>
              <a:t>In the second step, marked objects are deleted. </a:t>
            </a:r>
            <a:endParaRPr/>
          </a:p>
          <a:p>
            <a:pPr indent="0" lvl="0" marL="0" rtl="0" algn="ctr">
              <a:lnSpc>
                <a:spcPct val="100000"/>
              </a:lnSpc>
              <a:spcBef>
                <a:spcPts val="600"/>
              </a:spcBef>
              <a:spcAft>
                <a:spcPts val="0"/>
              </a:spcAft>
              <a:buSzPts val="2000"/>
              <a:buFont typeface="Garamond"/>
              <a:buNone/>
            </a:pPr>
            <a:r>
              <a:rPr lang="en-US"/>
              <a:t>Optionally, memory can be compacted after the garbage collector deletes objects, so remaining objects are in a contiguous block at the start of the heap. </a:t>
            </a:r>
            <a:endParaRPr/>
          </a:p>
          <a:p>
            <a:pPr indent="0" lvl="0" marL="0" rtl="0" algn="ctr">
              <a:lnSpc>
                <a:spcPct val="100000"/>
              </a:lnSpc>
              <a:spcBef>
                <a:spcPts val="600"/>
              </a:spcBef>
              <a:spcAft>
                <a:spcPts val="0"/>
              </a:spcAft>
              <a:buSzPts val="2000"/>
              <a:buFont typeface="Garamond"/>
              <a:buNone/>
            </a:pPr>
            <a:r>
              <a:rPr lang="en-US"/>
              <a:t>The compaction process makes it easier to allocate memory to new objects sequentially after the block of memory allocated to existing objects.</a:t>
            </a:r>
            <a:endParaRPr/>
          </a:p>
          <a:p>
            <a:pPr indent="0" lvl="0" marL="0" rtl="0" algn="ctr">
              <a:lnSpc>
                <a:spcPct val="100000"/>
              </a:lnSpc>
              <a:spcBef>
                <a:spcPts val="600"/>
              </a:spcBef>
              <a:spcAft>
                <a:spcPts val="0"/>
              </a:spcAft>
              <a:buSzPts val="2000"/>
              <a:buFont typeface="Garamond"/>
              <a:buNone/>
            </a:pPr>
            <a:r>
              <a:rPr lang="en-US"/>
              <a:t>All of HotSpot’s garbage collectors implement a generational garbage collection strategy that categorizes objects by age. </a:t>
            </a:r>
            <a:endParaRPr/>
          </a:p>
          <a:p>
            <a:pPr indent="0" lvl="0" marL="0" rtl="0" algn="ctr">
              <a:lnSpc>
                <a:spcPct val="100000"/>
              </a:lnSpc>
              <a:spcBef>
                <a:spcPts val="600"/>
              </a:spcBef>
              <a:spcAft>
                <a:spcPts val="0"/>
              </a:spcAft>
              <a:buSzPts val="2000"/>
              <a:buFont typeface="Garamond"/>
              <a:buNone/>
            </a:pPr>
            <a:r>
              <a:rPr lang="en-US"/>
              <a:t>The rationale behind generational garbage collection is that most objects are short-lived and will be ready for garbage collection soon after creation.</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p:txBody>
      </p:sp>
      <p:sp>
        <p:nvSpPr>
          <p:cNvPr id="2042" name="Google Shape;2042;p23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CONTD…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1">
                                            <p:txEl>
                                              <p:pRg end="0" st="0"/>
                                            </p:txEl>
                                          </p:spTgt>
                                        </p:tgtEl>
                                        <p:attrNameLst>
                                          <p:attrName>style.visibility</p:attrName>
                                        </p:attrNameLst>
                                      </p:cBhvr>
                                      <p:to>
                                        <p:strVal val="visible"/>
                                      </p:to>
                                    </p:set>
                                    <p:animEffect filter="fade" transition="in">
                                      <p:cBhvr>
                                        <p:cTn dur="1000"/>
                                        <p:tgtEl>
                                          <p:spTgt spid="20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1">
                                            <p:txEl>
                                              <p:pRg end="1" st="1"/>
                                            </p:txEl>
                                          </p:spTgt>
                                        </p:tgtEl>
                                        <p:attrNameLst>
                                          <p:attrName>style.visibility</p:attrName>
                                        </p:attrNameLst>
                                      </p:cBhvr>
                                      <p:to>
                                        <p:strVal val="visible"/>
                                      </p:to>
                                    </p:set>
                                    <p:animEffect filter="fade" transition="in">
                                      <p:cBhvr>
                                        <p:cTn dur="1000"/>
                                        <p:tgtEl>
                                          <p:spTgt spid="20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1">
                                            <p:txEl>
                                              <p:pRg end="2" st="2"/>
                                            </p:txEl>
                                          </p:spTgt>
                                        </p:tgtEl>
                                        <p:attrNameLst>
                                          <p:attrName>style.visibility</p:attrName>
                                        </p:attrNameLst>
                                      </p:cBhvr>
                                      <p:to>
                                        <p:strVal val="visible"/>
                                      </p:to>
                                    </p:set>
                                    <p:animEffect filter="fade" transition="in">
                                      <p:cBhvr>
                                        <p:cTn dur="1000"/>
                                        <p:tgtEl>
                                          <p:spTgt spid="20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1">
                                            <p:txEl>
                                              <p:pRg end="3" st="3"/>
                                            </p:txEl>
                                          </p:spTgt>
                                        </p:tgtEl>
                                        <p:attrNameLst>
                                          <p:attrName>style.visibility</p:attrName>
                                        </p:attrNameLst>
                                      </p:cBhvr>
                                      <p:to>
                                        <p:strVal val="visible"/>
                                      </p:to>
                                    </p:set>
                                    <p:animEffect filter="fade" transition="in">
                                      <p:cBhvr>
                                        <p:cTn dur="1000"/>
                                        <p:tgtEl>
                                          <p:spTgt spid="204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1">
                                            <p:txEl>
                                              <p:pRg end="4" st="4"/>
                                            </p:txEl>
                                          </p:spTgt>
                                        </p:tgtEl>
                                        <p:attrNameLst>
                                          <p:attrName>style.visibility</p:attrName>
                                        </p:attrNameLst>
                                      </p:cBhvr>
                                      <p:to>
                                        <p:strVal val="visible"/>
                                      </p:to>
                                    </p:set>
                                    <p:animEffect filter="fade" transition="in">
                                      <p:cBhvr>
                                        <p:cTn dur="1000"/>
                                        <p:tgtEl>
                                          <p:spTgt spid="204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1">
                                            <p:txEl>
                                              <p:pRg end="5" st="5"/>
                                            </p:txEl>
                                          </p:spTgt>
                                        </p:tgtEl>
                                        <p:attrNameLst>
                                          <p:attrName>style.visibility</p:attrName>
                                        </p:attrNameLst>
                                      </p:cBhvr>
                                      <p:to>
                                        <p:strVal val="visible"/>
                                      </p:to>
                                    </p:set>
                                    <p:animEffect filter="fade" transition="in">
                                      <p:cBhvr>
                                        <p:cTn dur="1000"/>
                                        <p:tgtEl>
                                          <p:spTgt spid="204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1">
                                            <p:txEl>
                                              <p:pRg end="6" st="6"/>
                                            </p:txEl>
                                          </p:spTgt>
                                        </p:tgtEl>
                                        <p:attrNameLst>
                                          <p:attrName>style.visibility</p:attrName>
                                        </p:attrNameLst>
                                      </p:cBhvr>
                                      <p:to>
                                        <p:strVal val="visible"/>
                                      </p:to>
                                    </p:set>
                                    <p:animEffect filter="fade" transition="in">
                                      <p:cBhvr>
                                        <p:cTn dur="1000"/>
                                        <p:tgtEl>
                                          <p:spTgt spid="204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1">
                                            <p:txEl>
                                              <p:pRg end="7" st="7"/>
                                            </p:txEl>
                                          </p:spTgt>
                                        </p:tgtEl>
                                        <p:attrNameLst>
                                          <p:attrName>style.visibility</p:attrName>
                                        </p:attrNameLst>
                                      </p:cBhvr>
                                      <p:to>
                                        <p:strVal val="visible"/>
                                      </p:to>
                                    </p:set>
                                    <p:animEffect filter="fade" transition="in">
                                      <p:cBhvr>
                                        <p:cTn dur="1000"/>
                                        <p:tgtEl>
                                          <p:spTgt spid="2041">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6" name="Shape 2046"/>
        <p:cNvGrpSpPr/>
        <p:nvPr/>
      </p:nvGrpSpPr>
      <p:grpSpPr>
        <a:xfrm>
          <a:off x="0" y="0"/>
          <a:ext cx="0" cy="0"/>
          <a:chOff x="0" y="0"/>
          <a:chExt cx="0" cy="0"/>
        </a:xfrm>
      </p:grpSpPr>
      <p:sp>
        <p:nvSpPr>
          <p:cNvPr id="2047" name="Google Shape;2047;p231"/>
          <p:cNvSpPr txBox="1"/>
          <p:nvPr>
            <p:ph idx="1" type="body"/>
          </p:nvPr>
        </p:nvSpPr>
        <p:spPr>
          <a:xfrm>
            <a:off x="457200" y="2020824"/>
            <a:ext cx="8229600" cy="4720544"/>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100000"/>
              </a:lnSpc>
              <a:spcBef>
                <a:spcPts val="0"/>
              </a:spcBef>
              <a:spcAft>
                <a:spcPts val="0"/>
              </a:spcAft>
              <a:buSzPts val="2000"/>
              <a:buFont typeface="Garamond"/>
              <a:buNone/>
            </a:pPr>
            <a:r>
              <a:rPr lang="en-US"/>
              <a:t>The java.lang.Object.finalize() is called by the garbage collector on an object when garbage collection determines that there are no more references to the object. A subclass overrides the finalize method to dispose of system resources or to perform other cleanup.</a:t>
            </a:r>
            <a:endParaRPr/>
          </a:p>
          <a:p>
            <a:pPr indent="0" lvl="0" marL="0" rtl="0" algn="ctr">
              <a:lnSpc>
                <a:spcPct val="100000"/>
              </a:lnSpc>
              <a:spcBef>
                <a:spcPts val="600"/>
              </a:spcBef>
              <a:spcAft>
                <a:spcPts val="0"/>
              </a:spcAft>
              <a:buSzPts val="2000"/>
              <a:buFont typeface="Garamond"/>
              <a:buNone/>
            </a:pPr>
            <a:r>
              <a:rPr lang="en-US"/>
              <a:t>Declaration</a:t>
            </a:r>
            <a:endParaRPr/>
          </a:p>
          <a:p>
            <a:pPr indent="0" lvl="0" marL="0" rtl="0" algn="ctr">
              <a:lnSpc>
                <a:spcPct val="100000"/>
              </a:lnSpc>
              <a:spcBef>
                <a:spcPts val="600"/>
              </a:spcBef>
              <a:spcAft>
                <a:spcPts val="0"/>
              </a:spcAft>
              <a:buSzPts val="2000"/>
              <a:buFont typeface="Garamond"/>
              <a:buNone/>
            </a:pPr>
            <a:r>
              <a:rPr lang="en-US"/>
              <a:t>Following is the declaration for java.lang.Object.finalize() method</a:t>
            </a:r>
            <a:endParaRPr/>
          </a:p>
          <a:p>
            <a:pPr indent="0" lvl="0" marL="0" rtl="0" algn="ctr">
              <a:lnSpc>
                <a:spcPct val="100000"/>
              </a:lnSpc>
              <a:spcBef>
                <a:spcPts val="600"/>
              </a:spcBef>
              <a:spcAft>
                <a:spcPts val="0"/>
              </a:spcAft>
              <a:buSzPts val="2000"/>
              <a:buFont typeface="Garamond"/>
              <a:buNone/>
            </a:pPr>
            <a:r>
              <a:rPr lang="en-US"/>
              <a:t>protected void finalize()</a:t>
            </a:r>
            <a:endParaRPr/>
          </a:p>
          <a:p>
            <a:pPr indent="0" lvl="0" marL="0" rtl="0" algn="ctr">
              <a:lnSpc>
                <a:spcPct val="100000"/>
              </a:lnSpc>
              <a:spcBef>
                <a:spcPts val="600"/>
              </a:spcBef>
              <a:spcAft>
                <a:spcPts val="0"/>
              </a:spcAft>
              <a:buSzPts val="2000"/>
              <a:buFont typeface="Garamond"/>
              <a:buNone/>
            </a:pPr>
            <a:r>
              <a:rPr lang="en-US"/>
              <a:t>Parameters</a:t>
            </a:r>
            <a:endParaRPr/>
          </a:p>
          <a:p>
            <a:pPr indent="0" lvl="0" marL="0" rtl="0" algn="ctr">
              <a:lnSpc>
                <a:spcPct val="100000"/>
              </a:lnSpc>
              <a:spcBef>
                <a:spcPts val="600"/>
              </a:spcBef>
              <a:spcAft>
                <a:spcPts val="0"/>
              </a:spcAft>
              <a:buSzPts val="2000"/>
              <a:buFont typeface="Garamond"/>
              <a:buNone/>
            </a:pPr>
            <a:r>
              <a:rPr lang="en-US"/>
              <a:t>NA</a:t>
            </a:r>
            <a:endParaRPr/>
          </a:p>
          <a:p>
            <a:pPr indent="0" lvl="0" marL="0" rtl="0" algn="ctr">
              <a:lnSpc>
                <a:spcPct val="100000"/>
              </a:lnSpc>
              <a:spcBef>
                <a:spcPts val="600"/>
              </a:spcBef>
              <a:spcAft>
                <a:spcPts val="0"/>
              </a:spcAft>
              <a:buSzPts val="2000"/>
              <a:buFont typeface="Garamond"/>
              <a:buNone/>
            </a:pPr>
            <a:r>
              <a:rPr lang="en-US"/>
              <a:t>Return Value</a:t>
            </a:r>
            <a:endParaRPr/>
          </a:p>
          <a:p>
            <a:pPr indent="0" lvl="0" marL="0" rtl="0" algn="ctr">
              <a:lnSpc>
                <a:spcPct val="100000"/>
              </a:lnSpc>
              <a:spcBef>
                <a:spcPts val="600"/>
              </a:spcBef>
              <a:spcAft>
                <a:spcPts val="0"/>
              </a:spcAft>
              <a:buSzPts val="2000"/>
              <a:buFont typeface="Garamond"/>
              <a:buNone/>
            </a:pPr>
            <a:r>
              <a:rPr lang="en-US"/>
              <a:t>This method does not return a value.</a:t>
            </a:r>
            <a:endParaRPr/>
          </a:p>
          <a:p>
            <a:pPr indent="0" lvl="0" marL="0" rtl="0" algn="ctr">
              <a:lnSpc>
                <a:spcPct val="100000"/>
              </a:lnSpc>
              <a:spcBef>
                <a:spcPts val="600"/>
              </a:spcBef>
              <a:spcAft>
                <a:spcPts val="0"/>
              </a:spcAft>
              <a:buSzPts val="2000"/>
              <a:buFont typeface="Garamond"/>
              <a:buNone/>
            </a:pPr>
            <a:r>
              <a:rPr lang="en-US"/>
              <a:t>Exception</a:t>
            </a:r>
            <a:endParaRPr/>
          </a:p>
          <a:p>
            <a:pPr indent="0" lvl="0" marL="0" rtl="0" algn="ctr">
              <a:lnSpc>
                <a:spcPct val="100000"/>
              </a:lnSpc>
              <a:spcBef>
                <a:spcPts val="600"/>
              </a:spcBef>
              <a:spcAft>
                <a:spcPts val="0"/>
              </a:spcAft>
              <a:buSzPts val="2000"/>
              <a:buFont typeface="Garamond"/>
              <a:buNone/>
            </a:pPr>
            <a:r>
              <a:rPr lang="en-US"/>
              <a:t>Throwable − the Exception raised by this method</a:t>
            </a:r>
            <a:endParaRPr/>
          </a:p>
        </p:txBody>
      </p:sp>
      <p:sp>
        <p:nvSpPr>
          <p:cNvPr id="2048" name="Google Shape;2048;p23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FINALIZE() METHOD</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2" name="Shape 2052"/>
        <p:cNvGrpSpPr/>
        <p:nvPr/>
      </p:nvGrpSpPr>
      <p:grpSpPr>
        <a:xfrm>
          <a:off x="0" y="0"/>
          <a:ext cx="0" cy="0"/>
          <a:chOff x="0" y="0"/>
          <a:chExt cx="0" cy="0"/>
        </a:xfrm>
      </p:grpSpPr>
      <p:sp>
        <p:nvSpPr>
          <p:cNvPr id="2053" name="Google Shape;2053;p232"/>
          <p:cNvSpPr txBox="1"/>
          <p:nvPr>
            <p:ph idx="1" type="body"/>
          </p:nvPr>
        </p:nvSpPr>
        <p:spPr>
          <a:xfrm>
            <a:off x="457200" y="2020824"/>
            <a:ext cx="8229600" cy="4720544"/>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lnSpc>
                <a:spcPct val="100000"/>
              </a:lnSpc>
              <a:spcBef>
                <a:spcPts val="0"/>
              </a:spcBef>
              <a:spcAft>
                <a:spcPts val="0"/>
              </a:spcAft>
              <a:buSzPct val="100000"/>
              <a:buFont typeface="Garamond"/>
              <a:buNone/>
            </a:pPr>
            <a:r>
              <a:rPr lang="en-US"/>
              <a:t>The following example shows the usage of lang.Object.finalize() method.</a:t>
            </a:r>
            <a:endParaRPr/>
          </a:p>
          <a:p>
            <a:pPr indent="0" lvl="0" marL="0" rtl="0" algn="l">
              <a:lnSpc>
                <a:spcPct val="100000"/>
              </a:lnSpc>
              <a:spcBef>
                <a:spcPts val="600"/>
              </a:spcBef>
              <a:spcAft>
                <a:spcPts val="0"/>
              </a:spcAft>
              <a:buSzPct val="100000"/>
              <a:buFont typeface="Garamond"/>
              <a:buNone/>
            </a:pPr>
            <a:r>
              <a:rPr lang="en-US"/>
              <a:t>import java.util.*;</a:t>
            </a:r>
            <a:endParaRPr/>
          </a:p>
          <a:p>
            <a:pPr indent="0" lvl="0" marL="0" rtl="0" algn="l">
              <a:lnSpc>
                <a:spcPct val="100000"/>
              </a:lnSpc>
              <a:spcBef>
                <a:spcPts val="600"/>
              </a:spcBef>
              <a:spcAft>
                <a:spcPts val="0"/>
              </a:spcAft>
              <a:buSzPct val="100000"/>
              <a:buFont typeface="Garamond"/>
              <a:buNone/>
            </a:pPr>
            <a:r>
              <a:rPr lang="en-US"/>
              <a:t>public class ObjectDemo extends GregorianCalendar {</a:t>
            </a:r>
            <a:endParaRPr/>
          </a:p>
          <a:p>
            <a:pPr indent="0" lvl="0" marL="0" rtl="0" algn="l">
              <a:lnSpc>
                <a:spcPct val="100000"/>
              </a:lnSpc>
              <a:spcBef>
                <a:spcPts val="600"/>
              </a:spcBef>
              <a:spcAft>
                <a:spcPts val="0"/>
              </a:spcAft>
              <a:buSzPct val="100000"/>
              <a:buFont typeface="Garamond"/>
              <a:buNone/>
            </a:pPr>
            <a:r>
              <a:rPr lang="en-US"/>
              <a:t>   public static void main(String[] args) {</a:t>
            </a:r>
            <a:endParaRPr/>
          </a:p>
          <a:p>
            <a:pPr indent="0" lvl="0" marL="0" rtl="0" algn="l">
              <a:lnSpc>
                <a:spcPct val="100000"/>
              </a:lnSpc>
              <a:spcBef>
                <a:spcPts val="600"/>
              </a:spcBef>
              <a:spcAft>
                <a:spcPts val="0"/>
              </a:spcAft>
              <a:buSzPct val="100000"/>
              <a:buFont typeface="Garamond"/>
              <a:buNone/>
            </a:pPr>
            <a:r>
              <a:rPr lang="en-US"/>
              <a:t>      try {</a:t>
            </a:r>
            <a:endParaRPr/>
          </a:p>
          <a:p>
            <a:pPr indent="0" lvl="0" marL="0" rtl="0" algn="l">
              <a:lnSpc>
                <a:spcPct val="100000"/>
              </a:lnSpc>
              <a:spcBef>
                <a:spcPts val="600"/>
              </a:spcBef>
              <a:spcAft>
                <a:spcPts val="0"/>
              </a:spcAft>
              <a:buSzPct val="100000"/>
              <a:buFont typeface="Garamond"/>
              <a:buNone/>
            </a:pPr>
            <a:r>
              <a:rPr lang="en-US"/>
              <a:t>ObjectDemo cal = new ObjectDemo();</a:t>
            </a:r>
            <a:endParaRPr/>
          </a:p>
          <a:p>
            <a:pPr indent="0" lvl="0" marL="0" rtl="0" algn="l">
              <a:lnSpc>
                <a:spcPct val="100000"/>
              </a:lnSpc>
              <a:spcBef>
                <a:spcPts val="600"/>
              </a:spcBef>
              <a:spcAft>
                <a:spcPts val="0"/>
              </a:spcAft>
              <a:buSzPct val="100000"/>
              <a:buFont typeface="Garamond"/>
              <a:buNone/>
            </a:pPr>
            <a:r>
              <a:rPr lang="en-US"/>
              <a:t>         System.out.println("" + cal.getTime());</a:t>
            </a:r>
            <a:endParaRPr/>
          </a:p>
          <a:p>
            <a:pPr indent="0" lvl="0" marL="0" rtl="0" algn="l">
              <a:lnSpc>
                <a:spcPct val="100000"/>
              </a:lnSpc>
              <a:spcBef>
                <a:spcPts val="600"/>
              </a:spcBef>
              <a:spcAft>
                <a:spcPts val="0"/>
              </a:spcAft>
              <a:buSzPct val="100000"/>
              <a:buFont typeface="Garamond"/>
              <a:buNone/>
            </a:pPr>
            <a:r>
              <a:rPr lang="en-US"/>
              <a:t>         System.out.println("Finalizing...");</a:t>
            </a:r>
            <a:endParaRPr/>
          </a:p>
          <a:p>
            <a:pPr indent="0" lvl="0" marL="0" rtl="0" algn="l">
              <a:lnSpc>
                <a:spcPct val="100000"/>
              </a:lnSpc>
              <a:spcBef>
                <a:spcPts val="600"/>
              </a:spcBef>
              <a:spcAft>
                <a:spcPts val="0"/>
              </a:spcAft>
              <a:buSzPct val="100000"/>
              <a:buFont typeface="Garamond"/>
              <a:buNone/>
            </a:pPr>
            <a:r>
              <a:rPr lang="en-US"/>
              <a:t>         cal.finalize();</a:t>
            </a:r>
            <a:endParaRPr/>
          </a:p>
          <a:p>
            <a:pPr indent="0" lvl="0" marL="0" rtl="0" algn="l">
              <a:lnSpc>
                <a:spcPct val="100000"/>
              </a:lnSpc>
              <a:spcBef>
                <a:spcPts val="600"/>
              </a:spcBef>
              <a:spcAft>
                <a:spcPts val="0"/>
              </a:spcAft>
              <a:buSzPct val="100000"/>
              <a:buFont typeface="Garamond"/>
              <a:buNone/>
            </a:pPr>
            <a:r>
              <a:rPr lang="en-US"/>
              <a:t>         System.out.println("Finalized."); }</a:t>
            </a:r>
            <a:endParaRPr/>
          </a:p>
          <a:p>
            <a:pPr indent="0" lvl="0" marL="0" rtl="0" algn="l">
              <a:lnSpc>
                <a:spcPct val="100000"/>
              </a:lnSpc>
              <a:spcBef>
                <a:spcPts val="600"/>
              </a:spcBef>
              <a:spcAft>
                <a:spcPts val="0"/>
              </a:spcAft>
              <a:buSzPct val="100000"/>
              <a:buFont typeface="Garamond"/>
              <a:buNone/>
            </a:pPr>
            <a:r>
              <a:rPr lang="en-US"/>
              <a:t>catch (Throwable ex) {</a:t>
            </a:r>
            <a:endParaRPr/>
          </a:p>
          <a:p>
            <a:pPr indent="0" lvl="0" marL="0" rtl="0" algn="l">
              <a:lnSpc>
                <a:spcPct val="100000"/>
              </a:lnSpc>
              <a:spcBef>
                <a:spcPts val="600"/>
              </a:spcBef>
              <a:spcAft>
                <a:spcPts val="0"/>
              </a:spcAft>
              <a:buSzPct val="100000"/>
              <a:buFont typeface="Garamond"/>
              <a:buNone/>
            </a:pPr>
            <a:r>
              <a:rPr lang="en-US"/>
              <a:t>         ex.printStackTrace(); }</a:t>
            </a:r>
            <a:endParaRPr/>
          </a:p>
          <a:p>
            <a:pPr indent="0" lvl="0" marL="0" rtl="0" algn="l">
              <a:lnSpc>
                <a:spcPct val="100000"/>
              </a:lnSpc>
              <a:spcBef>
                <a:spcPts val="600"/>
              </a:spcBef>
              <a:spcAft>
                <a:spcPts val="0"/>
              </a:spcAft>
              <a:buSzPct val="100000"/>
              <a:buFont typeface="Garamond"/>
              <a:buNone/>
            </a:pPr>
            <a:r>
              <a:rPr lang="en-US"/>
              <a:t>   }</a:t>
            </a:r>
            <a:endParaRPr/>
          </a:p>
          <a:p>
            <a:pPr indent="0" lvl="0" marL="0" rtl="0" algn="l">
              <a:lnSpc>
                <a:spcPct val="100000"/>
              </a:lnSpc>
              <a:spcBef>
                <a:spcPts val="600"/>
              </a:spcBef>
              <a:spcAft>
                <a:spcPts val="0"/>
              </a:spcAft>
              <a:buSzPct val="100000"/>
              <a:buFont typeface="Garamond"/>
              <a:buNone/>
            </a:pPr>
            <a:r>
              <a:rPr lang="en-US"/>
              <a:t>}</a:t>
            </a:r>
            <a:endParaRPr/>
          </a:p>
          <a:p>
            <a:pPr indent="0" lvl="0" marL="0" rtl="0" algn="ctr">
              <a:lnSpc>
                <a:spcPct val="100000"/>
              </a:lnSpc>
              <a:spcBef>
                <a:spcPts val="600"/>
              </a:spcBef>
              <a:spcAft>
                <a:spcPts val="0"/>
              </a:spcAft>
              <a:buSzPct val="100000"/>
              <a:buFont typeface="Garamond"/>
              <a:buNone/>
            </a:pPr>
            <a:r>
              <a:t/>
            </a:r>
            <a:endParaRPr/>
          </a:p>
        </p:txBody>
      </p:sp>
      <p:sp>
        <p:nvSpPr>
          <p:cNvPr id="2054" name="Google Shape;2054;p23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EXAMPLE</a:t>
            </a:r>
            <a:br>
              <a:rPr lang="en-US"/>
            </a:br>
            <a:endParaRPr/>
          </a:p>
        </p:txBody>
      </p:sp>
      <p:sp>
        <p:nvSpPr>
          <p:cNvPr id="2055" name="Google Shape;2055;p232"/>
          <p:cNvSpPr txBox="1"/>
          <p:nvPr/>
        </p:nvSpPr>
        <p:spPr>
          <a:xfrm>
            <a:off x="4788024" y="5013176"/>
            <a:ext cx="324036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Output: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Sat Sep 22 00:27:21 EEST 2012</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Finalizing...</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Finalized.</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0" name="Shape 2060"/>
        <p:cNvGrpSpPr/>
        <p:nvPr/>
      </p:nvGrpSpPr>
      <p:grpSpPr>
        <a:xfrm>
          <a:off x="0" y="0"/>
          <a:ext cx="0" cy="0"/>
          <a:chOff x="0" y="0"/>
          <a:chExt cx="0" cy="0"/>
        </a:xfrm>
      </p:grpSpPr>
      <p:sp>
        <p:nvSpPr>
          <p:cNvPr id="2061" name="Google Shape;2061;p233"/>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#23: Inheritance-Introduction</a:t>
            </a:r>
            <a:endParaRPr sz="3200"/>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2062" name="Google Shape;2062;p233"/>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6" name="Shape 2066"/>
        <p:cNvGrpSpPr/>
        <p:nvPr/>
      </p:nvGrpSpPr>
      <p:grpSpPr>
        <a:xfrm>
          <a:off x="0" y="0"/>
          <a:ext cx="0" cy="0"/>
          <a:chOff x="0" y="0"/>
          <a:chExt cx="0" cy="0"/>
        </a:xfrm>
      </p:grpSpPr>
      <p:sp>
        <p:nvSpPr>
          <p:cNvPr id="2067" name="Google Shape;2067;p234"/>
          <p:cNvSpPr txBox="1"/>
          <p:nvPr>
            <p:ph idx="1" type="body"/>
          </p:nvPr>
        </p:nvSpPr>
        <p:spPr>
          <a:xfrm>
            <a:off x="457200" y="2020824"/>
            <a:ext cx="8229600" cy="407517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4000"/>
              <a:buFont typeface="Garamond"/>
              <a:buNone/>
            </a:pPr>
            <a:r>
              <a:t/>
            </a:r>
            <a:endParaRPr sz="4000"/>
          </a:p>
        </p:txBody>
      </p:sp>
      <p:sp>
        <p:nvSpPr>
          <p:cNvPr id="2068" name="Google Shape;2068;p23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INHERITANCE</a:t>
            </a:r>
            <a:endParaRPr/>
          </a:p>
        </p:txBody>
      </p:sp>
      <p:sp>
        <p:nvSpPr>
          <p:cNvPr id="2069" name="Google Shape;2069;p234"/>
          <p:cNvSpPr txBox="1"/>
          <p:nvPr/>
        </p:nvSpPr>
        <p:spPr>
          <a:xfrm>
            <a:off x="323850" y="2132965"/>
            <a:ext cx="8534400" cy="39382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000"/>
              <a:buFont typeface="Garamond"/>
              <a:buNone/>
            </a:pPr>
            <a:r>
              <a:rPr lang="en-US" sz="2000">
                <a:solidFill>
                  <a:schemeClr val="lt1"/>
                </a:solidFill>
                <a:latin typeface="Garamond"/>
                <a:ea typeface="Garamond"/>
                <a:cs typeface="Garamond"/>
                <a:sym typeface="Garamond"/>
              </a:rPr>
              <a:t>Inheritance can be defined as the process where one class acquires the properties (methods and fields) of another.</a:t>
            </a:r>
            <a:endParaRPr sz="2000">
              <a:solidFill>
                <a:schemeClr val="lt1"/>
              </a:solidFill>
              <a:latin typeface="Garamond"/>
              <a:ea typeface="Garamond"/>
              <a:cs typeface="Garamond"/>
              <a:sym typeface="Garamond"/>
            </a:endParaRPr>
          </a:p>
          <a:p>
            <a:pPr indent="0" lvl="0" marL="0" marR="0" rtl="0" algn="l">
              <a:spcBef>
                <a:spcPts val="1000"/>
              </a:spcBef>
              <a:spcAft>
                <a:spcPts val="0"/>
              </a:spcAft>
              <a:buClr>
                <a:schemeClr val="lt1"/>
              </a:buClr>
              <a:buSzPts val="2000"/>
              <a:buFont typeface="Garamond"/>
              <a:buNone/>
            </a:pPr>
            <a:r>
              <a:rPr lang="en-US" sz="2000">
                <a:solidFill>
                  <a:schemeClr val="lt1"/>
                </a:solidFill>
                <a:latin typeface="Garamond"/>
                <a:ea typeface="Garamond"/>
                <a:cs typeface="Garamond"/>
                <a:sym typeface="Garamond"/>
              </a:rPr>
              <a:t>Reusability is achieved by INHERITANCE</a:t>
            </a:r>
            <a:endParaRPr/>
          </a:p>
          <a:p>
            <a:pPr indent="0" lvl="0" marL="0" marR="0" rtl="0" algn="l">
              <a:spcBef>
                <a:spcPts val="1000"/>
              </a:spcBef>
              <a:spcAft>
                <a:spcPts val="0"/>
              </a:spcAft>
              <a:buClr>
                <a:schemeClr val="lt1"/>
              </a:buClr>
              <a:buSzPts val="2000"/>
              <a:buFont typeface="Garamond"/>
              <a:buNone/>
            </a:pPr>
            <a:r>
              <a:rPr lang="en-US" sz="2000">
                <a:solidFill>
                  <a:schemeClr val="lt1"/>
                </a:solidFill>
                <a:latin typeface="Garamond"/>
                <a:ea typeface="Garamond"/>
                <a:cs typeface="Garamond"/>
                <a:sym typeface="Garamond"/>
              </a:rPr>
              <a:t>Java classes Can be Reused by extending a class. Extending an existing class is nothing but reusing properties of the existing classes.</a:t>
            </a:r>
            <a:endParaRPr/>
          </a:p>
          <a:p>
            <a:pPr indent="0" lvl="0" marL="0" marR="0" rtl="0" algn="l">
              <a:spcBef>
                <a:spcPts val="1000"/>
              </a:spcBef>
              <a:spcAft>
                <a:spcPts val="0"/>
              </a:spcAft>
              <a:buClr>
                <a:schemeClr val="lt1"/>
              </a:buClr>
              <a:buSzPts val="2000"/>
              <a:buFont typeface="Garamond"/>
              <a:buNone/>
            </a:pPr>
            <a:r>
              <a:rPr lang="en-US" sz="2000">
                <a:solidFill>
                  <a:schemeClr val="lt1"/>
                </a:solidFill>
                <a:latin typeface="Garamond"/>
                <a:ea typeface="Garamond"/>
                <a:cs typeface="Garamond"/>
                <a:sym typeface="Garamond"/>
              </a:rPr>
              <a:t>The class whose properties are extended is known as</a:t>
            </a:r>
            <a:r>
              <a:rPr b="1" lang="en-US" sz="2000">
                <a:solidFill>
                  <a:schemeClr val="lt1"/>
                </a:solidFill>
                <a:latin typeface="Garamond"/>
                <a:ea typeface="Garamond"/>
                <a:cs typeface="Garamond"/>
                <a:sym typeface="Garamond"/>
              </a:rPr>
              <a:t> super </a:t>
            </a:r>
            <a:r>
              <a:rPr lang="en-US" sz="2000">
                <a:solidFill>
                  <a:schemeClr val="lt1"/>
                </a:solidFill>
                <a:latin typeface="Garamond"/>
                <a:ea typeface="Garamond"/>
                <a:cs typeface="Garamond"/>
                <a:sym typeface="Garamond"/>
              </a:rPr>
              <a:t>or </a:t>
            </a:r>
            <a:r>
              <a:rPr b="1" lang="en-US" sz="2000">
                <a:solidFill>
                  <a:schemeClr val="lt1"/>
                </a:solidFill>
                <a:latin typeface="Garamond"/>
                <a:ea typeface="Garamond"/>
                <a:cs typeface="Garamond"/>
                <a:sym typeface="Garamond"/>
              </a:rPr>
              <a:t>base</a:t>
            </a:r>
            <a:r>
              <a:rPr lang="en-US" sz="2000">
                <a:solidFill>
                  <a:schemeClr val="lt1"/>
                </a:solidFill>
                <a:latin typeface="Garamond"/>
                <a:ea typeface="Garamond"/>
                <a:cs typeface="Garamond"/>
                <a:sym typeface="Garamond"/>
              </a:rPr>
              <a:t> or </a:t>
            </a:r>
            <a:r>
              <a:rPr b="1" lang="en-US" sz="2000">
                <a:solidFill>
                  <a:schemeClr val="lt1"/>
                </a:solidFill>
                <a:latin typeface="Garamond"/>
                <a:ea typeface="Garamond"/>
                <a:cs typeface="Garamond"/>
                <a:sym typeface="Garamond"/>
              </a:rPr>
              <a:t>parent</a:t>
            </a:r>
            <a:r>
              <a:rPr lang="en-US" sz="2000">
                <a:solidFill>
                  <a:schemeClr val="lt1"/>
                </a:solidFill>
                <a:latin typeface="Garamond"/>
                <a:ea typeface="Garamond"/>
                <a:cs typeface="Garamond"/>
                <a:sym typeface="Garamond"/>
              </a:rPr>
              <a:t> class.</a:t>
            </a:r>
            <a:endParaRPr/>
          </a:p>
          <a:p>
            <a:pPr indent="0" lvl="0" marL="0" marR="0" rtl="0" algn="l">
              <a:spcBef>
                <a:spcPts val="1000"/>
              </a:spcBef>
              <a:spcAft>
                <a:spcPts val="0"/>
              </a:spcAft>
              <a:buClr>
                <a:schemeClr val="lt1"/>
              </a:buClr>
              <a:buSzPts val="2000"/>
              <a:buFont typeface="Garamond"/>
              <a:buNone/>
            </a:pPr>
            <a:r>
              <a:rPr lang="en-US" sz="2000">
                <a:solidFill>
                  <a:schemeClr val="lt1"/>
                </a:solidFill>
                <a:latin typeface="Garamond"/>
                <a:ea typeface="Garamond"/>
                <a:cs typeface="Garamond"/>
                <a:sym typeface="Garamond"/>
              </a:rPr>
              <a:t>The class which  extends the properties of super class is known as </a:t>
            </a:r>
            <a:r>
              <a:rPr b="1" lang="en-US" sz="2000">
                <a:solidFill>
                  <a:schemeClr val="lt1"/>
                </a:solidFill>
                <a:latin typeface="Garamond"/>
                <a:ea typeface="Garamond"/>
                <a:cs typeface="Garamond"/>
                <a:sym typeface="Garamond"/>
              </a:rPr>
              <a:t>sub </a:t>
            </a:r>
            <a:r>
              <a:rPr lang="en-US" sz="2000">
                <a:solidFill>
                  <a:schemeClr val="lt1"/>
                </a:solidFill>
                <a:latin typeface="Garamond"/>
                <a:ea typeface="Garamond"/>
                <a:cs typeface="Garamond"/>
                <a:sym typeface="Garamond"/>
              </a:rPr>
              <a:t>or </a:t>
            </a:r>
            <a:r>
              <a:rPr b="1" lang="en-US" sz="2000">
                <a:solidFill>
                  <a:schemeClr val="lt1"/>
                </a:solidFill>
                <a:latin typeface="Garamond"/>
                <a:ea typeface="Garamond"/>
                <a:cs typeface="Garamond"/>
                <a:sym typeface="Garamond"/>
              </a:rPr>
              <a:t>derived</a:t>
            </a:r>
            <a:r>
              <a:rPr lang="en-US" sz="2000">
                <a:solidFill>
                  <a:schemeClr val="lt1"/>
                </a:solidFill>
                <a:latin typeface="Garamond"/>
                <a:ea typeface="Garamond"/>
                <a:cs typeface="Garamond"/>
                <a:sym typeface="Garamond"/>
              </a:rPr>
              <a:t> or </a:t>
            </a:r>
            <a:r>
              <a:rPr b="1" lang="en-US" sz="2000">
                <a:solidFill>
                  <a:schemeClr val="lt1"/>
                </a:solidFill>
                <a:latin typeface="Garamond"/>
                <a:ea typeface="Garamond"/>
                <a:cs typeface="Garamond"/>
                <a:sym typeface="Garamond"/>
              </a:rPr>
              <a:t>child </a:t>
            </a:r>
            <a:r>
              <a:rPr lang="en-US" sz="2000">
                <a:solidFill>
                  <a:schemeClr val="lt1"/>
                </a:solidFill>
                <a:latin typeface="Garamond"/>
                <a:ea typeface="Garamond"/>
                <a:cs typeface="Garamond"/>
                <a:sym typeface="Garamond"/>
              </a:rPr>
              <a:t>class </a:t>
            </a:r>
            <a:endParaRPr/>
          </a:p>
          <a:p>
            <a:pPr indent="0" lvl="0" marL="0" marR="0" rtl="0" algn="l">
              <a:spcBef>
                <a:spcPts val="1000"/>
              </a:spcBef>
              <a:spcAft>
                <a:spcPts val="0"/>
              </a:spcAft>
              <a:buClr>
                <a:schemeClr val="lt1"/>
              </a:buClr>
              <a:buSzPts val="2000"/>
              <a:buFont typeface="Garamond"/>
              <a:buNone/>
            </a:pPr>
            <a:r>
              <a:rPr lang="en-US" sz="2000">
                <a:solidFill>
                  <a:schemeClr val="lt1"/>
                </a:solidFill>
                <a:latin typeface="Garamond"/>
                <a:ea typeface="Garamond"/>
                <a:cs typeface="Garamond"/>
                <a:sym typeface="Garamond"/>
              </a:rPr>
              <a:t>A class can either extends another class or can implement an interface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7"/>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rPr b="1" lang="en-US" sz="2800"/>
              <a:t>Data abstraction</a:t>
            </a:r>
            <a:r>
              <a:rPr lang="en-US" sz="2800"/>
              <a:t> is the process of hiding certain details and showing only essential information to the user.</a:t>
            </a:r>
            <a:endParaRPr/>
          </a:p>
        </p:txBody>
      </p:sp>
      <p:sp>
        <p:nvSpPr>
          <p:cNvPr id="330" name="Google Shape;330;p37"/>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DATA ABSTRACTION</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3" name="Shape 2073"/>
        <p:cNvGrpSpPr/>
        <p:nvPr/>
      </p:nvGrpSpPr>
      <p:grpSpPr>
        <a:xfrm>
          <a:off x="0" y="0"/>
          <a:ext cx="0" cy="0"/>
          <a:chOff x="0" y="0"/>
          <a:chExt cx="0" cy="0"/>
        </a:xfrm>
      </p:grpSpPr>
      <p:sp>
        <p:nvSpPr>
          <p:cNvPr id="2074" name="Google Shape;2074;p235"/>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2075" name="Google Shape;2075;p235"/>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DEFINING A SUBCLASS</a:t>
            </a:r>
            <a:endParaRPr/>
          </a:p>
        </p:txBody>
      </p:sp>
      <p:sp>
        <p:nvSpPr>
          <p:cNvPr id="2076" name="Google Shape;2076;p235"/>
          <p:cNvSpPr txBox="1"/>
          <p:nvPr/>
        </p:nvSpPr>
        <p:spPr>
          <a:xfrm>
            <a:off x="228600" y="457200"/>
            <a:ext cx="86106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Garamond"/>
              <a:buNone/>
            </a:pPr>
            <a:r>
              <a:t/>
            </a:r>
            <a:endParaRPr sz="1800">
              <a:solidFill>
                <a:schemeClr val="lt1"/>
              </a:solidFill>
              <a:latin typeface="Garamond"/>
              <a:ea typeface="Garamond"/>
              <a:cs typeface="Garamond"/>
              <a:sym typeface="Garamond"/>
            </a:endParaRPr>
          </a:p>
        </p:txBody>
      </p:sp>
      <p:sp>
        <p:nvSpPr>
          <p:cNvPr id="2077" name="Google Shape;2077;p235"/>
          <p:cNvSpPr txBox="1"/>
          <p:nvPr/>
        </p:nvSpPr>
        <p:spPr>
          <a:xfrm>
            <a:off x="0" y="381000"/>
            <a:ext cx="9144000" cy="4603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2400"/>
              <a:buFont typeface="Garamond"/>
              <a:buNone/>
            </a:pPr>
            <a:r>
              <a:t/>
            </a:r>
            <a:endParaRPr b="1" sz="2400">
              <a:solidFill>
                <a:schemeClr val="lt1"/>
              </a:solidFill>
              <a:latin typeface="Garamond"/>
              <a:ea typeface="Garamond"/>
              <a:cs typeface="Garamond"/>
              <a:sym typeface="Garamond"/>
            </a:endParaRPr>
          </a:p>
        </p:txBody>
      </p:sp>
      <p:sp>
        <p:nvSpPr>
          <p:cNvPr id="2078" name="Google Shape;2078;p235"/>
          <p:cNvSpPr txBox="1"/>
          <p:nvPr/>
        </p:nvSpPr>
        <p:spPr>
          <a:xfrm>
            <a:off x="0" y="5183188"/>
            <a:ext cx="9144000" cy="138366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lt1"/>
              </a:buClr>
              <a:buSzPts val="2400"/>
              <a:buFont typeface="Garamond"/>
              <a:buChar char="•"/>
            </a:pPr>
            <a:r>
              <a:rPr b="1" lang="en-US" sz="2400" u="sng">
                <a:solidFill>
                  <a:schemeClr val="lt1"/>
                </a:solidFill>
                <a:latin typeface="Garamond"/>
                <a:ea typeface="Garamond"/>
                <a:cs typeface="Garamond"/>
                <a:sym typeface="Garamond"/>
              </a:rPr>
              <a:t>extends</a:t>
            </a:r>
            <a:r>
              <a:rPr b="1" lang="en-US" sz="2400">
                <a:solidFill>
                  <a:schemeClr val="lt1"/>
                </a:solidFill>
                <a:latin typeface="Garamond"/>
                <a:ea typeface="Garamond"/>
                <a:cs typeface="Garamond"/>
                <a:sym typeface="Garamond"/>
              </a:rPr>
              <a:t> keyword signifies that properties of the super class are extended to sub class</a:t>
            </a:r>
            <a:endParaRPr/>
          </a:p>
          <a:p>
            <a:pPr indent="-342900" lvl="0" marL="342900" marR="0" rtl="0" algn="l">
              <a:spcBef>
                <a:spcPts val="1200"/>
              </a:spcBef>
              <a:spcAft>
                <a:spcPts val="0"/>
              </a:spcAft>
              <a:buClr>
                <a:schemeClr val="lt1"/>
              </a:buClr>
              <a:buSzPts val="2400"/>
              <a:buFont typeface="Garamond"/>
              <a:buChar char="•"/>
            </a:pPr>
            <a:r>
              <a:rPr b="1" lang="en-US" sz="2400">
                <a:solidFill>
                  <a:schemeClr val="lt1"/>
                </a:solidFill>
                <a:latin typeface="Garamond"/>
                <a:ea typeface="Garamond"/>
                <a:cs typeface="Garamond"/>
                <a:sym typeface="Garamond"/>
              </a:rPr>
              <a:t>Sub class will not  inherit private members of super class</a:t>
            </a:r>
            <a:endParaRPr/>
          </a:p>
        </p:txBody>
      </p:sp>
      <p:sp>
        <p:nvSpPr>
          <p:cNvPr id="2079" name="Google Shape;2079;p235"/>
          <p:cNvSpPr txBox="1"/>
          <p:nvPr/>
        </p:nvSpPr>
        <p:spPr>
          <a:xfrm>
            <a:off x="1835785" y="2132965"/>
            <a:ext cx="5180965" cy="272288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Syntax :</a:t>
            </a:r>
            <a:endParaRPr b="1" sz="1800">
              <a:solidFill>
                <a:schemeClr val="lt1"/>
              </a:solidFill>
              <a:latin typeface="Garamond"/>
              <a:ea typeface="Garamond"/>
              <a:cs typeface="Garamond"/>
              <a:sym typeface="Garamond"/>
            </a:endParaRPr>
          </a:p>
          <a:p>
            <a:pPr indent="0" lvl="0" marL="0" marR="0" rtl="0" algn="l">
              <a:spcBef>
                <a:spcPts val="90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class &lt;subclass name&gt; </a:t>
            </a:r>
            <a:r>
              <a:rPr b="1" i="1" lang="en-US" sz="1800">
                <a:solidFill>
                  <a:schemeClr val="lt1"/>
                </a:solidFill>
                <a:latin typeface="Garamond"/>
                <a:ea typeface="Garamond"/>
                <a:cs typeface="Garamond"/>
                <a:sym typeface="Garamond"/>
              </a:rPr>
              <a:t>extends</a:t>
            </a:r>
            <a:r>
              <a:rPr b="1" lang="en-US" sz="1800">
                <a:solidFill>
                  <a:schemeClr val="lt1"/>
                </a:solidFill>
                <a:latin typeface="Garamond"/>
                <a:ea typeface="Garamond"/>
                <a:cs typeface="Garamond"/>
                <a:sym typeface="Garamond"/>
              </a:rPr>
              <a:t> &lt;superclass name&gt;</a:t>
            </a:r>
            <a:endParaRPr b="1" sz="1800">
              <a:solidFill>
                <a:schemeClr val="lt1"/>
              </a:solidFill>
              <a:latin typeface="Garamond"/>
              <a:ea typeface="Garamond"/>
              <a:cs typeface="Garamond"/>
              <a:sym typeface="Garamond"/>
            </a:endParaRPr>
          </a:p>
          <a:p>
            <a:pPr indent="0" lvl="0" marL="0" marR="0" rtl="0" algn="l">
              <a:spcBef>
                <a:spcPts val="90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b="1" sz="1800">
              <a:solidFill>
                <a:schemeClr val="lt1"/>
              </a:solidFill>
              <a:latin typeface="Garamond"/>
              <a:ea typeface="Garamond"/>
              <a:cs typeface="Garamond"/>
              <a:sym typeface="Garamond"/>
            </a:endParaRPr>
          </a:p>
          <a:p>
            <a:pPr indent="0" lvl="0" marL="0" marR="0" rtl="0" algn="l">
              <a:spcBef>
                <a:spcPts val="90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 variable declarations;</a:t>
            </a:r>
            <a:endParaRPr b="1" sz="1800">
              <a:solidFill>
                <a:schemeClr val="lt1"/>
              </a:solidFill>
              <a:latin typeface="Garamond"/>
              <a:ea typeface="Garamond"/>
              <a:cs typeface="Garamond"/>
              <a:sym typeface="Garamond"/>
            </a:endParaRPr>
          </a:p>
          <a:p>
            <a:pPr indent="0" lvl="0" marL="0" marR="0" rtl="0" algn="l">
              <a:spcBef>
                <a:spcPts val="90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 method declarations;</a:t>
            </a:r>
            <a:endParaRPr b="1" sz="1800">
              <a:solidFill>
                <a:schemeClr val="lt1"/>
              </a:solidFill>
              <a:latin typeface="Garamond"/>
              <a:ea typeface="Garamond"/>
              <a:cs typeface="Garamond"/>
              <a:sym typeface="Garamond"/>
            </a:endParaRPr>
          </a:p>
          <a:p>
            <a:pPr indent="0" lvl="0" marL="0" marR="0" rtl="0" algn="l">
              <a:spcBef>
                <a:spcPts val="90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b="1" sz="1800">
              <a:solidFill>
                <a:schemeClr val="lt1"/>
              </a:solidFill>
              <a:latin typeface="Garamond"/>
              <a:ea typeface="Garamond"/>
              <a:cs typeface="Garamond"/>
              <a:sym typeface="Garamond"/>
            </a:endParaRPr>
          </a:p>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8">
                                            <p:txEl>
                                              <p:pRg end="0" st="0"/>
                                            </p:txEl>
                                          </p:spTgt>
                                        </p:tgtEl>
                                        <p:attrNameLst>
                                          <p:attrName>style.visibility</p:attrName>
                                        </p:attrNameLst>
                                      </p:cBhvr>
                                      <p:to>
                                        <p:strVal val="visible"/>
                                      </p:to>
                                    </p:set>
                                    <p:animEffect filter="fade" transition="in">
                                      <p:cBhvr>
                                        <p:cTn dur="500"/>
                                        <p:tgtEl>
                                          <p:spTgt spid="20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8">
                                            <p:txEl>
                                              <p:pRg end="1" st="1"/>
                                            </p:txEl>
                                          </p:spTgt>
                                        </p:tgtEl>
                                        <p:attrNameLst>
                                          <p:attrName>style.visibility</p:attrName>
                                        </p:attrNameLst>
                                      </p:cBhvr>
                                      <p:to>
                                        <p:strVal val="visible"/>
                                      </p:to>
                                    </p:set>
                                    <p:animEffect filter="fade" transition="in">
                                      <p:cBhvr>
                                        <p:cTn dur="500"/>
                                        <p:tgtEl>
                                          <p:spTgt spid="207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3" name="Shape 2083"/>
        <p:cNvGrpSpPr/>
        <p:nvPr/>
      </p:nvGrpSpPr>
      <p:grpSpPr>
        <a:xfrm>
          <a:off x="0" y="0"/>
          <a:ext cx="0" cy="0"/>
          <a:chOff x="0" y="0"/>
          <a:chExt cx="0" cy="0"/>
        </a:xfrm>
      </p:grpSpPr>
      <p:sp>
        <p:nvSpPr>
          <p:cNvPr id="2084" name="Google Shape;2084;p236"/>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2085" name="Google Shape;2085;p236"/>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INHERITANCE</a:t>
            </a:r>
            <a:endParaRPr/>
          </a:p>
        </p:txBody>
      </p:sp>
      <p:sp>
        <p:nvSpPr>
          <p:cNvPr id="2086" name="Google Shape;2086;p236"/>
          <p:cNvSpPr/>
          <p:nvPr/>
        </p:nvSpPr>
        <p:spPr>
          <a:xfrm>
            <a:off x="6082665" y="1962150"/>
            <a:ext cx="10668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A</a:t>
            </a:r>
            <a:endParaRPr/>
          </a:p>
        </p:txBody>
      </p:sp>
      <p:cxnSp>
        <p:nvCxnSpPr>
          <p:cNvPr id="2087" name="Google Shape;2087;p236"/>
          <p:cNvCxnSpPr/>
          <p:nvPr/>
        </p:nvCxnSpPr>
        <p:spPr>
          <a:xfrm rot="10800000">
            <a:off x="6595110" y="2424430"/>
            <a:ext cx="0" cy="609600"/>
          </a:xfrm>
          <a:prstGeom prst="straightConnector1">
            <a:avLst/>
          </a:prstGeom>
          <a:noFill/>
          <a:ln cap="flat" cmpd="sng" w="9525">
            <a:solidFill>
              <a:schemeClr val="lt1"/>
            </a:solidFill>
            <a:prstDash val="solid"/>
            <a:round/>
            <a:headEnd len="sm" w="sm" type="none"/>
            <a:tailEnd len="med" w="med" type="triangle"/>
          </a:ln>
        </p:spPr>
      </p:cxnSp>
      <p:sp>
        <p:nvSpPr>
          <p:cNvPr id="2088" name="Google Shape;2088;p236"/>
          <p:cNvSpPr/>
          <p:nvPr/>
        </p:nvSpPr>
        <p:spPr>
          <a:xfrm>
            <a:off x="6052185" y="3092450"/>
            <a:ext cx="10668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t/>
            </a:r>
            <a:endParaRPr sz="1800">
              <a:solidFill>
                <a:schemeClr val="lt1"/>
              </a:solidFill>
              <a:latin typeface="Garamond"/>
              <a:ea typeface="Garamond"/>
              <a:cs typeface="Garamond"/>
              <a:sym typeface="Garamond"/>
            </a:endParaRPr>
          </a:p>
        </p:txBody>
      </p:sp>
      <p:sp>
        <p:nvSpPr>
          <p:cNvPr id="2089" name="Google Shape;2089;p236"/>
          <p:cNvSpPr txBox="1"/>
          <p:nvPr/>
        </p:nvSpPr>
        <p:spPr>
          <a:xfrm>
            <a:off x="6149975" y="1992313"/>
            <a:ext cx="100647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Garamond"/>
              <a:buNone/>
            </a:pPr>
            <a:r>
              <a:t/>
            </a:r>
            <a:endParaRPr sz="1800">
              <a:solidFill>
                <a:schemeClr val="lt1"/>
              </a:solidFill>
              <a:latin typeface="Garamond"/>
              <a:ea typeface="Garamond"/>
              <a:cs typeface="Garamond"/>
              <a:sym typeface="Garamond"/>
            </a:endParaRPr>
          </a:p>
        </p:txBody>
      </p:sp>
      <p:sp>
        <p:nvSpPr>
          <p:cNvPr id="2090" name="Google Shape;2090;p236"/>
          <p:cNvSpPr txBox="1"/>
          <p:nvPr/>
        </p:nvSpPr>
        <p:spPr>
          <a:xfrm>
            <a:off x="6404610" y="3103563"/>
            <a:ext cx="32321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B</a:t>
            </a:r>
            <a:endParaRPr/>
          </a:p>
        </p:txBody>
      </p:sp>
      <p:sp>
        <p:nvSpPr>
          <p:cNvPr id="2091" name="Google Shape;2091;p236"/>
          <p:cNvSpPr txBox="1"/>
          <p:nvPr/>
        </p:nvSpPr>
        <p:spPr>
          <a:xfrm>
            <a:off x="179705" y="2020570"/>
            <a:ext cx="5334000" cy="15684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400"/>
              <a:buFont typeface="Garamond"/>
              <a:buNone/>
            </a:pPr>
            <a:r>
              <a:rPr b="1" lang="en-US" sz="2400">
                <a:solidFill>
                  <a:schemeClr val="lt1"/>
                </a:solidFill>
                <a:latin typeface="Garamond"/>
                <a:ea typeface="Garamond"/>
                <a:cs typeface="Garamond"/>
                <a:sym typeface="Garamond"/>
              </a:rPr>
              <a:t>class B extends A {  …..  }</a:t>
            </a:r>
            <a:endParaRPr/>
          </a:p>
          <a:p>
            <a:pPr indent="0" lvl="0" marL="0" marR="0" rtl="0" algn="l">
              <a:spcBef>
                <a:spcPts val="1200"/>
              </a:spcBef>
              <a:spcAft>
                <a:spcPts val="0"/>
              </a:spcAft>
              <a:buClr>
                <a:schemeClr val="lt1"/>
              </a:buClr>
              <a:buSzPts val="2400"/>
              <a:buFont typeface="Garamond"/>
              <a:buNone/>
            </a:pPr>
            <a:r>
              <a:rPr b="1" lang="en-US" sz="2400">
                <a:solidFill>
                  <a:schemeClr val="lt1"/>
                </a:solidFill>
                <a:latin typeface="Garamond"/>
                <a:ea typeface="Garamond"/>
                <a:cs typeface="Garamond"/>
                <a:sym typeface="Garamond"/>
              </a:rPr>
              <a:t>A super class</a:t>
            </a:r>
            <a:endParaRPr/>
          </a:p>
          <a:p>
            <a:pPr indent="0" lvl="0" marL="0" marR="0" rtl="0" algn="l">
              <a:spcBef>
                <a:spcPts val="1200"/>
              </a:spcBef>
              <a:spcAft>
                <a:spcPts val="0"/>
              </a:spcAft>
              <a:buClr>
                <a:schemeClr val="lt1"/>
              </a:buClr>
              <a:buSzPts val="2400"/>
              <a:buFont typeface="Garamond"/>
              <a:buNone/>
            </a:pPr>
            <a:r>
              <a:rPr b="1" lang="en-US" sz="2400">
                <a:solidFill>
                  <a:schemeClr val="lt1"/>
                </a:solidFill>
                <a:latin typeface="Garamond"/>
                <a:ea typeface="Garamond"/>
                <a:cs typeface="Garamond"/>
                <a:sym typeface="Garamond"/>
              </a:rPr>
              <a:t>B sub class</a:t>
            </a:r>
            <a:endParaRPr/>
          </a:p>
        </p:txBody>
      </p:sp>
      <p:sp>
        <p:nvSpPr>
          <p:cNvPr id="2092" name="Google Shape;2092;p236"/>
          <p:cNvSpPr/>
          <p:nvPr/>
        </p:nvSpPr>
        <p:spPr>
          <a:xfrm>
            <a:off x="5871210" y="4568825"/>
            <a:ext cx="10668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A</a:t>
            </a:r>
            <a:endParaRPr/>
          </a:p>
        </p:txBody>
      </p:sp>
      <p:sp>
        <p:nvSpPr>
          <p:cNvPr id="2093" name="Google Shape;2093;p236"/>
          <p:cNvSpPr/>
          <p:nvPr/>
        </p:nvSpPr>
        <p:spPr>
          <a:xfrm>
            <a:off x="5940425" y="5664200"/>
            <a:ext cx="10668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t/>
            </a:r>
            <a:endParaRPr sz="1800">
              <a:solidFill>
                <a:schemeClr val="lt1"/>
              </a:solidFill>
              <a:latin typeface="Garamond"/>
              <a:ea typeface="Garamond"/>
              <a:cs typeface="Garamond"/>
              <a:sym typeface="Garamond"/>
            </a:endParaRPr>
          </a:p>
        </p:txBody>
      </p:sp>
      <p:sp>
        <p:nvSpPr>
          <p:cNvPr id="2094" name="Google Shape;2094;p236"/>
          <p:cNvSpPr txBox="1"/>
          <p:nvPr/>
        </p:nvSpPr>
        <p:spPr>
          <a:xfrm>
            <a:off x="6176010" y="5664200"/>
            <a:ext cx="32321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B</a:t>
            </a:r>
            <a:endParaRPr/>
          </a:p>
        </p:txBody>
      </p:sp>
      <p:sp>
        <p:nvSpPr>
          <p:cNvPr id="2095" name="Google Shape;2095;p236"/>
          <p:cNvSpPr txBox="1"/>
          <p:nvPr/>
        </p:nvSpPr>
        <p:spPr>
          <a:xfrm>
            <a:off x="7257415" y="2025650"/>
            <a:ext cx="1600200" cy="3987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&lt;&lt;class&gt;&gt;</a:t>
            </a:r>
            <a:endParaRPr/>
          </a:p>
        </p:txBody>
      </p:sp>
      <p:sp>
        <p:nvSpPr>
          <p:cNvPr id="2096" name="Google Shape;2096;p236"/>
          <p:cNvSpPr txBox="1"/>
          <p:nvPr/>
        </p:nvSpPr>
        <p:spPr>
          <a:xfrm>
            <a:off x="7149465" y="3103880"/>
            <a:ext cx="1447800" cy="3987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&lt;&lt;class&gt;&gt;</a:t>
            </a:r>
            <a:endParaRPr/>
          </a:p>
        </p:txBody>
      </p:sp>
      <p:sp>
        <p:nvSpPr>
          <p:cNvPr id="2097" name="Google Shape;2097;p236"/>
          <p:cNvSpPr txBox="1"/>
          <p:nvPr/>
        </p:nvSpPr>
        <p:spPr>
          <a:xfrm>
            <a:off x="7092315" y="5722620"/>
            <a:ext cx="1447800" cy="3987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&lt;&lt;class&gt;&gt;</a:t>
            </a:r>
            <a:endParaRPr/>
          </a:p>
        </p:txBody>
      </p:sp>
      <p:sp>
        <p:nvSpPr>
          <p:cNvPr id="2098" name="Google Shape;2098;p236"/>
          <p:cNvSpPr txBox="1"/>
          <p:nvPr/>
        </p:nvSpPr>
        <p:spPr>
          <a:xfrm>
            <a:off x="6876098" y="4581525"/>
            <a:ext cx="1981200" cy="3987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&lt;&lt;interface&gt;&gt;</a:t>
            </a:r>
            <a:endParaRPr/>
          </a:p>
        </p:txBody>
      </p:sp>
      <p:cxnSp>
        <p:nvCxnSpPr>
          <p:cNvPr id="2099" name="Google Shape;2099;p236"/>
          <p:cNvCxnSpPr/>
          <p:nvPr/>
        </p:nvCxnSpPr>
        <p:spPr>
          <a:xfrm rot="10800000">
            <a:off x="6404610" y="5003800"/>
            <a:ext cx="0" cy="685800"/>
          </a:xfrm>
          <a:prstGeom prst="straightConnector1">
            <a:avLst/>
          </a:prstGeom>
          <a:noFill/>
          <a:ln cap="flat" cmpd="sng" w="9525">
            <a:solidFill>
              <a:schemeClr val="lt1"/>
            </a:solidFill>
            <a:prstDash val="dashDot"/>
            <a:round/>
            <a:headEnd len="sm" w="sm" type="none"/>
            <a:tailEnd len="med" w="med" type="triangle"/>
          </a:ln>
        </p:spPr>
      </p:cxnSp>
      <p:sp>
        <p:nvSpPr>
          <p:cNvPr id="2100" name="Google Shape;2100;p236"/>
          <p:cNvSpPr txBox="1"/>
          <p:nvPr/>
        </p:nvSpPr>
        <p:spPr>
          <a:xfrm>
            <a:off x="323850" y="4725670"/>
            <a:ext cx="5334000" cy="15684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400"/>
              <a:buFont typeface="Garamond"/>
              <a:buNone/>
            </a:pPr>
            <a:r>
              <a:rPr b="1" lang="en-US" sz="2400">
                <a:solidFill>
                  <a:schemeClr val="lt1"/>
                </a:solidFill>
                <a:latin typeface="Garamond"/>
                <a:ea typeface="Garamond"/>
                <a:cs typeface="Garamond"/>
                <a:sym typeface="Garamond"/>
              </a:rPr>
              <a:t>class B implements A {  …..  }</a:t>
            </a:r>
            <a:endParaRPr/>
          </a:p>
          <a:p>
            <a:pPr indent="0" lvl="0" marL="0" marR="0" rtl="0" algn="l">
              <a:spcBef>
                <a:spcPts val="1200"/>
              </a:spcBef>
              <a:spcAft>
                <a:spcPts val="0"/>
              </a:spcAft>
              <a:buClr>
                <a:schemeClr val="lt1"/>
              </a:buClr>
              <a:buSzPts val="2400"/>
              <a:buFont typeface="Garamond"/>
              <a:buNone/>
            </a:pPr>
            <a:r>
              <a:rPr b="1" lang="en-US" sz="2400">
                <a:solidFill>
                  <a:schemeClr val="lt1"/>
                </a:solidFill>
                <a:latin typeface="Garamond"/>
                <a:ea typeface="Garamond"/>
                <a:cs typeface="Garamond"/>
                <a:sym typeface="Garamond"/>
              </a:rPr>
              <a:t>A interface</a:t>
            </a:r>
            <a:endParaRPr/>
          </a:p>
          <a:p>
            <a:pPr indent="0" lvl="0" marL="0" marR="0" rtl="0" algn="l">
              <a:spcBef>
                <a:spcPts val="1200"/>
              </a:spcBef>
              <a:spcAft>
                <a:spcPts val="0"/>
              </a:spcAft>
              <a:buClr>
                <a:schemeClr val="lt1"/>
              </a:buClr>
              <a:buSzPts val="2400"/>
              <a:buFont typeface="Garamond"/>
              <a:buNone/>
            </a:pPr>
            <a:r>
              <a:rPr b="1" lang="en-US" sz="2400">
                <a:solidFill>
                  <a:schemeClr val="lt1"/>
                </a:solidFill>
                <a:latin typeface="Garamond"/>
                <a:ea typeface="Garamond"/>
                <a:cs typeface="Garamond"/>
                <a:sym typeface="Garamond"/>
              </a:rPr>
              <a:t>B sub class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1"/>
                                        </p:tgtEl>
                                        <p:attrNameLst>
                                          <p:attrName>style.visibility</p:attrName>
                                        </p:attrNameLst>
                                      </p:cBhvr>
                                      <p:to>
                                        <p:strVal val="visible"/>
                                      </p:to>
                                    </p:set>
                                    <p:animEffect filter="fade" transition="in">
                                      <p:cBhvr>
                                        <p:cTn dur="500"/>
                                        <p:tgtEl>
                                          <p:spTgt spid="20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6"/>
                                        </p:tgtEl>
                                        <p:attrNameLst>
                                          <p:attrName>style.visibility</p:attrName>
                                        </p:attrNameLst>
                                      </p:cBhvr>
                                      <p:to>
                                        <p:strVal val="visible"/>
                                      </p:to>
                                    </p:set>
                                    <p:animEffect filter="fade" transition="in">
                                      <p:cBhvr>
                                        <p:cTn dur="500"/>
                                        <p:tgtEl>
                                          <p:spTgt spid="2086"/>
                                        </p:tgtEl>
                                      </p:cBhvr>
                                    </p:animEffect>
                                  </p:childTnLst>
                                </p:cTn>
                              </p:par>
                              <p:par>
                                <p:cTn fill="hold" nodeType="withEffect" presetClass="entr" presetID="10" presetSubtype="0">
                                  <p:stCondLst>
                                    <p:cond delay="0"/>
                                  </p:stCondLst>
                                  <p:childTnLst>
                                    <p:set>
                                      <p:cBhvr>
                                        <p:cTn dur="1" fill="hold">
                                          <p:stCondLst>
                                            <p:cond delay="0"/>
                                          </p:stCondLst>
                                        </p:cTn>
                                        <p:tgtEl>
                                          <p:spTgt spid="2087"/>
                                        </p:tgtEl>
                                        <p:attrNameLst>
                                          <p:attrName>style.visibility</p:attrName>
                                        </p:attrNameLst>
                                      </p:cBhvr>
                                      <p:to>
                                        <p:strVal val="visible"/>
                                      </p:to>
                                    </p:set>
                                    <p:animEffect filter="fade" transition="in">
                                      <p:cBhvr>
                                        <p:cTn dur="500"/>
                                        <p:tgtEl>
                                          <p:spTgt spid="2087"/>
                                        </p:tgtEl>
                                      </p:cBhvr>
                                    </p:animEffect>
                                  </p:childTnLst>
                                </p:cTn>
                              </p:par>
                              <p:par>
                                <p:cTn fill="hold" nodeType="withEffect" presetClass="entr" presetID="10" presetSubtype="0">
                                  <p:stCondLst>
                                    <p:cond delay="0"/>
                                  </p:stCondLst>
                                  <p:childTnLst>
                                    <p:set>
                                      <p:cBhvr>
                                        <p:cTn dur="1" fill="hold">
                                          <p:stCondLst>
                                            <p:cond delay="0"/>
                                          </p:stCondLst>
                                        </p:cTn>
                                        <p:tgtEl>
                                          <p:spTgt spid="2088"/>
                                        </p:tgtEl>
                                        <p:attrNameLst>
                                          <p:attrName>style.visibility</p:attrName>
                                        </p:attrNameLst>
                                      </p:cBhvr>
                                      <p:to>
                                        <p:strVal val="visible"/>
                                      </p:to>
                                    </p:set>
                                    <p:animEffect filter="fade" transition="in">
                                      <p:cBhvr>
                                        <p:cTn dur="500"/>
                                        <p:tgtEl>
                                          <p:spTgt spid="2088"/>
                                        </p:tgtEl>
                                      </p:cBhvr>
                                    </p:animEffect>
                                  </p:childTnLst>
                                </p:cTn>
                              </p:par>
                              <p:par>
                                <p:cTn fill="hold" nodeType="withEffect" presetClass="entr" presetID="10" presetSubtype="0">
                                  <p:stCondLst>
                                    <p:cond delay="0"/>
                                  </p:stCondLst>
                                  <p:childTnLst>
                                    <p:set>
                                      <p:cBhvr>
                                        <p:cTn dur="1" fill="hold">
                                          <p:stCondLst>
                                            <p:cond delay="0"/>
                                          </p:stCondLst>
                                        </p:cTn>
                                        <p:tgtEl>
                                          <p:spTgt spid="2089"/>
                                        </p:tgtEl>
                                        <p:attrNameLst>
                                          <p:attrName>style.visibility</p:attrName>
                                        </p:attrNameLst>
                                      </p:cBhvr>
                                      <p:to>
                                        <p:strVal val="visible"/>
                                      </p:to>
                                    </p:set>
                                    <p:animEffect filter="fade" transition="in">
                                      <p:cBhvr>
                                        <p:cTn dur="500"/>
                                        <p:tgtEl>
                                          <p:spTgt spid="2089"/>
                                        </p:tgtEl>
                                      </p:cBhvr>
                                    </p:animEffect>
                                  </p:childTnLst>
                                </p:cTn>
                              </p:par>
                              <p:par>
                                <p:cTn fill="hold" nodeType="withEffect" presetClass="entr" presetID="10" presetSubtype="0">
                                  <p:stCondLst>
                                    <p:cond delay="0"/>
                                  </p:stCondLst>
                                  <p:childTnLst>
                                    <p:set>
                                      <p:cBhvr>
                                        <p:cTn dur="1" fill="hold">
                                          <p:stCondLst>
                                            <p:cond delay="0"/>
                                          </p:stCondLst>
                                        </p:cTn>
                                        <p:tgtEl>
                                          <p:spTgt spid="2090"/>
                                        </p:tgtEl>
                                        <p:attrNameLst>
                                          <p:attrName>style.visibility</p:attrName>
                                        </p:attrNameLst>
                                      </p:cBhvr>
                                      <p:to>
                                        <p:strVal val="visible"/>
                                      </p:to>
                                    </p:set>
                                    <p:animEffect filter="fade" transition="in">
                                      <p:cBhvr>
                                        <p:cTn dur="500"/>
                                        <p:tgtEl>
                                          <p:spTgt spid="20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5"/>
                                        </p:tgtEl>
                                        <p:attrNameLst>
                                          <p:attrName>style.visibility</p:attrName>
                                        </p:attrNameLst>
                                      </p:cBhvr>
                                      <p:to>
                                        <p:strVal val="visible"/>
                                      </p:to>
                                    </p:set>
                                    <p:animEffect filter="fade" transition="in">
                                      <p:cBhvr>
                                        <p:cTn dur="500"/>
                                        <p:tgtEl>
                                          <p:spTgt spid="20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6"/>
                                        </p:tgtEl>
                                        <p:attrNameLst>
                                          <p:attrName>style.visibility</p:attrName>
                                        </p:attrNameLst>
                                      </p:cBhvr>
                                      <p:to>
                                        <p:strVal val="visible"/>
                                      </p:to>
                                    </p:set>
                                    <p:animEffect filter="fade" transition="in">
                                      <p:cBhvr>
                                        <p:cTn dur="500"/>
                                        <p:tgtEl>
                                          <p:spTgt spid="20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0"/>
                                        </p:tgtEl>
                                        <p:attrNameLst>
                                          <p:attrName>style.visibility</p:attrName>
                                        </p:attrNameLst>
                                      </p:cBhvr>
                                      <p:to>
                                        <p:strVal val="visible"/>
                                      </p:to>
                                    </p:set>
                                    <p:animEffect filter="fade" transition="in">
                                      <p:cBhvr>
                                        <p:cTn dur="500"/>
                                        <p:tgtEl>
                                          <p:spTgt spid="2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2"/>
                                        </p:tgtEl>
                                        <p:attrNameLst>
                                          <p:attrName>style.visibility</p:attrName>
                                        </p:attrNameLst>
                                      </p:cBhvr>
                                      <p:to>
                                        <p:strVal val="visible"/>
                                      </p:to>
                                    </p:set>
                                    <p:animEffect filter="fade" transition="in">
                                      <p:cBhvr>
                                        <p:cTn dur="500"/>
                                        <p:tgtEl>
                                          <p:spTgt spid="2092"/>
                                        </p:tgtEl>
                                      </p:cBhvr>
                                    </p:animEffect>
                                  </p:childTnLst>
                                </p:cTn>
                              </p:par>
                              <p:par>
                                <p:cTn fill="hold" nodeType="withEffect" presetClass="entr" presetID="10" presetSubtype="0">
                                  <p:stCondLst>
                                    <p:cond delay="0"/>
                                  </p:stCondLst>
                                  <p:childTnLst>
                                    <p:set>
                                      <p:cBhvr>
                                        <p:cTn dur="1" fill="hold">
                                          <p:stCondLst>
                                            <p:cond delay="0"/>
                                          </p:stCondLst>
                                        </p:cTn>
                                        <p:tgtEl>
                                          <p:spTgt spid="2093"/>
                                        </p:tgtEl>
                                        <p:attrNameLst>
                                          <p:attrName>style.visibility</p:attrName>
                                        </p:attrNameLst>
                                      </p:cBhvr>
                                      <p:to>
                                        <p:strVal val="visible"/>
                                      </p:to>
                                    </p:set>
                                    <p:animEffect filter="fade" transition="in">
                                      <p:cBhvr>
                                        <p:cTn dur="500"/>
                                        <p:tgtEl>
                                          <p:spTgt spid="2093"/>
                                        </p:tgtEl>
                                      </p:cBhvr>
                                    </p:animEffect>
                                  </p:childTnLst>
                                </p:cTn>
                              </p:par>
                              <p:par>
                                <p:cTn fill="hold" nodeType="withEffect" presetClass="entr" presetID="10" presetSubtype="0">
                                  <p:stCondLst>
                                    <p:cond delay="0"/>
                                  </p:stCondLst>
                                  <p:childTnLst>
                                    <p:set>
                                      <p:cBhvr>
                                        <p:cTn dur="1" fill="hold">
                                          <p:stCondLst>
                                            <p:cond delay="0"/>
                                          </p:stCondLst>
                                        </p:cTn>
                                        <p:tgtEl>
                                          <p:spTgt spid="2094"/>
                                        </p:tgtEl>
                                        <p:attrNameLst>
                                          <p:attrName>style.visibility</p:attrName>
                                        </p:attrNameLst>
                                      </p:cBhvr>
                                      <p:to>
                                        <p:strVal val="visible"/>
                                      </p:to>
                                    </p:set>
                                    <p:animEffect filter="fade" transition="in">
                                      <p:cBhvr>
                                        <p:cTn dur="500"/>
                                        <p:tgtEl>
                                          <p:spTgt spid="20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9"/>
                                        </p:tgtEl>
                                        <p:attrNameLst>
                                          <p:attrName>style.visibility</p:attrName>
                                        </p:attrNameLst>
                                      </p:cBhvr>
                                      <p:to>
                                        <p:strVal val="visible"/>
                                      </p:to>
                                    </p:set>
                                    <p:animEffect filter="fade" transition="in">
                                      <p:cBhvr>
                                        <p:cTn dur="500"/>
                                        <p:tgtEl>
                                          <p:spTgt spid="20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8"/>
                                        </p:tgtEl>
                                        <p:attrNameLst>
                                          <p:attrName>style.visibility</p:attrName>
                                        </p:attrNameLst>
                                      </p:cBhvr>
                                      <p:to>
                                        <p:strVal val="visible"/>
                                      </p:to>
                                    </p:set>
                                    <p:animEffect filter="fade" transition="in">
                                      <p:cBhvr>
                                        <p:cTn dur="500"/>
                                        <p:tgtEl>
                                          <p:spTgt spid="20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7"/>
                                        </p:tgtEl>
                                        <p:attrNameLst>
                                          <p:attrName>style.visibility</p:attrName>
                                        </p:attrNameLst>
                                      </p:cBhvr>
                                      <p:to>
                                        <p:strVal val="visible"/>
                                      </p:to>
                                    </p:set>
                                    <p:animEffect filter="fade" transition="in">
                                      <p:cBhvr>
                                        <p:cTn dur="500"/>
                                        <p:tgtEl>
                                          <p:spTgt spid="20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sp>
        <p:nvSpPr>
          <p:cNvPr id="2105" name="Google Shape;2105;p237"/>
          <p:cNvSpPr/>
          <p:nvPr/>
        </p:nvSpPr>
        <p:spPr>
          <a:xfrm>
            <a:off x="685800" y="1524000"/>
            <a:ext cx="10668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A</a:t>
            </a:r>
            <a:endParaRPr/>
          </a:p>
        </p:txBody>
      </p:sp>
      <p:cxnSp>
        <p:nvCxnSpPr>
          <p:cNvPr id="2106" name="Google Shape;2106;p237"/>
          <p:cNvCxnSpPr/>
          <p:nvPr/>
        </p:nvCxnSpPr>
        <p:spPr>
          <a:xfrm rot="10800000">
            <a:off x="1200150" y="1981200"/>
            <a:ext cx="0" cy="609600"/>
          </a:xfrm>
          <a:prstGeom prst="straightConnector1">
            <a:avLst/>
          </a:prstGeom>
          <a:noFill/>
          <a:ln cap="flat" cmpd="sng" w="9525">
            <a:solidFill>
              <a:schemeClr val="lt1"/>
            </a:solidFill>
            <a:prstDash val="solid"/>
            <a:round/>
            <a:headEnd len="sm" w="sm" type="none"/>
            <a:tailEnd len="med" w="med" type="triangle"/>
          </a:ln>
        </p:spPr>
      </p:cxnSp>
      <p:sp>
        <p:nvSpPr>
          <p:cNvPr id="2107" name="Google Shape;2107;p237"/>
          <p:cNvSpPr/>
          <p:nvPr/>
        </p:nvSpPr>
        <p:spPr>
          <a:xfrm>
            <a:off x="657225" y="2609850"/>
            <a:ext cx="10668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t/>
            </a:r>
            <a:endParaRPr sz="1800">
              <a:solidFill>
                <a:schemeClr val="lt1"/>
              </a:solidFill>
              <a:latin typeface="Garamond"/>
              <a:ea typeface="Garamond"/>
              <a:cs typeface="Garamond"/>
              <a:sym typeface="Garamond"/>
            </a:endParaRPr>
          </a:p>
        </p:txBody>
      </p:sp>
      <p:sp>
        <p:nvSpPr>
          <p:cNvPr id="2108" name="Google Shape;2108;p237"/>
          <p:cNvSpPr txBox="1"/>
          <p:nvPr/>
        </p:nvSpPr>
        <p:spPr>
          <a:xfrm>
            <a:off x="682625" y="2601913"/>
            <a:ext cx="100647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Garamond"/>
              <a:buNone/>
            </a:pPr>
            <a:r>
              <a:t/>
            </a:r>
            <a:endParaRPr sz="1800">
              <a:solidFill>
                <a:schemeClr val="lt1"/>
              </a:solidFill>
              <a:latin typeface="Garamond"/>
              <a:ea typeface="Garamond"/>
              <a:cs typeface="Garamond"/>
              <a:sym typeface="Garamond"/>
            </a:endParaRPr>
          </a:p>
        </p:txBody>
      </p:sp>
      <p:sp>
        <p:nvSpPr>
          <p:cNvPr id="2109" name="Google Shape;2109;p237"/>
          <p:cNvSpPr txBox="1"/>
          <p:nvPr/>
        </p:nvSpPr>
        <p:spPr>
          <a:xfrm>
            <a:off x="1003300" y="2627313"/>
            <a:ext cx="32321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B</a:t>
            </a:r>
            <a:endParaRPr/>
          </a:p>
        </p:txBody>
      </p:sp>
      <p:sp>
        <p:nvSpPr>
          <p:cNvPr id="2110" name="Google Shape;2110;p237"/>
          <p:cNvSpPr txBox="1"/>
          <p:nvPr/>
        </p:nvSpPr>
        <p:spPr>
          <a:xfrm>
            <a:off x="762000" y="990600"/>
            <a:ext cx="21336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Single Inheritance</a:t>
            </a:r>
            <a:endParaRPr/>
          </a:p>
        </p:txBody>
      </p:sp>
      <p:sp>
        <p:nvSpPr>
          <p:cNvPr id="2111" name="Google Shape;2111;p237"/>
          <p:cNvSpPr/>
          <p:nvPr/>
        </p:nvSpPr>
        <p:spPr>
          <a:xfrm>
            <a:off x="2133600" y="1524000"/>
            <a:ext cx="10668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A</a:t>
            </a:r>
            <a:endParaRPr/>
          </a:p>
        </p:txBody>
      </p:sp>
      <p:sp>
        <p:nvSpPr>
          <p:cNvPr id="2112" name="Google Shape;2112;p237"/>
          <p:cNvSpPr/>
          <p:nvPr/>
        </p:nvSpPr>
        <p:spPr>
          <a:xfrm>
            <a:off x="2133600" y="2590800"/>
            <a:ext cx="10668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B</a:t>
            </a:r>
            <a:endParaRPr/>
          </a:p>
        </p:txBody>
      </p:sp>
      <p:sp>
        <p:nvSpPr>
          <p:cNvPr id="2113" name="Google Shape;2113;p237"/>
          <p:cNvSpPr txBox="1"/>
          <p:nvPr/>
        </p:nvSpPr>
        <p:spPr>
          <a:xfrm>
            <a:off x="4648200" y="1066800"/>
            <a:ext cx="27432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Hierarchical Inheritance</a:t>
            </a:r>
            <a:endParaRPr/>
          </a:p>
        </p:txBody>
      </p:sp>
      <p:sp>
        <p:nvSpPr>
          <p:cNvPr id="2114" name="Google Shape;2114;p237"/>
          <p:cNvSpPr/>
          <p:nvPr/>
        </p:nvSpPr>
        <p:spPr>
          <a:xfrm>
            <a:off x="4267200" y="1600200"/>
            <a:ext cx="10668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X</a:t>
            </a:r>
            <a:endParaRPr/>
          </a:p>
        </p:txBody>
      </p:sp>
      <p:cxnSp>
        <p:nvCxnSpPr>
          <p:cNvPr id="2115" name="Google Shape;2115;p237"/>
          <p:cNvCxnSpPr/>
          <p:nvPr/>
        </p:nvCxnSpPr>
        <p:spPr>
          <a:xfrm rot="10800000">
            <a:off x="4724400" y="2057400"/>
            <a:ext cx="0" cy="304800"/>
          </a:xfrm>
          <a:prstGeom prst="straightConnector1">
            <a:avLst/>
          </a:prstGeom>
          <a:noFill/>
          <a:ln cap="flat" cmpd="sng" w="9525">
            <a:solidFill>
              <a:schemeClr val="lt1"/>
            </a:solidFill>
            <a:prstDash val="solid"/>
            <a:round/>
            <a:headEnd len="sm" w="sm" type="none"/>
            <a:tailEnd len="med" w="med" type="triangle"/>
          </a:ln>
        </p:spPr>
      </p:cxnSp>
      <p:cxnSp>
        <p:nvCxnSpPr>
          <p:cNvPr id="2116" name="Google Shape;2116;p237"/>
          <p:cNvCxnSpPr/>
          <p:nvPr/>
        </p:nvCxnSpPr>
        <p:spPr>
          <a:xfrm>
            <a:off x="4000500" y="2374900"/>
            <a:ext cx="1447800" cy="0"/>
          </a:xfrm>
          <a:prstGeom prst="straightConnector1">
            <a:avLst/>
          </a:prstGeom>
          <a:noFill/>
          <a:ln cap="flat" cmpd="sng" w="9525">
            <a:solidFill>
              <a:schemeClr val="lt1"/>
            </a:solidFill>
            <a:prstDash val="solid"/>
            <a:round/>
            <a:headEnd len="sm" w="sm" type="none"/>
            <a:tailEnd len="sm" w="sm" type="none"/>
          </a:ln>
        </p:spPr>
      </p:cxnSp>
      <p:sp>
        <p:nvSpPr>
          <p:cNvPr id="2117" name="Google Shape;2117;p237"/>
          <p:cNvSpPr/>
          <p:nvPr/>
        </p:nvSpPr>
        <p:spPr>
          <a:xfrm>
            <a:off x="3784600" y="2667000"/>
            <a:ext cx="457200" cy="3048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A</a:t>
            </a:r>
            <a:endParaRPr/>
          </a:p>
        </p:txBody>
      </p:sp>
      <p:cxnSp>
        <p:nvCxnSpPr>
          <p:cNvPr id="2118" name="Google Shape;2118;p237"/>
          <p:cNvCxnSpPr/>
          <p:nvPr/>
        </p:nvCxnSpPr>
        <p:spPr>
          <a:xfrm>
            <a:off x="4013200" y="2362200"/>
            <a:ext cx="0" cy="304800"/>
          </a:xfrm>
          <a:prstGeom prst="straightConnector1">
            <a:avLst/>
          </a:prstGeom>
          <a:noFill/>
          <a:ln cap="flat" cmpd="sng" w="9525">
            <a:solidFill>
              <a:schemeClr val="lt1"/>
            </a:solidFill>
            <a:prstDash val="solid"/>
            <a:round/>
            <a:headEnd len="sm" w="sm" type="none"/>
            <a:tailEnd len="sm" w="sm" type="none"/>
          </a:ln>
        </p:spPr>
      </p:cxnSp>
      <p:sp>
        <p:nvSpPr>
          <p:cNvPr id="2119" name="Google Shape;2119;p237"/>
          <p:cNvSpPr/>
          <p:nvPr/>
        </p:nvSpPr>
        <p:spPr>
          <a:xfrm>
            <a:off x="4508500" y="2667000"/>
            <a:ext cx="457200" cy="3048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B</a:t>
            </a:r>
            <a:endParaRPr/>
          </a:p>
        </p:txBody>
      </p:sp>
      <p:sp>
        <p:nvSpPr>
          <p:cNvPr id="2120" name="Google Shape;2120;p237"/>
          <p:cNvSpPr/>
          <p:nvPr/>
        </p:nvSpPr>
        <p:spPr>
          <a:xfrm>
            <a:off x="5181600" y="2667000"/>
            <a:ext cx="457200" cy="3048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C</a:t>
            </a:r>
            <a:endParaRPr/>
          </a:p>
        </p:txBody>
      </p:sp>
      <p:cxnSp>
        <p:nvCxnSpPr>
          <p:cNvPr id="2121" name="Google Shape;2121;p237"/>
          <p:cNvCxnSpPr/>
          <p:nvPr/>
        </p:nvCxnSpPr>
        <p:spPr>
          <a:xfrm>
            <a:off x="4724400" y="2362200"/>
            <a:ext cx="0" cy="304800"/>
          </a:xfrm>
          <a:prstGeom prst="straightConnector1">
            <a:avLst/>
          </a:prstGeom>
          <a:noFill/>
          <a:ln cap="flat" cmpd="sng" w="9525">
            <a:solidFill>
              <a:schemeClr val="lt1"/>
            </a:solidFill>
            <a:prstDash val="solid"/>
            <a:round/>
            <a:headEnd len="sm" w="sm" type="none"/>
            <a:tailEnd len="sm" w="sm" type="none"/>
          </a:ln>
        </p:spPr>
      </p:cxnSp>
      <p:cxnSp>
        <p:nvCxnSpPr>
          <p:cNvPr id="2122" name="Google Shape;2122;p237"/>
          <p:cNvCxnSpPr/>
          <p:nvPr/>
        </p:nvCxnSpPr>
        <p:spPr>
          <a:xfrm>
            <a:off x="5473700" y="2362200"/>
            <a:ext cx="0" cy="304800"/>
          </a:xfrm>
          <a:prstGeom prst="straightConnector1">
            <a:avLst/>
          </a:prstGeom>
          <a:noFill/>
          <a:ln cap="flat" cmpd="sng" w="9525">
            <a:solidFill>
              <a:schemeClr val="lt1"/>
            </a:solidFill>
            <a:prstDash val="solid"/>
            <a:round/>
            <a:headEnd len="sm" w="sm" type="none"/>
            <a:tailEnd len="sm" w="sm" type="none"/>
          </a:ln>
        </p:spPr>
      </p:cxnSp>
      <p:sp>
        <p:nvSpPr>
          <p:cNvPr id="2123" name="Google Shape;2123;p237"/>
          <p:cNvSpPr/>
          <p:nvPr/>
        </p:nvSpPr>
        <p:spPr>
          <a:xfrm>
            <a:off x="6273800" y="1600200"/>
            <a:ext cx="10668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X</a:t>
            </a:r>
            <a:endParaRPr/>
          </a:p>
        </p:txBody>
      </p:sp>
      <p:cxnSp>
        <p:nvCxnSpPr>
          <p:cNvPr id="2124" name="Google Shape;2124;p237"/>
          <p:cNvCxnSpPr/>
          <p:nvPr/>
        </p:nvCxnSpPr>
        <p:spPr>
          <a:xfrm rot="10800000">
            <a:off x="6731000" y="2057400"/>
            <a:ext cx="0" cy="304800"/>
          </a:xfrm>
          <a:prstGeom prst="straightConnector1">
            <a:avLst/>
          </a:prstGeom>
          <a:noFill/>
          <a:ln cap="flat" cmpd="sng" w="9525">
            <a:solidFill>
              <a:schemeClr val="lt1"/>
            </a:solidFill>
            <a:prstDash val="dashDot"/>
            <a:round/>
            <a:headEnd len="sm" w="sm" type="none"/>
            <a:tailEnd len="med" w="med" type="triangle"/>
          </a:ln>
        </p:spPr>
      </p:cxnSp>
      <p:cxnSp>
        <p:nvCxnSpPr>
          <p:cNvPr id="2125" name="Google Shape;2125;p237"/>
          <p:cNvCxnSpPr/>
          <p:nvPr/>
        </p:nvCxnSpPr>
        <p:spPr>
          <a:xfrm>
            <a:off x="6007100" y="2374900"/>
            <a:ext cx="1447800" cy="0"/>
          </a:xfrm>
          <a:prstGeom prst="straightConnector1">
            <a:avLst/>
          </a:prstGeom>
          <a:noFill/>
          <a:ln cap="flat" cmpd="sng" w="9525">
            <a:solidFill>
              <a:schemeClr val="lt1"/>
            </a:solidFill>
            <a:prstDash val="solid"/>
            <a:round/>
            <a:headEnd len="sm" w="sm" type="none"/>
            <a:tailEnd len="sm" w="sm" type="none"/>
          </a:ln>
        </p:spPr>
      </p:cxnSp>
      <p:sp>
        <p:nvSpPr>
          <p:cNvPr id="2126" name="Google Shape;2126;p237"/>
          <p:cNvSpPr/>
          <p:nvPr/>
        </p:nvSpPr>
        <p:spPr>
          <a:xfrm>
            <a:off x="5791200" y="2667000"/>
            <a:ext cx="457200" cy="3048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A</a:t>
            </a:r>
            <a:endParaRPr/>
          </a:p>
        </p:txBody>
      </p:sp>
      <p:cxnSp>
        <p:nvCxnSpPr>
          <p:cNvPr id="2127" name="Google Shape;2127;p237"/>
          <p:cNvCxnSpPr/>
          <p:nvPr/>
        </p:nvCxnSpPr>
        <p:spPr>
          <a:xfrm>
            <a:off x="6019800" y="2362200"/>
            <a:ext cx="0" cy="304800"/>
          </a:xfrm>
          <a:prstGeom prst="straightConnector1">
            <a:avLst/>
          </a:prstGeom>
          <a:noFill/>
          <a:ln cap="flat" cmpd="sng" w="9525">
            <a:solidFill>
              <a:schemeClr val="lt1"/>
            </a:solidFill>
            <a:prstDash val="solid"/>
            <a:round/>
            <a:headEnd len="sm" w="sm" type="none"/>
            <a:tailEnd len="sm" w="sm" type="none"/>
          </a:ln>
        </p:spPr>
      </p:cxnSp>
      <p:sp>
        <p:nvSpPr>
          <p:cNvPr id="2128" name="Google Shape;2128;p237"/>
          <p:cNvSpPr/>
          <p:nvPr/>
        </p:nvSpPr>
        <p:spPr>
          <a:xfrm>
            <a:off x="6515100" y="2667000"/>
            <a:ext cx="457200" cy="3048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B</a:t>
            </a:r>
            <a:endParaRPr/>
          </a:p>
        </p:txBody>
      </p:sp>
      <p:sp>
        <p:nvSpPr>
          <p:cNvPr id="2129" name="Google Shape;2129;p237"/>
          <p:cNvSpPr/>
          <p:nvPr/>
        </p:nvSpPr>
        <p:spPr>
          <a:xfrm>
            <a:off x="7188200" y="2667000"/>
            <a:ext cx="457200" cy="3048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C</a:t>
            </a:r>
            <a:endParaRPr/>
          </a:p>
        </p:txBody>
      </p:sp>
      <p:cxnSp>
        <p:nvCxnSpPr>
          <p:cNvPr id="2130" name="Google Shape;2130;p237"/>
          <p:cNvCxnSpPr/>
          <p:nvPr/>
        </p:nvCxnSpPr>
        <p:spPr>
          <a:xfrm>
            <a:off x="6731000" y="2362200"/>
            <a:ext cx="0" cy="304800"/>
          </a:xfrm>
          <a:prstGeom prst="straightConnector1">
            <a:avLst/>
          </a:prstGeom>
          <a:noFill/>
          <a:ln cap="flat" cmpd="sng" w="9525">
            <a:solidFill>
              <a:schemeClr val="lt1"/>
            </a:solidFill>
            <a:prstDash val="solid"/>
            <a:round/>
            <a:headEnd len="sm" w="sm" type="none"/>
            <a:tailEnd len="sm" w="sm" type="none"/>
          </a:ln>
        </p:spPr>
      </p:cxnSp>
      <p:cxnSp>
        <p:nvCxnSpPr>
          <p:cNvPr id="2131" name="Google Shape;2131;p237"/>
          <p:cNvCxnSpPr/>
          <p:nvPr/>
        </p:nvCxnSpPr>
        <p:spPr>
          <a:xfrm>
            <a:off x="7480300" y="2362200"/>
            <a:ext cx="0" cy="304800"/>
          </a:xfrm>
          <a:prstGeom prst="straightConnector1">
            <a:avLst/>
          </a:prstGeom>
          <a:noFill/>
          <a:ln cap="flat" cmpd="sng" w="9525">
            <a:solidFill>
              <a:schemeClr val="lt1"/>
            </a:solidFill>
            <a:prstDash val="solid"/>
            <a:round/>
            <a:headEnd len="sm" w="sm" type="none"/>
            <a:tailEnd len="sm" w="sm" type="none"/>
          </a:ln>
        </p:spPr>
      </p:cxnSp>
      <p:sp>
        <p:nvSpPr>
          <p:cNvPr id="2132" name="Google Shape;2132;p237"/>
          <p:cNvSpPr txBox="1"/>
          <p:nvPr/>
        </p:nvSpPr>
        <p:spPr>
          <a:xfrm>
            <a:off x="533400" y="3581400"/>
            <a:ext cx="27432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MultiLevel Inheritance</a:t>
            </a:r>
            <a:endParaRPr/>
          </a:p>
        </p:txBody>
      </p:sp>
      <p:sp>
        <p:nvSpPr>
          <p:cNvPr id="2133" name="Google Shape;2133;p237"/>
          <p:cNvSpPr/>
          <p:nvPr/>
        </p:nvSpPr>
        <p:spPr>
          <a:xfrm>
            <a:off x="561975" y="4248150"/>
            <a:ext cx="10668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A</a:t>
            </a:r>
            <a:endParaRPr/>
          </a:p>
        </p:txBody>
      </p:sp>
      <p:sp>
        <p:nvSpPr>
          <p:cNvPr id="2134" name="Google Shape;2134;p237"/>
          <p:cNvSpPr/>
          <p:nvPr/>
        </p:nvSpPr>
        <p:spPr>
          <a:xfrm>
            <a:off x="546100" y="5029200"/>
            <a:ext cx="10668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t/>
            </a:r>
            <a:endParaRPr sz="1800">
              <a:solidFill>
                <a:schemeClr val="lt1"/>
              </a:solidFill>
              <a:latin typeface="Garamond"/>
              <a:ea typeface="Garamond"/>
              <a:cs typeface="Garamond"/>
              <a:sym typeface="Garamond"/>
            </a:endParaRPr>
          </a:p>
        </p:txBody>
      </p:sp>
      <p:sp>
        <p:nvSpPr>
          <p:cNvPr id="2135" name="Google Shape;2135;p237"/>
          <p:cNvSpPr txBox="1"/>
          <p:nvPr/>
        </p:nvSpPr>
        <p:spPr>
          <a:xfrm>
            <a:off x="584200" y="4843463"/>
            <a:ext cx="100647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Garamond"/>
              <a:buNone/>
            </a:pPr>
            <a:r>
              <a:t/>
            </a:r>
            <a:endParaRPr sz="1800">
              <a:solidFill>
                <a:schemeClr val="lt1"/>
              </a:solidFill>
              <a:latin typeface="Garamond"/>
              <a:ea typeface="Garamond"/>
              <a:cs typeface="Garamond"/>
              <a:sym typeface="Garamond"/>
            </a:endParaRPr>
          </a:p>
        </p:txBody>
      </p:sp>
      <p:sp>
        <p:nvSpPr>
          <p:cNvPr id="2136" name="Google Shape;2136;p237"/>
          <p:cNvSpPr txBox="1"/>
          <p:nvPr/>
        </p:nvSpPr>
        <p:spPr>
          <a:xfrm>
            <a:off x="892175" y="5046663"/>
            <a:ext cx="32321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B</a:t>
            </a:r>
            <a:endParaRPr/>
          </a:p>
        </p:txBody>
      </p:sp>
      <p:sp>
        <p:nvSpPr>
          <p:cNvPr id="2137" name="Google Shape;2137;p237"/>
          <p:cNvSpPr/>
          <p:nvPr/>
        </p:nvSpPr>
        <p:spPr>
          <a:xfrm>
            <a:off x="546100" y="5803900"/>
            <a:ext cx="10668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C</a:t>
            </a:r>
            <a:endParaRPr/>
          </a:p>
        </p:txBody>
      </p:sp>
      <p:cxnSp>
        <p:nvCxnSpPr>
          <p:cNvPr id="2138" name="Google Shape;2138;p237"/>
          <p:cNvCxnSpPr/>
          <p:nvPr/>
        </p:nvCxnSpPr>
        <p:spPr>
          <a:xfrm rot="10800000">
            <a:off x="1066800" y="4724400"/>
            <a:ext cx="0" cy="304800"/>
          </a:xfrm>
          <a:prstGeom prst="straightConnector1">
            <a:avLst/>
          </a:prstGeom>
          <a:noFill/>
          <a:ln cap="flat" cmpd="sng" w="9525">
            <a:solidFill>
              <a:schemeClr val="lt1"/>
            </a:solidFill>
            <a:prstDash val="solid"/>
            <a:round/>
            <a:headEnd len="sm" w="sm" type="none"/>
            <a:tailEnd len="med" w="med" type="triangle"/>
          </a:ln>
        </p:spPr>
      </p:cxnSp>
      <p:cxnSp>
        <p:nvCxnSpPr>
          <p:cNvPr id="2139" name="Google Shape;2139;p237"/>
          <p:cNvCxnSpPr/>
          <p:nvPr/>
        </p:nvCxnSpPr>
        <p:spPr>
          <a:xfrm rot="10800000">
            <a:off x="1054100" y="5486400"/>
            <a:ext cx="0" cy="304800"/>
          </a:xfrm>
          <a:prstGeom prst="straightConnector1">
            <a:avLst/>
          </a:prstGeom>
          <a:noFill/>
          <a:ln cap="flat" cmpd="sng" w="9525">
            <a:solidFill>
              <a:schemeClr val="lt1"/>
            </a:solidFill>
            <a:prstDash val="solid"/>
            <a:round/>
            <a:headEnd len="sm" w="sm" type="none"/>
            <a:tailEnd len="med" w="med" type="triangle"/>
          </a:ln>
        </p:spPr>
      </p:cxnSp>
      <p:sp>
        <p:nvSpPr>
          <p:cNvPr id="2140" name="Google Shape;2140;p237"/>
          <p:cNvSpPr/>
          <p:nvPr/>
        </p:nvSpPr>
        <p:spPr>
          <a:xfrm>
            <a:off x="1981200" y="4267200"/>
            <a:ext cx="10668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A</a:t>
            </a:r>
            <a:endParaRPr/>
          </a:p>
        </p:txBody>
      </p:sp>
      <p:sp>
        <p:nvSpPr>
          <p:cNvPr id="2141" name="Google Shape;2141;p237"/>
          <p:cNvSpPr/>
          <p:nvPr/>
        </p:nvSpPr>
        <p:spPr>
          <a:xfrm>
            <a:off x="1965325" y="5048250"/>
            <a:ext cx="10668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t/>
            </a:r>
            <a:endParaRPr sz="1800">
              <a:solidFill>
                <a:schemeClr val="lt1"/>
              </a:solidFill>
              <a:latin typeface="Garamond"/>
              <a:ea typeface="Garamond"/>
              <a:cs typeface="Garamond"/>
              <a:sym typeface="Garamond"/>
            </a:endParaRPr>
          </a:p>
        </p:txBody>
      </p:sp>
      <p:sp>
        <p:nvSpPr>
          <p:cNvPr id="2142" name="Google Shape;2142;p237"/>
          <p:cNvSpPr txBox="1"/>
          <p:nvPr/>
        </p:nvSpPr>
        <p:spPr>
          <a:xfrm>
            <a:off x="2003425" y="4862513"/>
            <a:ext cx="100647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Garamond"/>
              <a:buNone/>
            </a:pPr>
            <a:r>
              <a:t/>
            </a:r>
            <a:endParaRPr sz="1800">
              <a:solidFill>
                <a:schemeClr val="lt1"/>
              </a:solidFill>
              <a:latin typeface="Garamond"/>
              <a:ea typeface="Garamond"/>
              <a:cs typeface="Garamond"/>
              <a:sym typeface="Garamond"/>
            </a:endParaRPr>
          </a:p>
        </p:txBody>
      </p:sp>
      <p:sp>
        <p:nvSpPr>
          <p:cNvPr id="2143" name="Google Shape;2143;p237"/>
          <p:cNvSpPr txBox="1"/>
          <p:nvPr/>
        </p:nvSpPr>
        <p:spPr>
          <a:xfrm>
            <a:off x="2311400" y="5065713"/>
            <a:ext cx="32321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B</a:t>
            </a:r>
            <a:endParaRPr/>
          </a:p>
        </p:txBody>
      </p:sp>
      <p:sp>
        <p:nvSpPr>
          <p:cNvPr id="2144" name="Google Shape;2144;p237"/>
          <p:cNvSpPr/>
          <p:nvPr/>
        </p:nvSpPr>
        <p:spPr>
          <a:xfrm>
            <a:off x="1965325" y="5822950"/>
            <a:ext cx="10668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C</a:t>
            </a:r>
            <a:endParaRPr/>
          </a:p>
        </p:txBody>
      </p:sp>
      <p:cxnSp>
        <p:nvCxnSpPr>
          <p:cNvPr id="2145" name="Google Shape;2145;p237"/>
          <p:cNvCxnSpPr/>
          <p:nvPr/>
        </p:nvCxnSpPr>
        <p:spPr>
          <a:xfrm rot="10800000">
            <a:off x="2486025" y="4743450"/>
            <a:ext cx="0" cy="304800"/>
          </a:xfrm>
          <a:prstGeom prst="straightConnector1">
            <a:avLst/>
          </a:prstGeom>
          <a:noFill/>
          <a:ln cap="flat" cmpd="sng" w="9525">
            <a:solidFill>
              <a:schemeClr val="lt1"/>
            </a:solidFill>
            <a:prstDash val="lgDashDot"/>
            <a:round/>
            <a:headEnd len="sm" w="sm" type="none"/>
            <a:tailEnd len="med" w="med" type="triangle"/>
          </a:ln>
        </p:spPr>
      </p:cxnSp>
      <p:cxnSp>
        <p:nvCxnSpPr>
          <p:cNvPr id="2146" name="Google Shape;2146;p237"/>
          <p:cNvCxnSpPr/>
          <p:nvPr/>
        </p:nvCxnSpPr>
        <p:spPr>
          <a:xfrm rot="10800000">
            <a:off x="2473325" y="5505450"/>
            <a:ext cx="0" cy="304800"/>
          </a:xfrm>
          <a:prstGeom prst="straightConnector1">
            <a:avLst/>
          </a:prstGeom>
          <a:noFill/>
          <a:ln cap="flat" cmpd="sng" w="9525">
            <a:solidFill>
              <a:schemeClr val="lt1"/>
            </a:solidFill>
            <a:prstDash val="lgDashDot"/>
            <a:round/>
            <a:headEnd len="sm" w="sm" type="none"/>
            <a:tailEnd len="med" w="med" type="triangle"/>
          </a:ln>
        </p:spPr>
      </p:cxnSp>
      <p:sp>
        <p:nvSpPr>
          <p:cNvPr id="2147" name="Google Shape;2147;p237"/>
          <p:cNvSpPr/>
          <p:nvPr/>
        </p:nvSpPr>
        <p:spPr>
          <a:xfrm>
            <a:off x="3886200" y="4267200"/>
            <a:ext cx="6096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A</a:t>
            </a:r>
            <a:endParaRPr/>
          </a:p>
        </p:txBody>
      </p:sp>
      <p:sp>
        <p:nvSpPr>
          <p:cNvPr id="2148" name="Google Shape;2148;p237"/>
          <p:cNvSpPr/>
          <p:nvPr/>
        </p:nvSpPr>
        <p:spPr>
          <a:xfrm>
            <a:off x="4673600" y="4267200"/>
            <a:ext cx="5334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B</a:t>
            </a:r>
            <a:endParaRPr/>
          </a:p>
        </p:txBody>
      </p:sp>
      <p:cxnSp>
        <p:nvCxnSpPr>
          <p:cNvPr id="2149" name="Google Shape;2149;p237"/>
          <p:cNvCxnSpPr/>
          <p:nvPr/>
        </p:nvCxnSpPr>
        <p:spPr>
          <a:xfrm rot="10800000">
            <a:off x="4191000" y="4724400"/>
            <a:ext cx="0" cy="533400"/>
          </a:xfrm>
          <a:prstGeom prst="straightConnector1">
            <a:avLst/>
          </a:prstGeom>
          <a:noFill/>
          <a:ln cap="flat" cmpd="sng" w="9525">
            <a:solidFill>
              <a:schemeClr val="lt1"/>
            </a:solidFill>
            <a:prstDash val="solid"/>
            <a:round/>
            <a:headEnd len="sm" w="sm" type="none"/>
            <a:tailEnd len="med" w="med" type="triangle"/>
          </a:ln>
        </p:spPr>
      </p:cxnSp>
      <p:cxnSp>
        <p:nvCxnSpPr>
          <p:cNvPr id="2150" name="Google Shape;2150;p237"/>
          <p:cNvCxnSpPr/>
          <p:nvPr/>
        </p:nvCxnSpPr>
        <p:spPr>
          <a:xfrm rot="10800000">
            <a:off x="4965700" y="4724400"/>
            <a:ext cx="0" cy="533400"/>
          </a:xfrm>
          <a:prstGeom prst="straightConnector1">
            <a:avLst/>
          </a:prstGeom>
          <a:noFill/>
          <a:ln cap="flat" cmpd="sng" w="9525">
            <a:solidFill>
              <a:schemeClr val="lt1"/>
            </a:solidFill>
            <a:prstDash val="solid"/>
            <a:round/>
            <a:headEnd len="sm" w="sm" type="none"/>
            <a:tailEnd len="med" w="med" type="triangle"/>
          </a:ln>
        </p:spPr>
      </p:cxnSp>
      <p:cxnSp>
        <p:nvCxnSpPr>
          <p:cNvPr id="2151" name="Google Shape;2151;p237"/>
          <p:cNvCxnSpPr/>
          <p:nvPr/>
        </p:nvCxnSpPr>
        <p:spPr>
          <a:xfrm flipH="1" rot="10800000">
            <a:off x="4191000" y="5257800"/>
            <a:ext cx="787400" cy="12700"/>
          </a:xfrm>
          <a:prstGeom prst="straightConnector1">
            <a:avLst/>
          </a:prstGeom>
          <a:noFill/>
          <a:ln cap="flat" cmpd="sng" w="9525">
            <a:solidFill>
              <a:schemeClr val="lt1"/>
            </a:solidFill>
            <a:prstDash val="solid"/>
            <a:round/>
            <a:headEnd len="sm" w="sm" type="none"/>
            <a:tailEnd len="sm" w="sm" type="none"/>
          </a:ln>
        </p:spPr>
      </p:cxnSp>
      <p:sp>
        <p:nvSpPr>
          <p:cNvPr id="2152" name="Google Shape;2152;p237"/>
          <p:cNvSpPr/>
          <p:nvPr/>
        </p:nvSpPr>
        <p:spPr>
          <a:xfrm>
            <a:off x="4343400" y="5638800"/>
            <a:ext cx="5334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C</a:t>
            </a:r>
            <a:endParaRPr/>
          </a:p>
        </p:txBody>
      </p:sp>
      <p:cxnSp>
        <p:nvCxnSpPr>
          <p:cNvPr id="2153" name="Google Shape;2153;p237"/>
          <p:cNvCxnSpPr/>
          <p:nvPr/>
        </p:nvCxnSpPr>
        <p:spPr>
          <a:xfrm>
            <a:off x="4597400" y="5257800"/>
            <a:ext cx="0" cy="381000"/>
          </a:xfrm>
          <a:prstGeom prst="straightConnector1">
            <a:avLst/>
          </a:prstGeom>
          <a:noFill/>
          <a:ln cap="flat" cmpd="sng" w="9525">
            <a:solidFill>
              <a:schemeClr val="lt1"/>
            </a:solidFill>
            <a:prstDash val="solid"/>
            <a:round/>
            <a:headEnd len="sm" w="sm" type="none"/>
            <a:tailEnd len="sm" w="sm" type="none"/>
          </a:ln>
        </p:spPr>
      </p:cxnSp>
      <p:sp>
        <p:nvSpPr>
          <p:cNvPr id="2154" name="Google Shape;2154;p237"/>
          <p:cNvSpPr txBox="1"/>
          <p:nvPr/>
        </p:nvSpPr>
        <p:spPr>
          <a:xfrm>
            <a:off x="4203700" y="3581400"/>
            <a:ext cx="22098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Multiple Inheritance</a:t>
            </a:r>
            <a:endParaRPr/>
          </a:p>
        </p:txBody>
      </p:sp>
      <p:sp>
        <p:nvSpPr>
          <p:cNvPr id="2155" name="Google Shape;2155;p237"/>
          <p:cNvSpPr txBox="1"/>
          <p:nvPr/>
        </p:nvSpPr>
        <p:spPr>
          <a:xfrm>
            <a:off x="3810000" y="3276600"/>
            <a:ext cx="35052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Garamond"/>
              <a:buNone/>
            </a:pPr>
            <a:r>
              <a:t/>
            </a:r>
            <a:endParaRPr sz="1800">
              <a:solidFill>
                <a:schemeClr val="lt1"/>
              </a:solidFill>
              <a:latin typeface="Garamond"/>
              <a:ea typeface="Garamond"/>
              <a:cs typeface="Garamond"/>
              <a:sym typeface="Garamond"/>
            </a:endParaRPr>
          </a:p>
        </p:txBody>
      </p:sp>
      <p:sp>
        <p:nvSpPr>
          <p:cNvPr id="2156" name="Google Shape;2156;p237"/>
          <p:cNvSpPr txBox="1"/>
          <p:nvPr/>
        </p:nvSpPr>
        <p:spPr>
          <a:xfrm>
            <a:off x="3794125" y="3313113"/>
            <a:ext cx="310070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NOT SUPPORTED BY JAVA</a:t>
            </a:r>
            <a:endParaRPr/>
          </a:p>
        </p:txBody>
      </p:sp>
      <p:cxnSp>
        <p:nvCxnSpPr>
          <p:cNvPr id="2157" name="Google Shape;2157;p237"/>
          <p:cNvCxnSpPr/>
          <p:nvPr/>
        </p:nvCxnSpPr>
        <p:spPr>
          <a:xfrm rot="10800000">
            <a:off x="2667000" y="1981200"/>
            <a:ext cx="0" cy="609600"/>
          </a:xfrm>
          <a:prstGeom prst="straightConnector1">
            <a:avLst/>
          </a:prstGeom>
          <a:noFill/>
          <a:ln cap="flat" cmpd="sng" w="9525">
            <a:solidFill>
              <a:schemeClr val="lt1"/>
            </a:solidFill>
            <a:prstDash val="dashDot"/>
            <a:round/>
            <a:headEnd len="sm" w="sm" type="none"/>
            <a:tailEnd len="med" w="med" type="triangle"/>
          </a:ln>
        </p:spPr>
      </p:cxnSp>
      <p:sp>
        <p:nvSpPr>
          <p:cNvPr id="2158" name="Google Shape;2158;p237"/>
          <p:cNvSpPr/>
          <p:nvPr/>
        </p:nvSpPr>
        <p:spPr>
          <a:xfrm>
            <a:off x="5537200" y="4267200"/>
            <a:ext cx="6096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A</a:t>
            </a:r>
            <a:endParaRPr/>
          </a:p>
        </p:txBody>
      </p:sp>
      <p:sp>
        <p:nvSpPr>
          <p:cNvPr id="2159" name="Google Shape;2159;p237"/>
          <p:cNvSpPr/>
          <p:nvPr/>
        </p:nvSpPr>
        <p:spPr>
          <a:xfrm>
            <a:off x="6324600" y="4267200"/>
            <a:ext cx="5334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B</a:t>
            </a:r>
            <a:endParaRPr/>
          </a:p>
        </p:txBody>
      </p:sp>
      <p:cxnSp>
        <p:nvCxnSpPr>
          <p:cNvPr id="2160" name="Google Shape;2160;p237"/>
          <p:cNvCxnSpPr/>
          <p:nvPr/>
        </p:nvCxnSpPr>
        <p:spPr>
          <a:xfrm rot="10800000">
            <a:off x="5842000" y="4724400"/>
            <a:ext cx="0" cy="533400"/>
          </a:xfrm>
          <a:prstGeom prst="straightConnector1">
            <a:avLst/>
          </a:prstGeom>
          <a:noFill/>
          <a:ln cap="flat" cmpd="sng" w="9525">
            <a:solidFill>
              <a:schemeClr val="lt1"/>
            </a:solidFill>
            <a:prstDash val="dashDot"/>
            <a:round/>
            <a:headEnd len="sm" w="sm" type="none"/>
            <a:tailEnd len="med" w="med" type="triangle"/>
          </a:ln>
        </p:spPr>
      </p:cxnSp>
      <p:cxnSp>
        <p:nvCxnSpPr>
          <p:cNvPr id="2161" name="Google Shape;2161;p237"/>
          <p:cNvCxnSpPr/>
          <p:nvPr/>
        </p:nvCxnSpPr>
        <p:spPr>
          <a:xfrm rot="10800000">
            <a:off x="6616700" y="4724400"/>
            <a:ext cx="0" cy="533400"/>
          </a:xfrm>
          <a:prstGeom prst="straightConnector1">
            <a:avLst/>
          </a:prstGeom>
          <a:noFill/>
          <a:ln cap="flat" cmpd="sng" w="9525">
            <a:solidFill>
              <a:schemeClr val="lt1"/>
            </a:solidFill>
            <a:prstDash val="dashDot"/>
            <a:round/>
            <a:headEnd len="sm" w="sm" type="none"/>
            <a:tailEnd len="med" w="med" type="triangle"/>
          </a:ln>
        </p:spPr>
      </p:cxnSp>
      <p:cxnSp>
        <p:nvCxnSpPr>
          <p:cNvPr id="2162" name="Google Shape;2162;p237"/>
          <p:cNvCxnSpPr/>
          <p:nvPr/>
        </p:nvCxnSpPr>
        <p:spPr>
          <a:xfrm flipH="1" rot="10800000">
            <a:off x="5842000" y="5257800"/>
            <a:ext cx="787400" cy="12700"/>
          </a:xfrm>
          <a:prstGeom prst="straightConnector1">
            <a:avLst/>
          </a:prstGeom>
          <a:noFill/>
          <a:ln cap="flat" cmpd="sng" w="9525">
            <a:solidFill>
              <a:schemeClr val="lt1"/>
            </a:solidFill>
            <a:prstDash val="solid"/>
            <a:round/>
            <a:headEnd len="sm" w="sm" type="none"/>
            <a:tailEnd len="sm" w="sm" type="none"/>
          </a:ln>
        </p:spPr>
      </p:cxnSp>
      <p:sp>
        <p:nvSpPr>
          <p:cNvPr id="2163" name="Google Shape;2163;p237"/>
          <p:cNvSpPr/>
          <p:nvPr/>
        </p:nvSpPr>
        <p:spPr>
          <a:xfrm>
            <a:off x="5994400" y="5638800"/>
            <a:ext cx="5334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C</a:t>
            </a:r>
            <a:endParaRPr/>
          </a:p>
        </p:txBody>
      </p:sp>
      <p:cxnSp>
        <p:nvCxnSpPr>
          <p:cNvPr id="2164" name="Google Shape;2164;p237"/>
          <p:cNvCxnSpPr/>
          <p:nvPr/>
        </p:nvCxnSpPr>
        <p:spPr>
          <a:xfrm>
            <a:off x="6248400" y="5257800"/>
            <a:ext cx="0" cy="381000"/>
          </a:xfrm>
          <a:prstGeom prst="straightConnector1">
            <a:avLst/>
          </a:prstGeom>
          <a:noFill/>
          <a:ln cap="flat" cmpd="sng" w="9525">
            <a:solidFill>
              <a:schemeClr val="lt1"/>
            </a:solidFill>
            <a:prstDash val="solid"/>
            <a:round/>
            <a:headEnd len="sm" w="sm" type="none"/>
            <a:tailEnd len="sm" w="sm" type="none"/>
          </a:ln>
        </p:spPr>
      </p:cxnSp>
      <p:cxnSp>
        <p:nvCxnSpPr>
          <p:cNvPr id="2165" name="Google Shape;2165;p237"/>
          <p:cNvCxnSpPr/>
          <p:nvPr/>
        </p:nvCxnSpPr>
        <p:spPr>
          <a:xfrm>
            <a:off x="3987800" y="3683000"/>
            <a:ext cx="76200" cy="457200"/>
          </a:xfrm>
          <a:prstGeom prst="straightConnector1">
            <a:avLst/>
          </a:prstGeom>
          <a:noFill/>
          <a:ln cap="flat" cmpd="sng" w="9525">
            <a:solidFill>
              <a:srgbClr val="FF0000"/>
            </a:solidFill>
            <a:prstDash val="solid"/>
            <a:round/>
            <a:headEnd len="sm" w="sm" type="none"/>
            <a:tailEnd len="med" w="med" type="triangle"/>
          </a:ln>
        </p:spPr>
      </p:cxnSp>
      <p:sp>
        <p:nvSpPr>
          <p:cNvPr id="2166" name="Google Shape;2166;p237"/>
          <p:cNvSpPr txBox="1"/>
          <p:nvPr/>
        </p:nvSpPr>
        <p:spPr>
          <a:xfrm>
            <a:off x="5410200" y="3976688"/>
            <a:ext cx="251650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SUPPORTED BY JAVA</a:t>
            </a:r>
            <a:endParaRPr/>
          </a:p>
        </p:txBody>
      </p:sp>
      <p:sp>
        <p:nvSpPr>
          <p:cNvPr id="2167" name="Google Shape;2167;p237"/>
          <p:cNvSpPr txBox="1"/>
          <p:nvPr/>
        </p:nvSpPr>
        <p:spPr>
          <a:xfrm>
            <a:off x="3009900" y="260985"/>
            <a:ext cx="3038475" cy="3683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Garamond"/>
                <a:ea typeface="Garamond"/>
                <a:cs typeface="Garamond"/>
                <a:sym typeface="Garamond"/>
              </a:rPr>
              <a:t>TYPES OF INHERITANCE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0"/>
                                        </p:tgtEl>
                                        <p:attrNameLst>
                                          <p:attrName>style.visibility</p:attrName>
                                        </p:attrNameLst>
                                      </p:cBhvr>
                                      <p:to>
                                        <p:strVal val="visible"/>
                                      </p:to>
                                    </p:set>
                                    <p:animEffect filter="fade" transition="in">
                                      <p:cBhvr>
                                        <p:cTn dur="500"/>
                                        <p:tgtEl>
                                          <p:spTgt spid="2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5"/>
                                        </p:tgtEl>
                                        <p:attrNameLst>
                                          <p:attrName>style.visibility</p:attrName>
                                        </p:attrNameLst>
                                      </p:cBhvr>
                                      <p:to>
                                        <p:strVal val="visible"/>
                                      </p:to>
                                    </p:set>
                                    <p:animEffect filter="fade" transition="in">
                                      <p:cBhvr>
                                        <p:cTn dur="500"/>
                                        <p:tgtEl>
                                          <p:spTgt spid="2105"/>
                                        </p:tgtEl>
                                      </p:cBhvr>
                                    </p:animEffect>
                                  </p:childTnLst>
                                </p:cTn>
                              </p:par>
                              <p:par>
                                <p:cTn fill="hold" nodeType="withEffect" presetClass="entr" presetID="10" presetSubtype="0">
                                  <p:stCondLst>
                                    <p:cond delay="0"/>
                                  </p:stCondLst>
                                  <p:childTnLst>
                                    <p:set>
                                      <p:cBhvr>
                                        <p:cTn dur="1" fill="hold">
                                          <p:stCondLst>
                                            <p:cond delay="0"/>
                                          </p:stCondLst>
                                        </p:cTn>
                                        <p:tgtEl>
                                          <p:spTgt spid="2106"/>
                                        </p:tgtEl>
                                        <p:attrNameLst>
                                          <p:attrName>style.visibility</p:attrName>
                                        </p:attrNameLst>
                                      </p:cBhvr>
                                      <p:to>
                                        <p:strVal val="visible"/>
                                      </p:to>
                                    </p:set>
                                    <p:animEffect filter="fade" transition="in">
                                      <p:cBhvr>
                                        <p:cTn dur="500"/>
                                        <p:tgtEl>
                                          <p:spTgt spid="2106"/>
                                        </p:tgtEl>
                                      </p:cBhvr>
                                    </p:animEffect>
                                  </p:childTnLst>
                                </p:cTn>
                              </p:par>
                              <p:par>
                                <p:cTn fill="hold" nodeType="withEffect" presetClass="entr" presetID="10" presetSubtype="0">
                                  <p:stCondLst>
                                    <p:cond delay="0"/>
                                  </p:stCondLst>
                                  <p:childTnLst>
                                    <p:set>
                                      <p:cBhvr>
                                        <p:cTn dur="1" fill="hold">
                                          <p:stCondLst>
                                            <p:cond delay="0"/>
                                          </p:stCondLst>
                                        </p:cTn>
                                        <p:tgtEl>
                                          <p:spTgt spid="2107"/>
                                        </p:tgtEl>
                                        <p:attrNameLst>
                                          <p:attrName>style.visibility</p:attrName>
                                        </p:attrNameLst>
                                      </p:cBhvr>
                                      <p:to>
                                        <p:strVal val="visible"/>
                                      </p:to>
                                    </p:set>
                                    <p:animEffect filter="fade" transition="in">
                                      <p:cBhvr>
                                        <p:cTn dur="500"/>
                                        <p:tgtEl>
                                          <p:spTgt spid="2107"/>
                                        </p:tgtEl>
                                      </p:cBhvr>
                                    </p:animEffect>
                                  </p:childTnLst>
                                </p:cTn>
                              </p:par>
                              <p:par>
                                <p:cTn fill="hold" nodeType="withEffect" presetClass="entr" presetID="10" presetSubtype="0">
                                  <p:stCondLst>
                                    <p:cond delay="0"/>
                                  </p:stCondLst>
                                  <p:childTnLst>
                                    <p:set>
                                      <p:cBhvr>
                                        <p:cTn dur="1" fill="hold">
                                          <p:stCondLst>
                                            <p:cond delay="0"/>
                                          </p:stCondLst>
                                        </p:cTn>
                                        <p:tgtEl>
                                          <p:spTgt spid="2108"/>
                                        </p:tgtEl>
                                        <p:attrNameLst>
                                          <p:attrName>style.visibility</p:attrName>
                                        </p:attrNameLst>
                                      </p:cBhvr>
                                      <p:to>
                                        <p:strVal val="visible"/>
                                      </p:to>
                                    </p:set>
                                    <p:animEffect filter="fade" transition="in">
                                      <p:cBhvr>
                                        <p:cTn dur="500"/>
                                        <p:tgtEl>
                                          <p:spTgt spid="2108"/>
                                        </p:tgtEl>
                                      </p:cBhvr>
                                    </p:animEffect>
                                  </p:childTnLst>
                                </p:cTn>
                              </p:par>
                              <p:par>
                                <p:cTn fill="hold" nodeType="withEffect" presetClass="entr" presetID="10" presetSubtype="0">
                                  <p:stCondLst>
                                    <p:cond delay="0"/>
                                  </p:stCondLst>
                                  <p:childTnLst>
                                    <p:set>
                                      <p:cBhvr>
                                        <p:cTn dur="1" fill="hold">
                                          <p:stCondLst>
                                            <p:cond delay="0"/>
                                          </p:stCondLst>
                                        </p:cTn>
                                        <p:tgtEl>
                                          <p:spTgt spid="2109"/>
                                        </p:tgtEl>
                                        <p:attrNameLst>
                                          <p:attrName>style.visibility</p:attrName>
                                        </p:attrNameLst>
                                      </p:cBhvr>
                                      <p:to>
                                        <p:strVal val="visible"/>
                                      </p:to>
                                    </p:set>
                                    <p:animEffect filter="fade" transition="in">
                                      <p:cBhvr>
                                        <p:cTn dur="500"/>
                                        <p:tgtEl>
                                          <p:spTgt spid="2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1"/>
                                        </p:tgtEl>
                                        <p:attrNameLst>
                                          <p:attrName>style.visibility</p:attrName>
                                        </p:attrNameLst>
                                      </p:cBhvr>
                                      <p:to>
                                        <p:strVal val="visible"/>
                                      </p:to>
                                    </p:set>
                                    <p:animEffect filter="fade" transition="in">
                                      <p:cBhvr>
                                        <p:cTn dur="500"/>
                                        <p:tgtEl>
                                          <p:spTgt spid="2111"/>
                                        </p:tgtEl>
                                      </p:cBhvr>
                                    </p:animEffect>
                                  </p:childTnLst>
                                </p:cTn>
                              </p:par>
                              <p:par>
                                <p:cTn fill="hold" nodeType="withEffect" presetClass="entr" presetID="10" presetSubtype="0">
                                  <p:stCondLst>
                                    <p:cond delay="0"/>
                                  </p:stCondLst>
                                  <p:childTnLst>
                                    <p:set>
                                      <p:cBhvr>
                                        <p:cTn dur="1" fill="hold">
                                          <p:stCondLst>
                                            <p:cond delay="0"/>
                                          </p:stCondLst>
                                        </p:cTn>
                                        <p:tgtEl>
                                          <p:spTgt spid="2112"/>
                                        </p:tgtEl>
                                        <p:attrNameLst>
                                          <p:attrName>style.visibility</p:attrName>
                                        </p:attrNameLst>
                                      </p:cBhvr>
                                      <p:to>
                                        <p:strVal val="visible"/>
                                      </p:to>
                                    </p:set>
                                    <p:animEffect filter="fade" transition="in">
                                      <p:cBhvr>
                                        <p:cTn dur="500"/>
                                        <p:tgtEl>
                                          <p:spTgt spid="2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7"/>
                                        </p:tgtEl>
                                        <p:attrNameLst>
                                          <p:attrName>style.visibility</p:attrName>
                                        </p:attrNameLst>
                                      </p:cBhvr>
                                      <p:to>
                                        <p:strVal val="visible"/>
                                      </p:to>
                                    </p:set>
                                    <p:animEffect filter="fade" transition="in">
                                      <p:cBhvr>
                                        <p:cTn dur="500"/>
                                        <p:tgtEl>
                                          <p:spTgt spid="2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3"/>
                                        </p:tgtEl>
                                        <p:attrNameLst>
                                          <p:attrName>style.visibility</p:attrName>
                                        </p:attrNameLst>
                                      </p:cBhvr>
                                      <p:to>
                                        <p:strVal val="visible"/>
                                      </p:to>
                                    </p:set>
                                    <p:animEffect filter="fade" transition="in">
                                      <p:cBhvr>
                                        <p:cTn dur="500"/>
                                        <p:tgtEl>
                                          <p:spTgt spid="2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4"/>
                                        </p:tgtEl>
                                        <p:attrNameLst>
                                          <p:attrName>style.visibility</p:attrName>
                                        </p:attrNameLst>
                                      </p:cBhvr>
                                      <p:to>
                                        <p:strVal val="visible"/>
                                      </p:to>
                                    </p:set>
                                    <p:animEffect filter="fade" transition="in">
                                      <p:cBhvr>
                                        <p:cTn dur="500"/>
                                        <p:tgtEl>
                                          <p:spTgt spid="2114"/>
                                        </p:tgtEl>
                                      </p:cBhvr>
                                    </p:animEffect>
                                  </p:childTnLst>
                                </p:cTn>
                              </p:par>
                              <p:par>
                                <p:cTn fill="hold" nodeType="withEffect" presetClass="entr" presetID="10" presetSubtype="0">
                                  <p:stCondLst>
                                    <p:cond delay="0"/>
                                  </p:stCondLst>
                                  <p:childTnLst>
                                    <p:set>
                                      <p:cBhvr>
                                        <p:cTn dur="1" fill="hold">
                                          <p:stCondLst>
                                            <p:cond delay="0"/>
                                          </p:stCondLst>
                                        </p:cTn>
                                        <p:tgtEl>
                                          <p:spTgt spid="2115"/>
                                        </p:tgtEl>
                                        <p:attrNameLst>
                                          <p:attrName>style.visibility</p:attrName>
                                        </p:attrNameLst>
                                      </p:cBhvr>
                                      <p:to>
                                        <p:strVal val="visible"/>
                                      </p:to>
                                    </p:set>
                                    <p:animEffect filter="fade" transition="in">
                                      <p:cBhvr>
                                        <p:cTn dur="500"/>
                                        <p:tgtEl>
                                          <p:spTgt spid="2115"/>
                                        </p:tgtEl>
                                      </p:cBhvr>
                                    </p:animEffect>
                                  </p:childTnLst>
                                </p:cTn>
                              </p:par>
                              <p:par>
                                <p:cTn fill="hold" nodeType="withEffect" presetClass="entr" presetID="10" presetSubtype="0">
                                  <p:stCondLst>
                                    <p:cond delay="0"/>
                                  </p:stCondLst>
                                  <p:childTnLst>
                                    <p:set>
                                      <p:cBhvr>
                                        <p:cTn dur="1" fill="hold">
                                          <p:stCondLst>
                                            <p:cond delay="0"/>
                                          </p:stCondLst>
                                        </p:cTn>
                                        <p:tgtEl>
                                          <p:spTgt spid="2116"/>
                                        </p:tgtEl>
                                        <p:attrNameLst>
                                          <p:attrName>style.visibility</p:attrName>
                                        </p:attrNameLst>
                                      </p:cBhvr>
                                      <p:to>
                                        <p:strVal val="visible"/>
                                      </p:to>
                                    </p:set>
                                    <p:animEffect filter="fade" transition="in">
                                      <p:cBhvr>
                                        <p:cTn dur="500"/>
                                        <p:tgtEl>
                                          <p:spTgt spid="2116"/>
                                        </p:tgtEl>
                                      </p:cBhvr>
                                    </p:animEffect>
                                  </p:childTnLst>
                                </p:cTn>
                              </p:par>
                              <p:par>
                                <p:cTn fill="hold" nodeType="withEffect" presetClass="entr" presetID="10" presetSubtype="0">
                                  <p:stCondLst>
                                    <p:cond delay="0"/>
                                  </p:stCondLst>
                                  <p:childTnLst>
                                    <p:set>
                                      <p:cBhvr>
                                        <p:cTn dur="1" fill="hold">
                                          <p:stCondLst>
                                            <p:cond delay="0"/>
                                          </p:stCondLst>
                                        </p:cTn>
                                        <p:tgtEl>
                                          <p:spTgt spid="2117"/>
                                        </p:tgtEl>
                                        <p:attrNameLst>
                                          <p:attrName>style.visibility</p:attrName>
                                        </p:attrNameLst>
                                      </p:cBhvr>
                                      <p:to>
                                        <p:strVal val="visible"/>
                                      </p:to>
                                    </p:set>
                                    <p:animEffect filter="fade" transition="in">
                                      <p:cBhvr>
                                        <p:cTn dur="500"/>
                                        <p:tgtEl>
                                          <p:spTgt spid="2117"/>
                                        </p:tgtEl>
                                      </p:cBhvr>
                                    </p:animEffect>
                                  </p:childTnLst>
                                </p:cTn>
                              </p:par>
                              <p:par>
                                <p:cTn fill="hold" nodeType="withEffect" presetClass="entr" presetID="10" presetSubtype="0">
                                  <p:stCondLst>
                                    <p:cond delay="0"/>
                                  </p:stCondLst>
                                  <p:childTnLst>
                                    <p:set>
                                      <p:cBhvr>
                                        <p:cTn dur="1" fill="hold">
                                          <p:stCondLst>
                                            <p:cond delay="0"/>
                                          </p:stCondLst>
                                        </p:cTn>
                                        <p:tgtEl>
                                          <p:spTgt spid="2118"/>
                                        </p:tgtEl>
                                        <p:attrNameLst>
                                          <p:attrName>style.visibility</p:attrName>
                                        </p:attrNameLst>
                                      </p:cBhvr>
                                      <p:to>
                                        <p:strVal val="visible"/>
                                      </p:to>
                                    </p:set>
                                    <p:animEffect filter="fade" transition="in">
                                      <p:cBhvr>
                                        <p:cTn dur="500"/>
                                        <p:tgtEl>
                                          <p:spTgt spid="2118"/>
                                        </p:tgtEl>
                                      </p:cBhvr>
                                    </p:animEffect>
                                  </p:childTnLst>
                                </p:cTn>
                              </p:par>
                              <p:par>
                                <p:cTn fill="hold" nodeType="withEffect" presetClass="entr" presetID="10" presetSubtype="0">
                                  <p:stCondLst>
                                    <p:cond delay="0"/>
                                  </p:stCondLst>
                                  <p:childTnLst>
                                    <p:set>
                                      <p:cBhvr>
                                        <p:cTn dur="1" fill="hold">
                                          <p:stCondLst>
                                            <p:cond delay="0"/>
                                          </p:stCondLst>
                                        </p:cTn>
                                        <p:tgtEl>
                                          <p:spTgt spid="2119"/>
                                        </p:tgtEl>
                                        <p:attrNameLst>
                                          <p:attrName>style.visibility</p:attrName>
                                        </p:attrNameLst>
                                      </p:cBhvr>
                                      <p:to>
                                        <p:strVal val="visible"/>
                                      </p:to>
                                    </p:set>
                                    <p:animEffect filter="fade" transition="in">
                                      <p:cBhvr>
                                        <p:cTn dur="500"/>
                                        <p:tgtEl>
                                          <p:spTgt spid="2119"/>
                                        </p:tgtEl>
                                      </p:cBhvr>
                                    </p:animEffect>
                                  </p:childTnLst>
                                </p:cTn>
                              </p:par>
                              <p:par>
                                <p:cTn fill="hold" nodeType="withEffect" presetClass="entr" presetID="10" presetSubtype="0">
                                  <p:stCondLst>
                                    <p:cond delay="0"/>
                                  </p:stCondLst>
                                  <p:childTnLst>
                                    <p:set>
                                      <p:cBhvr>
                                        <p:cTn dur="1" fill="hold">
                                          <p:stCondLst>
                                            <p:cond delay="0"/>
                                          </p:stCondLst>
                                        </p:cTn>
                                        <p:tgtEl>
                                          <p:spTgt spid="2120"/>
                                        </p:tgtEl>
                                        <p:attrNameLst>
                                          <p:attrName>style.visibility</p:attrName>
                                        </p:attrNameLst>
                                      </p:cBhvr>
                                      <p:to>
                                        <p:strVal val="visible"/>
                                      </p:to>
                                    </p:set>
                                    <p:animEffect filter="fade" transition="in">
                                      <p:cBhvr>
                                        <p:cTn dur="500"/>
                                        <p:tgtEl>
                                          <p:spTgt spid="2120"/>
                                        </p:tgtEl>
                                      </p:cBhvr>
                                    </p:animEffect>
                                  </p:childTnLst>
                                </p:cTn>
                              </p:par>
                              <p:par>
                                <p:cTn fill="hold" nodeType="withEffect" presetClass="entr" presetID="10" presetSubtype="0">
                                  <p:stCondLst>
                                    <p:cond delay="0"/>
                                  </p:stCondLst>
                                  <p:childTnLst>
                                    <p:set>
                                      <p:cBhvr>
                                        <p:cTn dur="1" fill="hold">
                                          <p:stCondLst>
                                            <p:cond delay="0"/>
                                          </p:stCondLst>
                                        </p:cTn>
                                        <p:tgtEl>
                                          <p:spTgt spid="2121"/>
                                        </p:tgtEl>
                                        <p:attrNameLst>
                                          <p:attrName>style.visibility</p:attrName>
                                        </p:attrNameLst>
                                      </p:cBhvr>
                                      <p:to>
                                        <p:strVal val="visible"/>
                                      </p:to>
                                    </p:set>
                                    <p:animEffect filter="fade" transition="in">
                                      <p:cBhvr>
                                        <p:cTn dur="500"/>
                                        <p:tgtEl>
                                          <p:spTgt spid="2121"/>
                                        </p:tgtEl>
                                      </p:cBhvr>
                                    </p:animEffect>
                                  </p:childTnLst>
                                </p:cTn>
                              </p:par>
                              <p:par>
                                <p:cTn fill="hold" nodeType="withEffect" presetClass="entr" presetID="10" presetSubtype="0">
                                  <p:stCondLst>
                                    <p:cond delay="0"/>
                                  </p:stCondLst>
                                  <p:childTnLst>
                                    <p:set>
                                      <p:cBhvr>
                                        <p:cTn dur="1" fill="hold">
                                          <p:stCondLst>
                                            <p:cond delay="0"/>
                                          </p:stCondLst>
                                        </p:cTn>
                                        <p:tgtEl>
                                          <p:spTgt spid="2122"/>
                                        </p:tgtEl>
                                        <p:attrNameLst>
                                          <p:attrName>style.visibility</p:attrName>
                                        </p:attrNameLst>
                                      </p:cBhvr>
                                      <p:to>
                                        <p:strVal val="visible"/>
                                      </p:to>
                                    </p:set>
                                    <p:animEffect filter="fade" transition="in">
                                      <p:cBhvr>
                                        <p:cTn dur="500"/>
                                        <p:tgtEl>
                                          <p:spTgt spid="2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3"/>
                                        </p:tgtEl>
                                        <p:attrNameLst>
                                          <p:attrName>style.visibility</p:attrName>
                                        </p:attrNameLst>
                                      </p:cBhvr>
                                      <p:to>
                                        <p:strVal val="visible"/>
                                      </p:to>
                                    </p:set>
                                    <p:animEffect filter="fade" transition="in">
                                      <p:cBhvr>
                                        <p:cTn dur="500"/>
                                        <p:tgtEl>
                                          <p:spTgt spid="2123"/>
                                        </p:tgtEl>
                                      </p:cBhvr>
                                    </p:animEffect>
                                  </p:childTnLst>
                                </p:cTn>
                              </p:par>
                              <p:par>
                                <p:cTn fill="hold" nodeType="withEffect" presetClass="entr" presetID="10" presetSubtype="0">
                                  <p:stCondLst>
                                    <p:cond delay="0"/>
                                  </p:stCondLst>
                                  <p:childTnLst>
                                    <p:set>
                                      <p:cBhvr>
                                        <p:cTn dur="1" fill="hold">
                                          <p:stCondLst>
                                            <p:cond delay="0"/>
                                          </p:stCondLst>
                                        </p:cTn>
                                        <p:tgtEl>
                                          <p:spTgt spid="2124"/>
                                        </p:tgtEl>
                                        <p:attrNameLst>
                                          <p:attrName>style.visibility</p:attrName>
                                        </p:attrNameLst>
                                      </p:cBhvr>
                                      <p:to>
                                        <p:strVal val="visible"/>
                                      </p:to>
                                    </p:set>
                                    <p:animEffect filter="fade" transition="in">
                                      <p:cBhvr>
                                        <p:cTn dur="500"/>
                                        <p:tgtEl>
                                          <p:spTgt spid="2124"/>
                                        </p:tgtEl>
                                      </p:cBhvr>
                                    </p:animEffect>
                                  </p:childTnLst>
                                </p:cTn>
                              </p:par>
                              <p:par>
                                <p:cTn fill="hold" nodeType="withEffect" presetClass="entr" presetID="10" presetSubtype="0">
                                  <p:stCondLst>
                                    <p:cond delay="0"/>
                                  </p:stCondLst>
                                  <p:childTnLst>
                                    <p:set>
                                      <p:cBhvr>
                                        <p:cTn dur="1" fill="hold">
                                          <p:stCondLst>
                                            <p:cond delay="0"/>
                                          </p:stCondLst>
                                        </p:cTn>
                                        <p:tgtEl>
                                          <p:spTgt spid="2125"/>
                                        </p:tgtEl>
                                        <p:attrNameLst>
                                          <p:attrName>style.visibility</p:attrName>
                                        </p:attrNameLst>
                                      </p:cBhvr>
                                      <p:to>
                                        <p:strVal val="visible"/>
                                      </p:to>
                                    </p:set>
                                    <p:animEffect filter="fade" transition="in">
                                      <p:cBhvr>
                                        <p:cTn dur="500"/>
                                        <p:tgtEl>
                                          <p:spTgt spid="2125"/>
                                        </p:tgtEl>
                                      </p:cBhvr>
                                    </p:animEffect>
                                  </p:childTnLst>
                                </p:cTn>
                              </p:par>
                              <p:par>
                                <p:cTn fill="hold" nodeType="withEffect" presetClass="entr" presetID="10" presetSubtype="0">
                                  <p:stCondLst>
                                    <p:cond delay="0"/>
                                  </p:stCondLst>
                                  <p:childTnLst>
                                    <p:set>
                                      <p:cBhvr>
                                        <p:cTn dur="1" fill="hold">
                                          <p:stCondLst>
                                            <p:cond delay="0"/>
                                          </p:stCondLst>
                                        </p:cTn>
                                        <p:tgtEl>
                                          <p:spTgt spid="2126"/>
                                        </p:tgtEl>
                                        <p:attrNameLst>
                                          <p:attrName>style.visibility</p:attrName>
                                        </p:attrNameLst>
                                      </p:cBhvr>
                                      <p:to>
                                        <p:strVal val="visible"/>
                                      </p:to>
                                    </p:set>
                                    <p:animEffect filter="fade" transition="in">
                                      <p:cBhvr>
                                        <p:cTn dur="500"/>
                                        <p:tgtEl>
                                          <p:spTgt spid="2126"/>
                                        </p:tgtEl>
                                      </p:cBhvr>
                                    </p:animEffect>
                                  </p:childTnLst>
                                </p:cTn>
                              </p:par>
                              <p:par>
                                <p:cTn fill="hold" nodeType="withEffect" presetClass="entr" presetID="10" presetSubtype="0">
                                  <p:stCondLst>
                                    <p:cond delay="0"/>
                                  </p:stCondLst>
                                  <p:childTnLst>
                                    <p:set>
                                      <p:cBhvr>
                                        <p:cTn dur="1" fill="hold">
                                          <p:stCondLst>
                                            <p:cond delay="0"/>
                                          </p:stCondLst>
                                        </p:cTn>
                                        <p:tgtEl>
                                          <p:spTgt spid="2127"/>
                                        </p:tgtEl>
                                        <p:attrNameLst>
                                          <p:attrName>style.visibility</p:attrName>
                                        </p:attrNameLst>
                                      </p:cBhvr>
                                      <p:to>
                                        <p:strVal val="visible"/>
                                      </p:to>
                                    </p:set>
                                    <p:animEffect filter="fade" transition="in">
                                      <p:cBhvr>
                                        <p:cTn dur="500"/>
                                        <p:tgtEl>
                                          <p:spTgt spid="2127"/>
                                        </p:tgtEl>
                                      </p:cBhvr>
                                    </p:animEffect>
                                  </p:childTnLst>
                                </p:cTn>
                              </p:par>
                              <p:par>
                                <p:cTn fill="hold" nodeType="withEffect" presetClass="entr" presetID="10" presetSubtype="0">
                                  <p:stCondLst>
                                    <p:cond delay="0"/>
                                  </p:stCondLst>
                                  <p:childTnLst>
                                    <p:set>
                                      <p:cBhvr>
                                        <p:cTn dur="1" fill="hold">
                                          <p:stCondLst>
                                            <p:cond delay="0"/>
                                          </p:stCondLst>
                                        </p:cTn>
                                        <p:tgtEl>
                                          <p:spTgt spid="2128"/>
                                        </p:tgtEl>
                                        <p:attrNameLst>
                                          <p:attrName>style.visibility</p:attrName>
                                        </p:attrNameLst>
                                      </p:cBhvr>
                                      <p:to>
                                        <p:strVal val="visible"/>
                                      </p:to>
                                    </p:set>
                                    <p:animEffect filter="fade" transition="in">
                                      <p:cBhvr>
                                        <p:cTn dur="500"/>
                                        <p:tgtEl>
                                          <p:spTgt spid="2128"/>
                                        </p:tgtEl>
                                      </p:cBhvr>
                                    </p:animEffect>
                                  </p:childTnLst>
                                </p:cTn>
                              </p:par>
                              <p:par>
                                <p:cTn fill="hold" nodeType="withEffect" presetClass="entr" presetID="10" presetSubtype="0">
                                  <p:stCondLst>
                                    <p:cond delay="0"/>
                                  </p:stCondLst>
                                  <p:childTnLst>
                                    <p:set>
                                      <p:cBhvr>
                                        <p:cTn dur="1" fill="hold">
                                          <p:stCondLst>
                                            <p:cond delay="0"/>
                                          </p:stCondLst>
                                        </p:cTn>
                                        <p:tgtEl>
                                          <p:spTgt spid="2129"/>
                                        </p:tgtEl>
                                        <p:attrNameLst>
                                          <p:attrName>style.visibility</p:attrName>
                                        </p:attrNameLst>
                                      </p:cBhvr>
                                      <p:to>
                                        <p:strVal val="visible"/>
                                      </p:to>
                                    </p:set>
                                    <p:animEffect filter="fade" transition="in">
                                      <p:cBhvr>
                                        <p:cTn dur="500"/>
                                        <p:tgtEl>
                                          <p:spTgt spid="2129"/>
                                        </p:tgtEl>
                                      </p:cBhvr>
                                    </p:animEffect>
                                  </p:childTnLst>
                                </p:cTn>
                              </p:par>
                              <p:par>
                                <p:cTn fill="hold" nodeType="withEffect" presetClass="entr" presetID="10" presetSubtype="0">
                                  <p:stCondLst>
                                    <p:cond delay="0"/>
                                  </p:stCondLst>
                                  <p:childTnLst>
                                    <p:set>
                                      <p:cBhvr>
                                        <p:cTn dur="1" fill="hold">
                                          <p:stCondLst>
                                            <p:cond delay="0"/>
                                          </p:stCondLst>
                                        </p:cTn>
                                        <p:tgtEl>
                                          <p:spTgt spid="2130"/>
                                        </p:tgtEl>
                                        <p:attrNameLst>
                                          <p:attrName>style.visibility</p:attrName>
                                        </p:attrNameLst>
                                      </p:cBhvr>
                                      <p:to>
                                        <p:strVal val="visible"/>
                                      </p:to>
                                    </p:set>
                                    <p:animEffect filter="fade" transition="in">
                                      <p:cBhvr>
                                        <p:cTn dur="500"/>
                                        <p:tgtEl>
                                          <p:spTgt spid="2130"/>
                                        </p:tgtEl>
                                      </p:cBhvr>
                                    </p:animEffect>
                                  </p:childTnLst>
                                </p:cTn>
                              </p:par>
                              <p:par>
                                <p:cTn fill="hold" nodeType="withEffect" presetClass="entr" presetID="10" presetSubtype="0">
                                  <p:stCondLst>
                                    <p:cond delay="0"/>
                                  </p:stCondLst>
                                  <p:childTnLst>
                                    <p:set>
                                      <p:cBhvr>
                                        <p:cTn dur="1" fill="hold">
                                          <p:stCondLst>
                                            <p:cond delay="0"/>
                                          </p:stCondLst>
                                        </p:cTn>
                                        <p:tgtEl>
                                          <p:spTgt spid="2131"/>
                                        </p:tgtEl>
                                        <p:attrNameLst>
                                          <p:attrName>style.visibility</p:attrName>
                                        </p:attrNameLst>
                                      </p:cBhvr>
                                      <p:to>
                                        <p:strVal val="visible"/>
                                      </p:to>
                                    </p:set>
                                    <p:animEffect filter="fade" transition="in">
                                      <p:cBhvr>
                                        <p:cTn dur="500"/>
                                        <p:tgtEl>
                                          <p:spTgt spid="2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2"/>
                                        </p:tgtEl>
                                        <p:attrNameLst>
                                          <p:attrName>style.visibility</p:attrName>
                                        </p:attrNameLst>
                                      </p:cBhvr>
                                      <p:to>
                                        <p:strVal val="visible"/>
                                      </p:to>
                                    </p:set>
                                    <p:animEffect filter="fade" transition="in">
                                      <p:cBhvr>
                                        <p:cTn dur="500"/>
                                        <p:tgtEl>
                                          <p:spTgt spid="2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3"/>
                                        </p:tgtEl>
                                        <p:attrNameLst>
                                          <p:attrName>style.visibility</p:attrName>
                                        </p:attrNameLst>
                                      </p:cBhvr>
                                      <p:to>
                                        <p:strVal val="visible"/>
                                      </p:to>
                                    </p:set>
                                    <p:animEffect filter="fade" transition="in">
                                      <p:cBhvr>
                                        <p:cTn dur="500"/>
                                        <p:tgtEl>
                                          <p:spTgt spid="2133"/>
                                        </p:tgtEl>
                                      </p:cBhvr>
                                    </p:animEffect>
                                  </p:childTnLst>
                                </p:cTn>
                              </p:par>
                              <p:par>
                                <p:cTn fill="hold" nodeType="withEffect" presetClass="entr" presetID="10" presetSubtype="0">
                                  <p:stCondLst>
                                    <p:cond delay="0"/>
                                  </p:stCondLst>
                                  <p:childTnLst>
                                    <p:set>
                                      <p:cBhvr>
                                        <p:cTn dur="1" fill="hold">
                                          <p:stCondLst>
                                            <p:cond delay="0"/>
                                          </p:stCondLst>
                                        </p:cTn>
                                        <p:tgtEl>
                                          <p:spTgt spid="2134"/>
                                        </p:tgtEl>
                                        <p:attrNameLst>
                                          <p:attrName>style.visibility</p:attrName>
                                        </p:attrNameLst>
                                      </p:cBhvr>
                                      <p:to>
                                        <p:strVal val="visible"/>
                                      </p:to>
                                    </p:set>
                                    <p:animEffect filter="fade" transition="in">
                                      <p:cBhvr>
                                        <p:cTn dur="500"/>
                                        <p:tgtEl>
                                          <p:spTgt spid="2134"/>
                                        </p:tgtEl>
                                      </p:cBhvr>
                                    </p:animEffect>
                                  </p:childTnLst>
                                </p:cTn>
                              </p:par>
                              <p:par>
                                <p:cTn fill="hold" nodeType="withEffect" presetClass="entr" presetID="10" presetSubtype="0">
                                  <p:stCondLst>
                                    <p:cond delay="0"/>
                                  </p:stCondLst>
                                  <p:childTnLst>
                                    <p:set>
                                      <p:cBhvr>
                                        <p:cTn dur="1" fill="hold">
                                          <p:stCondLst>
                                            <p:cond delay="0"/>
                                          </p:stCondLst>
                                        </p:cTn>
                                        <p:tgtEl>
                                          <p:spTgt spid="2135"/>
                                        </p:tgtEl>
                                        <p:attrNameLst>
                                          <p:attrName>style.visibility</p:attrName>
                                        </p:attrNameLst>
                                      </p:cBhvr>
                                      <p:to>
                                        <p:strVal val="visible"/>
                                      </p:to>
                                    </p:set>
                                    <p:animEffect filter="fade" transition="in">
                                      <p:cBhvr>
                                        <p:cTn dur="500"/>
                                        <p:tgtEl>
                                          <p:spTgt spid="2135"/>
                                        </p:tgtEl>
                                      </p:cBhvr>
                                    </p:animEffect>
                                  </p:childTnLst>
                                </p:cTn>
                              </p:par>
                              <p:par>
                                <p:cTn fill="hold" nodeType="withEffect" presetClass="entr" presetID="10" presetSubtype="0">
                                  <p:stCondLst>
                                    <p:cond delay="0"/>
                                  </p:stCondLst>
                                  <p:childTnLst>
                                    <p:set>
                                      <p:cBhvr>
                                        <p:cTn dur="1" fill="hold">
                                          <p:stCondLst>
                                            <p:cond delay="0"/>
                                          </p:stCondLst>
                                        </p:cTn>
                                        <p:tgtEl>
                                          <p:spTgt spid="2136"/>
                                        </p:tgtEl>
                                        <p:attrNameLst>
                                          <p:attrName>style.visibility</p:attrName>
                                        </p:attrNameLst>
                                      </p:cBhvr>
                                      <p:to>
                                        <p:strVal val="visible"/>
                                      </p:to>
                                    </p:set>
                                    <p:animEffect filter="fade" transition="in">
                                      <p:cBhvr>
                                        <p:cTn dur="500"/>
                                        <p:tgtEl>
                                          <p:spTgt spid="2136"/>
                                        </p:tgtEl>
                                      </p:cBhvr>
                                    </p:animEffect>
                                  </p:childTnLst>
                                </p:cTn>
                              </p:par>
                              <p:par>
                                <p:cTn fill="hold" nodeType="withEffect" presetClass="entr" presetID="10" presetSubtype="0">
                                  <p:stCondLst>
                                    <p:cond delay="0"/>
                                  </p:stCondLst>
                                  <p:childTnLst>
                                    <p:set>
                                      <p:cBhvr>
                                        <p:cTn dur="1" fill="hold">
                                          <p:stCondLst>
                                            <p:cond delay="0"/>
                                          </p:stCondLst>
                                        </p:cTn>
                                        <p:tgtEl>
                                          <p:spTgt spid="2137"/>
                                        </p:tgtEl>
                                        <p:attrNameLst>
                                          <p:attrName>style.visibility</p:attrName>
                                        </p:attrNameLst>
                                      </p:cBhvr>
                                      <p:to>
                                        <p:strVal val="visible"/>
                                      </p:to>
                                    </p:set>
                                    <p:animEffect filter="fade" transition="in">
                                      <p:cBhvr>
                                        <p:cTn dur="500"/>
                                        <p:tgtEl>
                                          <p:spTgt spid="2137"/>
                                        </p:tgtEl>
                                      </p:cBhvr>
                                    </p:animEffect>
                                  </p:childTnLst>
                                </p:cTn>
                              </p:par>
                              <p:par>
                                <p:cTn fill="hold" nodeType="withEffect" presetClass="entr" presetID="10" presetSubtype="0">
                                  <p:stCondLst>
                                    <p:cond delay="0"/>
                                  </p:stCondLst>
                                  <p:childTnLst>
                                    <p:set>
                                      <p:cBhvr>
                                        <p:cTn dur="1" fill="hold">
                                          <p:stCondLst>
                                            <p:cond delay="0"/>
                                          </p:stCondLst>
                                        </p:cTn>
                                        <p:tgtEl>
                                          <p:spTgt spid="2138"/>
                                        </p:tgtEl>
                                        <p:attrNameLst>
                                          <p:attrName>style.visibility</p:attrName>
                                        </p:attrNameLst>
                                      </p:cBhvr>
                                      <p:to>
                                        <p:strVal val="visible"/>
                                      </p:to>
                                    </p:set>
                                    <p:animEffect filter="fade" transition="in">
                                      <p:cBhvr>
                                        <p:cTn dur="500"/>
                                        <p:tgtEl>
                                          <p:spTgt spid="2138"/>
                                        </p:tgtEl>
                                      </p:cBhvr>
                                    </p:animEffect>
                                  </p:childTnLst>
                                </p:cTn>
                              </p:par>
                              <p:par>
                                <p:cTn fill="hold" nodeType="withEffect" presetClass="entr" presetID="10" presetSubtype="0">
                                  <p:stCondLst>
                                    <p:cond delay="0"/>
                                  </p:stCondLst>
                                  <p:childTnLst>
                                    <p:set>
                                      <p:cBhvr>
                                        <p:cTn dur="1" fill="hold">
                                          <p:stCondLst>
                                            <p:cond delay="0"/>
                                          </p:stCondLst>
                                        </p:cTn>
                                        <p:tgtEl>
                                          <p:spTgt spid="2139"/>
                                        </p:tgtEl>
                                        <p:attrNameLst>
                                          <p:attrName>style.visibility</p:attrName>
                                        </p:attrNameLst>
                                      </p:cBhvr>
                                      <p:to>
                                        <p:strVal val="visible"/>
                                      </p:to>
                                    </p:set>
                                    <p:animEffect filter="fade" transition="in">
                                      <p:cBhvr>
                                        <p:cTn dur="500"/>
                                        <p:tgtEl>
                                          <p:spTgt spid="2139"/>
                                        </p:tgtEl>
                                      </p:cBhvr>
                                    </p:animEffect>
                                  </p:childTnLst>
                                </p:cTn>
                              </p:par>
                              <p:par>
                                <p:cTn fill="hold" nodeType="withEffect" presetClass="entr" presetID="10" presetSubtype="0">
                                  <p:stCondLst>
                                    <p:cond delay="0"/>
                                  </p:stCondLst>
                                  <p:childTnLst>
                                    <p:set>
                                      <p:cBhvr>
                                        <p:cTn dur="1" fill="hold">
                                          <p:stCondLst>
                                            <p:cond delay="0"/>
                                          </p:stCondLst>
                                        </p:cTn>
                                        <p:tgtEl>
                                          <p:spTgt spid="2140"/>
                                        </p:tgtEl>
                                        <p:attrNameLst>
                                          <p:attrName>style.visibility</p:attrName>
                                        </p:attrNameLst>
                                      </p:cBhvr>
                                      <p:to>
                                        <p:strVal val="visible"/>
                                      </p:to>
                                    </p:set>
                                    <p:animEffect filter="fade" transition="in">
                                      <p:cBhvr>
                                        <p:cTn dur="500"/>
                                        <p:tgtEl>
                                          <p:spTgt spid="2140"/>
                                        </p:tgtEl>
                                      </p:cBhvr>
                                    </p:animEffect>
                                  </p:childTnLst>
                                </p:cTn>
                              </p:par>
                              <p:par>
                                <p:cTn fill="hold" nodeType="withEffect" presetClass="entr" presetID="10" presetSubtype="0">
                                  <p:stCondLst>
                                    <p:cond delay="0"/>
                                  </p:stCondLst>
                                  <p:childTnLst>
                                    <p:set>
                                      <p:cBhvr>
                                        <p:cTn dur="1" fill="hold">
                                          <p:stCondLst>
                                            <p:cond delay="0"/>
                                          </p:stCondLst>
                                        </p:cTn>
                                        <p:tgtEl>
                                          <p:spTgt spid="2141"/>
                                        </p:tgtEl>
                                        <p:attrNameLst>
                                          <p:attrName>style.visibility</p:attrName>
                                        </p:attrNameLst>
                                      </p:cBhvr>
                                      <p:to>
                                        <p:strVal val="visible"/>
                                      </p:to>
                                    </p:set>
                                    <p:animEffect filter="fade" transition="in">
                                      <p:cBhvr>
                                        <p:cTn dur="500"/>
                                        <p:tgtEl>
                                          <p:spTgt spid="2141"/>
                                        </p:tgtEl>
                                      </p:cBhvr>
                                    </p:animEffect>
                                  </p:childTnLst>
                                </p:cTn>
                              </p:par>
                              <p:par>
                                <p:cTn fill="hold" nodeType="withEffect" presetClass="entr" presetID="10" presetSubtype="0">
                                  <p:stCondLst>
                                    <p:cond delay="0"/>
                                  </p:stCondLst>
                                  <p:childTnLst>
                                    <p:set>
                                      <p:cBhvr>
                                        <p:cTn dur="1" fill="hold">
                                          <p:stCondLst>
                                            <p:cond delay="0"/>
                                          </p:stCondLst>
                                        </p:cTn>
                                        <p:tgtEl>
                                          <p:spTgt spid="2142"/>
                                        </p:tgtEl>
                                        <p:attrNameLst>
                                          <p:attrName>style.visibility</p:attrName>
                                        </p:attrNameLst>
                                      </p:cBhvr>
                                      <p:to>
                                        <p:strVal val="visible"/>
                                      </p:to>
                                    </p:set>
                                    <p:animEffect filter="fade" transition="in">
                                      <p:cBhvr>
                                        <p:cTn dur="500"/>
                                        <p:tgtEl>
                                          <p:spTgt spid="2142"/>
                                        </p:tgtEl>
                                      </p:cBhvr>
                                    </p:animEffect>
                                  </p:childTnLst>
                                </p:cTn>
                              </p:par>
                              <p:par>
                                <p:cTn fill="hold" nodeType="withEffect" presetClass="entr" presetID="10" presetSubtype="0">
                                  <p:stCondLst>
                                    <p:cond delay="0"/>
                                  </p:stCondLst>
                                  <p:childTnLst>
                                    <p:set>
                                      <p:cBhvr>
                                        <p:cTn dur="1" fill="hold">
                                          <p:stCondLst>
                                            <p:cond delay="0"/>
                                          </p:stCondLst>
                                        </p:cTn>
                                        <p:tgtEl>
                                          <p:spTgt spid="2143"/>
                                        </p:tgtEl>
                                        <p:attrNameLst>
                                          <p:attrName>style.visibility</p:attrName>
                                        </p:attrNameLst>
                                      </p:cBhvr>
                                      <p:to>
                                        <p:strVal val="visible"/>
                                      </p:to>
                                    </p:set>
                                    <p:animEffect filter="fade" transition="in">
                                      <p:cBhvr>
                                        <p:cTn dur="500"/>
                                        <p:tgtEl>
                                          <p:spTgt spid="2143"/>
                                        </p:tgtEl>
                                      </p:cBhvr>
                                    </p:animEffect>
                                  </p:childTnLst>
                                </p:cTn>
                              </p:par>
                              <p:par>
                                <p:cTn fill="hold" nodeType="withEffect" presetClass="entr" presetID="10" presetSubtype="0">
                                  <p:stCondLst>
                                    <p:cond delay="0"/>
                                  </p:stCondLst>
                                  <p:childTnLst>
                                    <p:set>
                                      <p:cBhvr>
                                        <p:cTn dur="1" fill="hold">
                                          <p:stCondLst>
                                            <p:cond delay="0"/>
                                          </p:stCondLst>
                                        </p:cTn>
                                        <p:tgtEl>
                                          <p:spTgt spid="2144"/>
                                        </p:tgtEl>
                                        <p:attrNameLst>
                                          <p:attrName>style.visibility</p:attrName>
                                        </p:attrNameLst>
                                      </p:cBhvr>
                                      <p:to>
                                        <p:strVal val="visible"/>
                                      </p:to>
                                    </p:set>
                                    <p:animEffect filter="fade" transition="in">
                                      <p:cBhvr>
                                        <p:cTn dur="500"/>
                                        <p:tgtEl>
                                          <p:spTgt spid="2144"/>
                                        </p:tgtEl>
                                      </p:cBhvr>
                                    </p:animEffect>
                                  </p:childTnLst>
                                </p:cTn>
                              </p:par>
                              <p:par>
                                <p:cTn fill="hold" nodeType="withEffect" presetClass="entr" presetID="10" presetSubtype="0">
                                  <p:stCondLst>
                                    <p:cond delay="0"/>
                                  </p:stCondLst>
                                  <p:childTnLst>
                                    <p:set>
                                      <p:cBhvr>
                                        <p:cTn dur="1" fill="hold">
                                          <p:stCondLst>
                                            <p:cond delay="0"/>
                                          </p:stCondLst>
                                        </p:cTn>
                                        <p:tgtEl>
                                          <p:spTgt spid="2145"/>
                                        </p:tgtEl>
                                        <p:attrNameLst>
                                          <p:attrName>style.visibility</p:attrName>
                                        </p:attrNameLst>
                                      </p:cBhvr>
                                      <p:to>
                                        <p:strVal val="visible"/>
                                      </p:to>
                                    </p:set>
                                    <p:animEffect filter="fade" transition="in">
                                      <p:cBhvr>
                                        <p:cTn dur="500"/>
                                        <p:tgtEl>
                                          <p:spTgt spid="2145"/>
                                        </p:tgtEl>
                                      </p:cBhvr>
                                    </p:animEffect>
                                  </p:childTnLst>
                                </p:cTn>
                              </p:par>
                              <p:par>
                                <p:cTn fill="hold" nodeType="withEffect" presetClass="entr" presetID="10" presetSubtype="0">
                                  <p:stCondLst>
                                    <p:cond delay="0"/>
                                  </p:stCondLst>
                                  <p:childTnLst>
                                    <p:set>
                                      <p:cBhvr>
                                        <p:cTn dur="1" fill="hold">
                                          <p:stCondLst>
                                            <p:cond delay="0"/>
                                          </p:stCondLst>
                                        </p:cTn>
                                        <p:tgtEl>
                                          <p:spTgt spid="2146"/>
                                        </p:tgtEl>
                                        <p:attrNameLst>
                                          <p:attrName>style.visibility</p:attrName>
                                        </p:attrNameLst>
                                      </p:cBhvr>
                                      <p:to>
                                        <p:strVal val="visible"/>
                                      </p:to>
                                    </p:set>
                                    <p:animEffect filter="fade" transition="in">
                                      <p:cBhvr>
                                        <p:cTn dur="500"/>
                                        <p:tgtEl>
                                          <p:spTgt spid="2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4"/>
                                        </p:tgtEl>
                                        <p:attrNameLst>
                                          <p:attrName>style.visibility</p:attrName>
                                        </p:attrNameLst>
                                      </p:cBhvr>
                                      <p:to>
                                        <p:strVal val="visible"/>
                                      </p:to>
                                    </p:set>
                                    <p:animEffect filter="fade" transition="in">
                                      <p:cBhvr>
                                        <p:cTn dur="500"/>
                                        <p:tgtEl>
                                          <p:spTgt spid="2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5"/>
                                        </p:tgtEl>
                                        <p:attrNameLst>
                                          <p:attrName>style.visibility</p:attrName>
                                        </p:attrNameLst>
                                      </p:cBhvr>
                                      <p:to>
                                        <p:strVal val="visible"/>
                                      </p:to>
                                    </p:set>
                                    <p:animEffect filter="fade" transition="in">
                                      <p:cBhvr>
                                        <p:cTn dur="500"/>
                                        <p:tgtEl>
                                          <p:spTgt spid="2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7"/>
                                        </p:tgtEl>
                                        <p:attrNameLst>
                                          <p:attrName>style.visibility</p:attrName>
                                        </p:attrNameLst>
                                      </p:cBhvr>
                                      <p:to>
                                        <p:strVal val="visible"/>
                                      </p:to>
                                    </p:set>
                                    <p:animEffect filter="fade" transition="in">
                                      <p:cBhvr>
                                        <p:cTn dur="500"/>
                                        <p:tgtEl>
                                          <p:spTgt spid="2147"/>
                                        </p:tgtEl>
                                      </p:cBhvr>
                                    </p:animEffect>
                                  </p:childTnLst>
                                </p:cTn>
                              </p:par>
                              <p:par>
                                <p:cTn fill="hold" nodeType="withEffect" presetClass="entr" presetID="10" presetSubtype="0">
                                  <p:stCondLst>
                                    <p:cond delay="0"/>
                                  </p:stCondLst>
                                  <p:childTnLst>
                                    <p:set>
                                      <p:cBhvr>
                                        <p:cTn dur="1" fill="hold">
                                          <p:stCondLst>
                                            <p:cond delay="0"/>
                                          </p:stCondLst>
                                        </p:cTn>
                                        <p:tgtEl>
                                          <p:spTgt spid="2148"/>
                                        </p:tgtEl>
                                        <p:attrNameLst>
                                          <p:attrName>style.visibility</p:attrName>
                                        </p:attrNameLst>
                                      </p:cBhvr>
                                      <p:to>
                                        <p:strVal val="visible"/>
                                      </p:to>
                                    </p:set>
                                    <p:animEffect filter="fade" transition="in">
                                      <p:cBhvr>
                                        <p:cTn dur="500"/>
                                        <p:tgtEl>
                                          <p:spTgt spid="2148"/>
                                        </p:tgtEl>
                                      </p:cBhvr>
                                    </p:animEffect>
                                  </p:childTnLst>
                                </p:cTn>
                              </p:par>
                              <p:par>
                                <p:cTn fill="hold" nodeType="withEffect" presetClass="entr" presetID="10" presetSubtype="0">
                                  <p:stCondLst>
                                    <p:cond delay="0"/>
                                  </p:stCondLst>
                                  <p:childTnLst>
                                    <p:set>
                                      <p:cBhvr>
                                        <p:cTn dur="1" fill="hold">
                                          <p:stCondLst>
                                            <p:cond delay="0"/>
                                          </p:stCondLst>
                                        </p:cTn>
                                        <p:tgtEl>
                                          <p:spTgt spid="2149"/>
                                        </p:tgtEl>
                                        <p:attrNameLst>
                                          <p:attrName>style.visibility</p:attrName>
                                        </p:attrNameLst>
                                      </p:cBhvr>
                                      <p:to>
                                        <p:strVal val="visible"/>
                                      </p:to>
                                    </p:set>
                                    <p:animEffect filter="fade" transition="in">
                                      <p:cBhvr>
                                        <p:cTn dur="500"/>
                                        <p:tgtEl>
                                          <p:spTgt spid="2149"/>
                                        </p:tgtEl>
                                      </p:cBhvr>
                                    </p:animEffect>
                                  </p:childTnLst>
                                </p:cTn>
                              </p:par>
                              <p:par>
                                <p:cTn fill="hold" nodeType="withEffect" presetClass="entr" presetID="10" presetSubtype="0">
                                  <p:stCondLst>
                                    <p:cond delay="0"/>
                                  </p:stCondLst>
                                  <p:childTnLst>
                                    <p:set>
                                      <p:cBhvr>
                                        <p:cTn dur="1" fill="hold">
                                          <p:stCondLst>
                                            <p:cond delay="0"/>
                                          </p:stCondLst>
                                        </p:cTn>
                                        <p:tgtEl>
                                          <p:spTgt spid="2150"/>
                                        </p:tgtEl>
                                        <p:attrNameLst>
                                          <p:attrName>style.visibility</p:attrName>
                                        </p:attrNameLst>
                                      </p:cBhvr>
                                      <p:to>
                                        <p:strVal val="visible"/>
                                      </p:to>
                                    </p:set>
                                    <p:animEffect filter="fade" transition="in">
                                      <p:cBhvr>
                                        <p:cTn dur="500"/>
                                        <p:tgtEl>
                                          <p:spTgt spid="2150"/>
                                        </p:tgtEl>
                                      </p:cBhvr>
                                    </p:animEffect>
                                  </p:childTnLst>
                                </p:cTn>
                              </p:par>
                              <p:par>
                                <p:cTn fill="hold" nodeType="withEffect" presetClass="entr" presetID="10" presetSubtype="0">
                                  <p:stCondLst>
                                    <p:cond delay="0"/>
                                  </p:stCondLst>
                                  <p:childTnLst>
                                    <p:set>
                                      <p:cBhvr>
                                        <p:cTn dur="1" fill="hold">
                                          <p:stCondLst>
                                            <p:cond delay="0"/>
                                          </p:stCondLst>
                                        </p:cTn>
                                        <p:tgtEl>
                                          <p:spTgt spid="2151"/>
                                        </p:tgtEl>
                                        <p:attrNameLst>
                                          <p:attrName>style.visibility</p:attrName>
                                        </p:attrNameLst>
                                      </p:cBhvr>
                                      <p:to>
                                        <p:strVal val="visible"/>
                                      </p:to>
                                    </p:set>
                                    <p:animEffect filter="fade" transition="in">
                                      <p:cBhvr>
                                        <p:cTn dur="500"/>
                                        <p:tgtEl>
                                          <p:spTgt spid="2151"/>
                                        </p:tgtEl>
                                      </p:cBhvr>
                                    </p:animEffect>
                                  </p:childTnLst>
                                </p:cTn>
                              </p:par>
                              <p:par>
                                <p:cTn fill="hold" nodeType="withEffect" presetClass="entr" presetID="10" presetSubtype="0">
                                  <p:stCondLst>
                                    <p:cond delay="0"/>
                                  </p:stCondLst>
                                  <p:childTnLst>
                                    <p:set>
                                      <p:cBhvr>
                                        <p:cTn dur="1" fill="hold">
                                          <p:stCondLst>
                                            <p:cond delay="0"/>
                                          </p:stCondLst>
                                        </p:cTn>
                                        <p:tgtEl>
                                          <p:spTgt spid="2152"/>
                                        </p:tgtEl>
                                        <p:attrNameLst>
                                          <p:attrName>style.visibility</p:attrName>
                                        </p:attrNameLst>
                                      </p:cBhvr>
                                      <p:to>
                                        <p:strVal val="visible"/>
                                      </p:to>
                                    </p:set>
                                    <p:animEffect filter="fade" transition="in">
                                      <p:cBhvr>
                                        <p:cTn dur="500"/>
                                        <p:tgtEl>
                                          <p:spTgt spid="2152"/>
                                        </p:tgtEl>
                                      </p:cBhvr>
                                    </p:animEffect>
                                  </p:childTnLst>
                                </p:cTn>
                              </p:par>
                              <p:par>
                                <p:cTn fill="hold" nodeType="withEffect" presetClass="entr" presetID="10" presetSubtype="0">
                                  <p:stCondLst>
                                    <p:cond delay="0"/>
                                  </p:stCondLst>
                                  <p:childTnLst>
                                    <p:set>
                                      <p:cBhvr>
                                        <p:cTn dur="1" fill="hold">
                                          <p:stCondLst>
                                            <p:cond delay="0"/>
                                          </p:stCondLst>
                                        </p:cTn>
                                        <p:tgtEl>
                                          <p:spTgt spid="2153"/>
                                        </p:tgtEl>
                                        <p:attrNameLst>
                                          <p:attrName>style.visibility</p:attrName>
                                        </p:attrNameLst>
                                      </p:cBhvr>
                                      <p:to>
                                        <p:strVal val="visible"/>
                                      </p:to>
                                    </p:set>
                                    <p:animEffect filter="fade" transition="in">
                                      <p:cBhvr>
                                        <p:cTn dur="500"/>
                                        <p:tgtEl>
                                          <p:spTgt spid="2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6">
                                            <p:txEl>
                                              <p:pRg end="0" st="0"/>
                                            </p:txEl>
                                          </p:spTgt>
                                        </p:tgtEl>
                                        <p:attrNameLst>
                                          <p:attrName>style.visibility</p:attrName>
                                        </p:attrNameLst>
                                      </p:cBhvr>
                                      <p:to>
                                        <p:strVal val="visible"/>
                                      </p:to>
                                    </p:set>
                                    <p:animEffect filter="fade" transition="in">
                                      <p:cBhvr>
                                        <p:cTn dur="500"/>
                                        <p:tgtEl>
                                          <p:spTgt spid="21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8"/>
                                        </p:tgtEl>
                                        <p:attrNameLst>
                                          <p:attrName>style.visibility</p:attrName>
                                        </p:attrNameLst>
                                      </p:cBhvr>
                                      <p:to>
                                        <p:strVal val="visible"/>
                                      </p:to>
                                    </p:set>
                                    <p:animEffect filter="fade" transition="in">
                                      <p:cBhvr>
                                        <p:cTn dur="500"/>
                                        <p:tgtEl>
                                          <p:spTgt spid="2158"/>
                                        </p:tgtEl>
                                      </p:cBhvr>
                                    </p:animEffect>
                                  </p:childTnLst>
                                </p:cTn>
                              </p:par>
                              <p:par>
                                <p:cTn fill="hold" nodeType="withEffect" presetClass="entr" presetID="10" presetSubtype="0">
                                  <p:stCondLst>
                                    <p:cond delay="0"/>
                                  </p:stCondLst>
                                  <p:childTnLst>
                                    <p:set>
                                      <p:cBhvr>
                                        <p:cTn dur="1" fill="hold">
                                          <p:stCondLst>
                                            <p:cond delay="0"/>
                                          </p:stCondLst>
                                        </p:cTn>
                                        <p:tgtEl>
                                          <p:spTgt spid="2159"/>
                                        </p:tgtEl>
                                        <p:attrNameLst>
                                          <p:attrName>style.visibility</p:attrName>
                                        </p:attrNameLst>
                                      </p:cBhvr>
                                      <p:to>
                                        <p:strVal val="visible"/>
                                      </p:to>
                                    </p:set>
                                    <p:animEffect filter="fade" transition="in">
                                      <p:cBhvr>
                                        <p:cTn dur="500"/>
                                        <p:tgtEl>
                                          <p:spTgt spid="2159"/>
                                        </p:tgtEl>
                                      </p:cBhvr>
                                    </p:animEffect>
                                  </p:childTnLst>
                                </p:cTn>
                              </p:par>
                              <p:par>
                                <p:cTn fill="hold" nodeType="withEffect" presetClass="entr" presetID="10" presetSubtype="0">
                                  <p:stCondLst>
                                    <p:cond delay="0"/>
                                  </p:stCondLst>
                                  <p:childTnLst>
                                    <p:set>
                                      <p:cBhvr>
                                        <p:cTn dur="1" fill="hold">
                                          <p:stCondLst>
                                            <p:cond delay="0"/>
                                          </p:stCondLst>
                                        </p:cTn>
                                        <p:tgtEl>
                                          <p:spTgt spid="2160"/>
                                        </p:tgtEl>
                                        <p:attrNameLst>
                                          <p:attrName>style.visibility</p:attrName>
                                        </p:attrNameLst>
                                      </p:cBhvr>
                                      <p:to>
                                        <p:strVal val="visible"/>
                                      </p:to>
                                    </p:set>
                                    <p:animEffect filter="fade" transition="in">
                                      <p:cBhvr>
                                        <p:cTn dur="500"/>
                                        <p:tgtEl>
                                          <p:spTgt spid="2160"/>
                                        </p:tgtEl>
                                      </p:cBhvr>
                                    </p:animEffect>
                                  </p:childTnLst>
                                </p:cTn>
                              </p:par>
                              <p:par>
                                <p:cTn fill="hold" nodeType="withEffect" presetClass="entr" presetID="10" presetSubtype="0">
                                  <p:stCondLst>
                                    <p:cond delay="0"/>
                                  </p:stCondLst>
                                  <p:childTnLst>
                                    <p:set>
                                      <p:cBhvr>
                                        <p:cTn dur="1" fill="hold">
                                          <p:stCondLst>
                                            <p:cond delay="0"/>
                                          </p:stCondLst>
                                        </p:cTn>
                                        <p:tgtEl>
                                          <p:spTgt spid="2161"/>
                                        </p:tgtEl>
                                        <p:attrNameLst>
                                          <p:attrName>style.visibility</p:attrName>
                                        </p:attrNameLst>
                                      </p:cBhvr>
                                      <p:to>
                                        <p:strVal val="visible"/>
                                      </p:to>
                                    </p:set>
                                    <p:animEffect filter="fade" transition="in">
                                      <p:cBhvr>
                                        <p:cTn dur="500"/>
                                        <p:tgtEl>
                                          <p:spTgt spid="2161"/>
                                        </p:tgtEl>
                                      </p:cBhvr>
                                    </p:animEffect>
                                  </p:childTnLst>
                                </p:cTn>
                              </p:par>
                              <p:par>
                                <p:cTn fill="hold" nodeType="withEffect" presetClass="entr" presetID="10" presetSubtype="0">
                                  <p:stCondLst>
                                    <p:cond delay="0"/>
                                  </p:stCondLst>
                                  <p:childTnLst>
                                    <p:set>
                                      <p:cBhvr>
                                        <p:cTn dur="1" fill="hold">
                                          <p:stCondLst>
                                            <p:cond delay="0"/>
                                          </p:stCondLst>
                                        </p:cTn>
                                        <p:tgtEl>
                                          <p:spTgt spid="2162"/>
                                        </p:tgtEl>
                                        <p:attrNameLst>
                                          <p:attrName>style.visibility</p:attrName>
                                        </p:attrNameLst>
                                      </p:cBhvr>
                                      <p:to>
                                        <p:strVal val="visible"/>
                                      </p:to>
                                    </p:set>
                                    <p:animEffect filter="fade" transition="in">
                                      <p:cBhvr>
                                        <p:cTn dur="500"/>
                                        <p:tgtEl>
                                          <p:spTgt spid="2162"/>
                                        </p:tgtEl>
                                      </p:cBhvr>
                                    </p:animEffect>
                                  </p:childTnLst>
                                </p:cTn>
                              </p:par>
                              <p:par>
                                <p:cTn fill="hold" nodeType="withEffect" presetClass="entr" presetID="10" presetSubtype="0">
                                  <p:stCondLst>
                                    <p:cond delay="0"/>
                                  </p:stCondLst>
                                  <p:childTnLst>
                                    <p:set>
                                      <p:cBhvr>
                                        <p:cTn dur="1" fill="hold">
                                          <p:stCondLst>
                                            <p:cond delay="0"/>
                                          </p:stCondLst>
                                        </p:cTn>
                                        <p:tgtEl>
                                          <p:spTgt spid="2163"/>
                                        </p:tgtEl>
                                        <p:attrNameLst>
                                          <p:attrName>style.visibility</p:attrName>
                                        </p:attrNameLst>
                                      </p:cBhvr>
                                      <p:to>
                                        <p:strVal val="visible"/>
                                      </p:to>
                                    </p:set>
                                    <p:animEffect filter="fade" transition="in">
                                      <p:cBhvr>
                                        <p:cTn dur="500"/>
                                        <p:tgtEl>
                                          <p:spTgt spid="2163"/>
                                        </p:tgtEl>
                                      </p:cBhvr>
                                    </p:animEffect>
                                  </p:childTnLst>
                                </p:cTn>
                              </p:par>
                              <p:par>
                                <p:cTn fill="hold" nodeType="withEffect" presetClass="entr" presetID="10" presetSubtype="0">
                                  <p:stCondLst>
                                    <p:cond delay="0"/>
                                  </p:stCondLst>
                                  <p:childTnLst>
                                    <p:set>
                                      <p:cBhvr>
                                        <p:cTn dur="1" fill="hold">
                                          <p:stCondLst>
                                            <p:cond delay="0"/>
                                          </p:stCondLst>
                                        </p:cTn>
                                        <p:tgtEl>
                                          <p:spTgt spid="2164"/>
                                        </p:tgtEl>
                                        <p:attrNameLst>
                                          <p:attrName>style.visibility</p:attrName>
                                        </p:attrNameLst>
                                      </p:cBhvr>
                                      <p:to>
                                        <p:strVal val="visible"/>
                                      </p:to>
                                    </p:set>
                                    <p:animEffect filter="fade" transition="in">
                                      <p:cBhvr>
                                        <p:cTn dur="500"/>
                                        <p:tgtEl>
                                          <p:spTgt spid="2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6">
                                            <p:txEl>
                                              <p:pRg end="0" st="0"/>
                                            </p:txEl>
                                          </p:spTgt>
                                        </p:tgtEl>
                                        <p:attrNameLst>
                                          <p:attrName>style.visibility</p:attrName>
                                        </p:attrNameLst>
                                      </p:cBhvr>
                                      <p:to>
                                        <p:strVal val="visible"/>
                                      </p:to>
                                    </p:set>
                                    <p:animEffect filter="fade" transition="in">
                                      <p:cBhvr>
                                        <p:cTn dur="500"/>
                                        <p:tgtEl>
                                          <p:spTgt spid="216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1" name="Shape 2171"/>
        <p:cNvGrpSpPr/>
        <p:nvPr/>
      </p:nvGrpSpPr>
      <p:grpSpPr>
        <a:xfrm>
          <a:off x="0" y="0"/>
          <a:ext cx="0" cy="0"/>
          <a:chOff x="0" y="0"/>
          <a:chExt cx="0" cy="0"/>
        </a:xfrm>
      </p:grpSpPr>
      <p:sp>
        <p:nvSpPr>
          <p:cNvPr id="2172" name="Google Shape;2172;p238"/>
          <p:cNvSpPr txBox="1"/>
          <p:nvPr/>
        </p:nvSpPr>
        <p:spPr>
          <a:xfrm>
            <a:off x="381000" y="914400"/>
            <a:ext cx="8534400" cy="516953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lt1"/>
              </a:buClr>
              <a:buSzPts val="2400"/>
              <a:buFont typeface="Garamond"/>
              <a:buChar char="•"/>
            </a:pPr>
            <a:r>
              <a:rPr b="1" lang="en-US" sz="2400">
                <a:solidFill>
                  <a:schemeClr val="lt1"/>
                </a:solidFill>
                <a:latin typeface="Garamond"/>
                <a:ea typeface="Garamond"/>
                <a:cs typeface="Garamond"/>
                <a:sym typeface="Garamond"/>
              </a:rPr>
              <a:t>Mulitiple Inheritance can be implemented by implementing multiple interfaces not by extending multiple classes</a:t>
            </a:r>
            <a:endParaRPr/>
          </a:p>
          <a:p>
            <a:pPr indent="-342900" lvl="0" marL="342900" marR="0" rtl="0" algn="l">
              <a:spcBef>
                <a:spcPts val="1200"/>
              </a:spcBef>
              <a:spcAft>
                <a:spcPts val="0"/>
              </a:spcAft>
              <a:buClr>
                <a:schemeClr val="lt1"/>
              </a:buClr>
              <a:buSzPts val="2400"/>
              <a:buFont typeface="Garamond"/>
              <a:buNone/>
            </a:pPr>
            <a:r>
              <a:rPr b="1" lang="en-US" sz="2400">
                <a:solidFill>
                  <a:schemeClr val="lt1"/>
                </a:solidFill>
                <a:latin typeface="Garamond"/>
                <a:ea typeface="Garamond"/>
                <a:cs typeface="Garamond"/>
                <a:sym typeface="Garamond"/>
              </a:rPr>
              <a:t>   Example :</a:t>
            </a:r>
            <a:endParaRPr/>
          </a:p>
          <a:p>
            <a:pPr indent="-342900" lvl="0" marL="342900" marR="0" rtl="0" algn="l">
              <a:spcBef>
                <a:spcPts val="1200"/>
              </a:spcBef>
              <a:spcAft>
                <a:spcPts val="0"/>
              </a:spcAft>
              <a:buClr>
                <a:schemeClr val="lt1"/>
              </a:buClr>
              <a:buSzPts val="2400"/>
              <a:buFont typeface="Garamond"/>
              <a:buNone/>
            </a:pPr>
            <a:r>
              <a:rPr b="1" lang="en-US" sz="2400">
                <a:solidFill>
                  <a:schemeClr val="lt1"/>
                </a:solidFill>
                <a:latin typeface="Garamond"/>
                <a:ea typeface="Garamond"/>
                <a:cs typeface="Garamond"/>
                <a:sym typeface="Garamond"/>
              </a:rPr>
              <a:t>   </a:t>
            </a:r>
            <a:r>
              <a:rPr b="1" lang="en-US" sz="1800">
                <a:solidFill>
                  <a:schemeClr val="lt1"/>
                </a:solidFill>
                <a:latin typeface="Garamond"/>
                <a:ea typeface="Garamond"/>
                <a:cs typeface="Garamond"/>
                <a:sym typeface="Garamond"/>
              </a:rPr>
              <a:t>class Z extends A implements C , D</a:t>
            </a:r>
            <a:endParaRPr/>
          </a:p>
          <a:p>
            <a:pPr indent="-342900" lvl="0" marL="342900" marR="0" rtl="0" algn="l">
              <a:spcBef>
                <a:spcPts val="90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    {  …………} </a:t>
            </a:r>
            <a:endParaRPr/>
          </a:p>
          <a:p>
            <a:pPr indent="-342900" lvl="0" marL="342900" marR="0" rtl="0" algn="l">
              <a:spcBef>
                <a:spcPts val="120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   </a:t>
            </a:r>
            <a:r>
              <a:rPr b="1" lang="en-US" sz="2400">
                <a:solidFill>
                  <a:srgbClr val="FF0000"/>
                </a:solidFill>
                <a:latin typeface="Garamond"/>
                <a:ea typeface="Garamond"/>
                <a:cs typeface="Garamond"/>
                <a:sym typeface="Garamond"/>
              </a:rPr>
              <a:t>OK</a:t>
            </a:r>
            <a:endParaRPr/>
          </a:p>
          <a:p>
            <a:pPr indent="-342900" lvl="0" marL="342900" marR="0" rtl="0" algn="l">
              <a:spcBef>
                <a:spcPts val="90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   class Z extends A ,B 			          class Z extends A extends B</a:t>
            </a:r>
            <a:endParaRPr/>
          </a:p>
          <a:p>
            <a:pPr indent="-342900" lvl="0" marL="342900" marR="0" rtl="0" algn="l">
              <a:spcBef>
                <a:spcPts val="90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   {			                  		         {</a:t>
            </a:r>
            <a:endParaRPr/>
          </a:p>
          <a:p>
            <a:pPr indent="-342900" lvl="0" marL="342900" marR="0" rtl="0" algn="l">
              <a:spcBef>
                <a:spcPts val="220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					 </a:t>
            </a:r>
            <a:r>
              <a:rPr b="1" lang="en-US" sz="4400">
                <a:solidFill>
                  <a:schemeClr val="lt1"/>
                </a:solidFill>
                <a:latin typeface="Garamond"/>
                <a:ea typeface="Garamond"/>
                <a:cs typeface="Garamond"/>
                <a:sym typeface="Garamond"/>
              </a:rPr>
              <a:t>OR</a:t>
            </a:r>
            <a:endParaRPr/>
          </a:p>
          <a:p>
            <a:pPr indent="-342900" lvl="0" marL="342900" marR="0" rtl="0" algn="l">
              <a:spcBef>
                <a:spcPts val="90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   } 	                	     		                         }</a:t>
            </a:r>
            <a:endParaRPr b="1" sz="2400">
              <a:solidFill>
                <a:schemeClr val="lt1"/>
              </a:solidFill>
              <a:latin typeface="Garamond"/>
              <a:ea typeface="Garamond"/>
              <a:cs typeface="Garamond"/>
              <a:sym typeface="Garamond"/>
            </a:endParaRPr>
          </a:p>
        </p:txBody>
      </p:sp>
      <p:sp>
        <p:nvSpPr>
          <p:cNvPr id="2173" name="Google Shape;2173;p238"/>
          <p:cNvSpPr/>
          <p:nvPr/>
        </p:nvSpPr>
        <p:spPr>
          <a:xfrm>
            <a:off x="5029200" y="2257425"/>
            <a:ext cx="6858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a:t>
            </a:r>
            <a:endParaRPr/>
          </a:p>
        </p:txBody>
      </p:sp>
      <p:sp>
        <p:nvSpPr>
          <p:cNvPr id="2174" name="Google Shape;2174;p238"/>
          <p:cNvSpPr/>
          <p:nvPr/>
        </p:nvSpPr>
        <p:spPr>
          <a:xfrm>
            <a:off x="6019800" y="2257425"/>
            <a:ext cx="6858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C</a:t>
            </a:r>
            <a:endParaRPr/>
          </a:p>
        </p:txBody>
      </p:sp>
      <p:sp>
        <p:nvSpPr>
          <p:cNvPr id="2175" name="Google Shape;2175;p238"/>
          <p:cNvSpPr/>
          <p:nvPr/>
        </p:nvSpPr>
        <p:spPr>
          <a:xfrm>
            <a:off x="7010400" y="2243138"/>
            <a:ext cx="6858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D</a:t>
            </a:r>
            <a:endParaRPr/>
          </a:p>
        </p:txBody>
      </p:sp>
      <p:sp>
        <p:nvSpPr>
          <p:cNvPr id="2176" name="Google Shape;2176;p238"/>
          <p:cNvSpPr/>
          <p:nvPr/>
        </p:nvSpPr>
        <p:spPr>
          <a:xfrm>
            <a:off x="6019800" y="3200400"/>
            <a:ext cx="6858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Z</a:t>
            </a:r>
            <a:endParaRPr/>
          </a:p>
        </p:txBody>
      </p:sp>
      <p:cxnSp>
        <p:nvCxnSpPr>
          <p:cNvPr id="2177" name="Google Shape;2177;p238"/>
          <p:cNvCxnSpPr/>
          <p:nvPr/>
        </p:nvCxnSpPr>
        <p:spPr>
          <a:xfrm rot="10800000">
            <a:off x="5376863" y="2714625"/>
            <a:ext cx="0" cy="381000"/>
          </a:xfrm>
          <a:prstGeom prst="straightConnector1">
            <a:avLst/>
          </a:prstGeom>
          <a:noFill/>
          <a:ln cap="flat" cmpd="sng" w="9525">
            <a:solidFill>
              <a:schemeClr val="lt1"/>
            </a:solidFill>
            <a:prstDash val="solid"/>
            <a:round/>
            <a:headEnd len="sm" w="sm" type="none"/>
            <a:tailEnd len="med" w="med" type="triangle"/>
          </a:ln>
        </p:spPr>
      </p:cxnSp>
      <p:cxnSp>
        <p:nvCxnSpPr>
          <p:cNvPr id="2178" name="Google Shape;2178;p238"/>
          <p:cNvCxnSpPr/>
          <p:nvPr/>
        </p:nvCxnSpPr>
        <p:spPr>
          <a:xfrm>
            <a:off x="5376863" y="3095625"/>
            <a:ext cx="1938337" cy="28575"/>
          </a:xfrm>
          <a:prstGeom prst="straightConnector1">
            <a:avLst/>
          </a:prstGeom>
          <a:noFill/>
          <a:ln cap="flat" cmpd="sng" w="9525">
            <a:solidFill>
              <a:schemeClr val="lt1"/>
            </a:solidFill>
            <a:prstDash val="solid"/>
            <a:round/>
            <a:headEnd len="sm" w="sm" type="none"/>
            <a:tailEnd len="sm" w="sm" type="none"/>
          </a:ln>
        </p:spPr>
      </p:cxnSp>
      <p:cxnSp>
        <p:nvCxnSpPr>
          <p:cNvPr id="2179" name="Google Shape;2179;p238"/>
          <p:cNvCxnSpPr/>
          <p:nvPr/>
        </p:nvCxnSpPr>
        <p:spPr>
          <a:xfrm rot="10800000">
            <a:off x="6343650" y="2743200"/>
            <a:ext cx="0" cy="457200"/>
          </a:xfrm>
          <a:prstGeom prst="straightConnector1">
            <a:avLst/>
          </a:prstGeom>
          <a:noFill/>
          <a:ln cap="flat" cmpd="sng" w="9525">
            <a:solidFill>
              <a:schemeClr val="lt1"/>
            </a:solidFill>
            <a:prstDash val="dashDot"/>
            <a:round/>
            <a:headEnd len="sm" w="sm" type="none"/>
            <a:tailEnd len="med" w="med" type="triangle"/>
          </a:ln>
        </p:spPr>
      </p:cxnSp>
      <p:cxnSp>
        <p:nvCxnSpPr>
          <p:cNvPr id="2180" name="Google Shape;2180;p238"/>
          <p:cNvCxnSpPr/>
          <p:nvPr/>
        </p:nvCxnSpPr>
        <p:spPr>
          <a:xfrm rot="10800000">
            <a:off x="7315200" y="2681288"/>
            <a:ext cx="0" cy="457200"/>
          </a:xfrm>
          <a:prstGeom prst="straightConnector1">
            <a:avLst/>
          </a:prstGeom>
          <a:noFill/>
          <a:ln cap="flat" cmpd="sng" w="9525">
            <a:solidFill>
              <a:schemeClr val="lt1"/>
            </a:solidFill>
            <a:prstDash val="dashDot"/>
            <a:round/>
            <a:headEnd len="sm" w="sm" type="none"/>
            <a:tailEnd len="med" w="med" type="triangle"/>
          </a:ln>
        </p:spPr>
      </p:cxnSp>
      <p:sp>
        <p:nvSpPr>
          <p:cNvPr id="2181" name="Google Shape;2181;p238"/>
          <p:cNvSpPr txBox="1"/>
          <p:nvPr/>
        </p:nvSpPr>
        <p:spPr>
          <a:xfrm>
            <a:off x="1143000" y="5226050"/>
            <a:ext cx="2057400" cy="6451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3600"/>
              <a:buFont typeface="Garamond"/>
              <a:buNone/>
            </a:pPr>
            <a:r>
              <a:rPr b="1" i="1" lang="en-US" sz="3600">
                <a:solidFill>
                  <a:srgbClr val="FF0000"/>
                </a:solidFill>
                <a:latin typeface="Garamond"/>
                <a:ea typeface="Garamond"/>
                <a:cs typeface="Garamond"/>
                <a:sym typeface="Garamond"/>
              </a:rPr>
              <a:t>WRONG</a:t>
            </a:r>
            <a:endParaRPr/>
          </a:p>
        </p:txBody>
      </p:sp>
      <p:sp>
        <p:nvSpPr>
          <p:cNvPr id="2182" name="Google Shape;2182;p238"/>
          <p:cNvSpPr txBox="1"/>
          <p:nvPr/>
        </p:nvSpPr>
        <p:spPr>
          <a:xfrm>
            <a:off x="6172200" y="5257800"/>
            <a:ext cx="2057400" cy="6451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3600"/>
              <a:buFont typeface="Garamond"/>
              <a:buNone/>
            </a:pPr>
            <a:r>
              <a:rPr b="1" i="1" lang="en-US" sz="3600">
                <a:solidFill>
                  <a:srgbClr val="FF0000"/>
                </a:solidFill>
                <a:latin typeface="Garamond"/>
                <a:ea typeface="Garamond"/>
                <a:cs typeface="Garamond"/>
                <a:sym typeface="Garamond"/>
              </a:rPr>
              <a:t>WRONG</a:t>
            </a:r>
            <a:endParaRPr/>
          </a:p>
        </p:txBody>
      </p:sp>
      <p:sp>
        <p:nvSpPr>
          <p:cNvPr id="2183" name="Google Shape;2183;p238"/>
          <p:cNvSpPr txBox="1"/>
          <p:nvPr/>
        </p:nvSpPr>
        <p:spPr>
          <a:xfrm>
            <a:off x="3009900" y="260985"/>
            <a:ext cx="3038475" cy="3683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Garamond"/>
                <a:ea typeface="Garamond"/>
                <a:cs typeface="Garamond"/>
                <a:sym typeface="Garamond"/>
              </a:rPr>
              <a:t>TYPES OF INHERITANCE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3"/>
                                        </p:tgtEl>
                                        <p:attrNameLst>
                                          <p:attrName>style.visibility</p:attrName>
                                        </p:attrNameLst>
                                      </p:cBhvr>
                                      <p:to>
                                        <p:strVal val="visible"/>
                                      </p:to>
                                    </p:set>
                                    <p:animEffect filter="fade" transition="in">
                                      <p:cBhvr>
                                        <p:cTn dur="500"/>
                                        <p:tgtEl>
                                          <p:spTgt spid="2173"/>
                                        </p:tgtEl>
                                      </p:cBhvr>
                                    </p:animEffect>
                                  </p:childTnLst>
                                </p:cTn>
                              </p:par>
                              <p:par>
                                <p:cTn fill="hold" nodeType="withEffect" presetClass="entr" presetID="10" presetSubtype="0">
                                  <p:stCondLst>
                                    <p:cond delay="0"/>
                                  </p:stCondLst>
                                  <p:childTnLst>
                                    <p:set>
                                      <p:cBhvr>
                                        <p:cTn dur="1" fill="hold">
                                          <p:stCondLst>
                                            <p:cond delay="0"/>
                                          </p:stCondLst>
                                        </p:cTn>
                                        <p:tgtEl>
                                          <p:spTgt spid="2174"/>
                                        </p:tgtEl>
                                        <p:attrNameLst>
                                          <p:attrName>style.visibility</p:attrName>
                                        </p:attrNameLst>
                                      </p:cBhvr>
                                      <p:to>
                                        <p:strVal val="visible"/>
                                      </p:to>
                                    </p:set>
                                    <p:animEffect filter="fade" transition="in">
                                      <p:cBhvr>
                                        <p:cTn dur="500"/>
                                        <p:tgtEl>
                                          <p:spTgt spid="2174"/>
                                        </p:tgtEl>
                                      </p:cBhvr>
                                    </p:animEffect>
                                  </p:childTnLst>
                                </p:cTn>
                              </p:par>
                              <p:par>
                                <p:cTn fill="hold" nodeType="withEffect" presetClass="entr" presetID="10" presetSubtype="0">
                                  <p:stCondLst>
                                    <p:cond delay="0"/>
                                  </p:stCondLst>
                                  <p:childTnLst>
                                    <p:set>
                                      <p:cBhvr>
                                        <p:cTn dur="1" fill="hold">
                                          <p:stCondLst>
                                            <p:cond delay="0"/>
                                          </p:stCondLst>
                                        </p:cTn>
                                        <p:tgtEl>
                                          <p:spTgt spid="2175"/>
                                        </p:tgtEl>
                                        <p:attrNameLst>
                                          <p:attrName>style.visibility</p:attrName>
                                        </p:attrNameLst>
                                      </p:cBhvr>
                                      <p:to>
                                        <p:strVal val="visible"/>
                                      </p:to>
                                    </p:set>
                                    <p:animEffect filter="fade" transition="in">
                                      <p:cBhvr>
                                        <p:cTn dur="500"/>
                                        <p:tgtEl>
                                          <p:spTgt spid="2175"/>
                                        </p:tgtEl>
                                      </p:cBhvr>
                                    </p:animEffect>
                                  </p:childTnLst>
                                </p:cTn>
                              </p:par>
                              <p:par>
                                <p:cTn fill="hold" nodeType="withEffect" presetClass="entr" presetID="10" presetSubtype="0">
                                  <p:stCondLst>
                                    <p:cond delay="0"/>
                                  </p:stCondLst>
                                  <p:childTnLst>
                                    <p:set>
                                      <p:cBhvr>
                                        <p:cTn dur="1" fill="hold">
                                          <p:stCondLst>
                                            <p:cond delay="0"/>
                                          </p:stCondLst>
                                        </p:cTn>
                                        <p:tgtEl>
                                          <p:spTgt spid="2178"/>
                                        </p:tgtEl>
                                        <p:attrNameLst>
                                          <p:attrName>style.visibility</p:attrName>
                                        </p:attrNameLst>
                                      </p:cBhvr>
                                      <p:to>
                                        <p:strVal val="visible"/>
                                      </p:to>
                                    </p:set>
                                    <p:animEffect filter="fade" transition="in">
                                      <p:cBhvr>
                                        <p:cTn dur="500"/>
                                        <p:tgtEl>
                                          <p:spTgt spid="2178"/>
                                        </p:tgtEl>
                                      </p:cBhvr>
                                    </p:animEffect>
                                  </p:childTnLst>
                                </p:cTn>
                              </p:par>
                              <p:par>
                                <p:cTn fill="hold" nodeType="withEffect" presetClass="entr" presetID="10" presetSubtype="0">
                                  <p:stCondLst>
                                    <p:cond delay="0"/>
                                  </p:stCondLst>
                                  <p:childTnLst>
                                    <p:set>
                                      <p:cBhvr>
                                        <p:cTn dur="1" fill="hold">
                                          <p:stCondLst>
                                            <p:cond delay="0"/>
                                          </p:stCondLst>
                                        </p:cTn>
                                        <p:tgtEl>
                                          <p:spTgt spid="2179"/>
                                        </p:tgtEl>
                                        <p:attrNameLst>
                                          <p:attrName>style.visibility</p:attrName>
                                        </p:attrNameLst>
                                      </p:cBhvr>
                                      <p:to>
                                        <p:strVal val="visible"/>
                                      </p:to>
                                    </p:set>
                                    <p:animEffect filter="fade" transition="in">
                                      <p:cBhvr>
                                        <p:cTn dur="500"/>
                                        <p:tgtEl>
                                          <p:spTgt spid="2179"/>
                                        </p:tgtEl>
                                      </p:cBhvr>
                                    </p:animEffect>
                                  </p:childTnLst>
                                </p:cTn>
                              </p:par>
                              <p:par>
                                <p:cTn fill="hold" nodeType="withEffect" presetClass="entr" presetID="10" presetSubtype="0">
                                  <p:stCondLst>
                                    <p:cond delay="0"/>
                                  </p:stCondLst>
                                  <p:childTnLst>
                                    <p:set>
                                      <p:cBhvr>
                                        <p:cTn dur="1" fill="hold">
                                          <p:stCondLst>
                                            <p:cond delay="0"/>
                                          </p:stCondLst>
                                        </p:cTn>
                                        <p:tgtEl>
                                          <p:spTgt spid="2177"/>
                                        </p:tgtEl>
                                        <p:attrNameLst>
                                          <p:attrName>style.visibility</p:attrName>
                                        </p:attrNameLst>
                                      </p:cBhvr>
                                      <p:to>
                                        <p:strVal val="visible"/>
                                      </p:to>
                                    </p:set>
                                    <p:animEffect filter="fade" transition="in">
                                      <p:cBhvr>
                                        <p:cTn dur="500"/>
                                        <p:tgtEl>
                                          <p:spTgt spid="2177"/>
                                        </p:tgtEl>
                                      </p:cBhvr>
                                    </p:animEffect>
                                  </p:childTnLst>
                                </p:cTn>
                              </p:par>
                              <p:par>
                                <p:cTn fill="hold" nodeType="withEffect" presetClass="entr" presetID="10" presetSubtype="0">
                                  <p:stCondLst>
                                    <p:cond delay="0"/>
                                  </p:stCondLst>
                                  <p:childTnLst>
                                    <p:set>
                                      <p:cBhvr>
                                        <p:cTn dur="1" fill="hold">
                                          <p:stCondLst>
                                            <p:cond delay="0"/>
                                          </p:stCondLst>
                                        </p:cTn>
                                        <p:tgtEl>
                                          <p:spTgt spid="2180"/>
                                        </p:tgtEl>
                                        <p:attrNameLst>
                                          <p:attrName>style.visibility</p:attrName>
                                        </p:attrNameLst>
                                      </p:cBhvr>
                                      <p:to>
                                        <p:strVal val="visible"/>
                                      </p:to>
                                    </p:set>
                                    <p:animEffect filter="fade" transition="in">
                                      <p:cBhvr>
                                        <p:cTn dur="500"/>
                                        <p:tgtEl>
                                          <p:spTgt spid="2180"/>
                                        </p:tgtEl>
                                      </p:cBhvr>
                                    </p:animEffect>
                                  </p:childTnLst>
                                </p:cTn>
                              </p:par>
                              <p:par>
                                <p:cTn fill="hold" nodeType="withEffect" presetClass="entr" presetID="10" presetSubtype="0">
                                  <p:stCondLst>
                                    <p:cond delay="0"/>
                                  </p:stCondLst>
                                  <p:childTnLst>
                                    <p:set>
                                      <p:cBhvr>
                                        <p:cTn dur="1" fill="hold">
                                          <p:stCondLst>
                                            <p:cond delay="0"/>
                                          </p:stCondLst>
                                        </p:cTn>
                                        <p:tgtEl>
                                          <p:spTgt spid="2176"/>
                                        </p:tgtEl>
                                        <p:attrNameLst>
                                          <p:attrName>style.visibility</p:attrName>
                                        </p:attrNameLst>
                                      </p:cBhvr>
                                      <p:to>
                                        <p:strVal val="visible"/>
                                      </p:to>
                                    </p:set>
                                    <p:animEffect filter="fade" transition="in">
                                      <p:cBhvr>
                                        <p:cTn dur="500"/>
                                        <p:tgtEl>
                                          <p:spTgt spid="2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81"/>
                                        </p:tgtEl>
                                        <p:attrNameLst>
                                          <p:attrName>style.visibility</p:attrName>
                                        </p:attrNameLst>
                                      </p:cBhvr>
                                      <p:to>
                                        <p:strVal val="visible"/>
                                      </p:to>
                                    </p:set>
                                    <p:anim calcmode="lin" valueType="num">
                                      <p:cBhvr additive="base">
                                        <p:cTn dur="500"/>
                                        <p:tgtEl>
                                          <p:spTgt spid="218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82"/>
                                        </p:tgtEl>
                                        <p:attrNameLst>
                                          <p:attrName>style.visibility</p:attrName>
                                        </p:attrNameLst>
                                      </p:cBhvr>
                                      <p:to>
                                        <p:strVal val="visible"/>
                                      </p:to>
                                    </p:set>
                                    <p:anim calcmode="lin" valueType="num">
                                      <p:cBhvr additive="base">
                                        <p:cTn dur="500"/>
                                        <p:tgtEl>
                                          <p:spTgt spid="218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8" name="Shape 2188"/>
        <p:cNvGrpSpPr/>
        <p:nvPr/>
      </p:nvGrpSpPr>
      <p:grpSpPr>
        <a:xfrm>
          <a:off x="0" y="0"/>
          <a:ext cx="0" cy="0"/>
          <a:chOff x="0" y="0"/>
          <a:chExt cx="0" cy="0"/>
        </a:xfrm>
      </p:grpSpPr>
      <p:sp>
        <p:nvSpPr>
          <p:cNvPr id="2189" name="Google Shape;2189;p239"/>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#24: Single Inheritance</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2190" name="Google Shape;2190;p239"/>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4" name="Shape 2194"/>
        <p:cNvGrpSpPr/>
        <p:nvPr/>
      </p:nvGrpSpPr>
      <p:grpSpPr>
        <a:xfrm>
          <a:off x="0" y="0"/>
          <a:ext cx="0" cy="0"/>
          <a:chOff x="0" y="0"/>
          <a:chExt cx="0" cy="0"/>
        </a:xfrm>
      </p:grpSpPr>
      <p:sp>
        <p:nvSpPr>
          <p:cNvPr id="2195" name="Google Shape;2195;p240"/>
          <p:cNvSpPr txBox="1"/>
          <p:nvPr>
            <p:ph idx="1" type="body"/>
          </p:nvPr>
        </p:nvSpPr>
        <p:spPr>
          <a:xfrm>
            <a:off x="457200" y="2020824"/>
            <a:ext cx="8229600" cy="407517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4000"/>
              <a:buFont typeface="Garamond"/>
              <a:buNone/>
            </a:pPr>
            <a:r>
              <a:t/>
            </a:r>
            <a:endParaRPr sz="4000"/>
          </a:p>
        </p:txBody>
      </p:sp>
      <p:sp>
        <p:nvSpPr>
          <p:cNvPr id="2196" name="Google Shape;2196;p24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INHERITANCE</a:t>
            </a:r>
            <a:endParaRPr/>
          </a:p>
        </p:txBody>
      </p:sp>
      <p:sp>
        <p:nvSpPr>
          <p:cNvPr id="2197" name="Google Shape;2197;p240"/>
          <p:cNvSpPr txBox="1"/>
          <p:nvPr/>
        </p:nvSpPr>
        <p:spPr>
          <a:xfrm>
            <a:off x="323850" y="2132965"/>
            <a:ext cx="8534400" cy="39382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000"/>
              <a:buFont typeface="Garamond"/>
              <a:buNone/>
            </a:pPr>
            <a:r>
              <a:rPr lang="en-US" sz="2000">
                <a:solidFill>
                  <a:schemeClr val="lt1"/>
                </a:solidFill>
                <a:latin typeface="Garamond"/>
                <a:ea typeface="Garamond"/>
                <a:cs typeface="Garamond"/>
                <a:sym typeface="Garamond"/>
              </a:rPr>
              <a:t>Inheritance can be defined as the process where one class acquires the properties (methods and fields) of another.</a:t>
            </a:r>
            <a:endParaRPr sz="2000">
              <a:solidFill>
                <a:schemeClr val="lt1"/>
              </a:solidFill>
              <a:latin typeface="Garamond"/>
              <a:ea typeface="Garamond"/>
              <a:cs typeface="Garamond"/>
              <a:sym typeface="Garamond"/>
            </a:endParaRPr>
          </a:p>
          <a:p>
            <a:pPr indent="0" lvl="0" marL="0" marR="0" rtl="0" algn="l">
              <a:spcBef>
                <a:spcPts val="1000"/>
              </a:spcBef>
              <a:spcAft>
                <a:spcPts val="0"/>
              </a:spcAft>
              <a:buClr>
                <a:schemeClr val="lt1"/>
              </a:buClr>
              <a:buSzPts val="2000"/>
              <a:buFont typeface="Garamond"/>
              <a:buNone/>
            </a:pPr>
            <a:r>
              <a:rPr lang="en-US" sz="2000">
                <a:solidFill>
                  <a:schemeClr val="lt1"/>
                </a:solidFill>
                <a:latin typeface="Garamond"/>
                <a:ea typeface="Garamond"/>
                <a:cs typeface="Garamond"/>
                <a:sym typeface="Garamond"/>
              </a:rPr>
              <a:t>Reusability is achieved by INHERITANCE</a:t>
            </a:r>
            <a:endParaRPr/>
          </a:p>
          <a:p>
            <a:pPr indent="0" lvl="0" marL="0" marR="0" rtl="0" algn="l">
              <a:spcBef>
                <a:spcPts val="1000"/>
              </a:spcBef>
              <a:spcAft>
                <a:spcPts val="0"/>
              </a:spcAft>
              <a:buClr>
                <a:schemeClr val="lt1"/>
              </a:buClr>
              <a:buSzPts val="2000"/>
              <a:buFont typeface="Garamond"/>
              <a:buNone/>
            </a:pPr>
            <a:r>
              <a:rPr lang="en-US" sz="2000">
                <a:solidFill>
                  <a:schemeClr val="lt1"/>
                </a:solidFill>
                <a:latin typeface="Garamond"/>
                <a:ea typeface="Garamond"/>
                <a:cs typeface="Garamond"/>
                <a:sym typeface="Garamond"/>
              </a:rPr>
              <a:t>Java classes Can be Reused by extending a class. Extending an existing class is nothing but reusing properties of the existing classes.</a:t>
            </a:r>
            <a:endParaRPr/>
          </a:p>
          <a:p>
            <a:pPr indent="0" lvl="0" marL="0" marR="0" rtl="0" algn="l">
              <a:spcBef>
                <a:spcPts val="1000"/>
              </a:spcBef>
              <a:spcAft>
                <a:spcPts val="0"/>
              </a:spcAft>
              <a:buClr>
                <a:schemeClr val="lt1"/>
              </a:buClr>
              <a:buSzPts val="2000"/>
              <a:buFont typeface="Garamond"/>
              <a:buNone/>
            </a:pPr>
            <a:r>
              <a:rPr lang="en-US" sz="2000">
                <a:solidFill>
                  <a:schemeClr val="lt1"/>
                </a:solidFill>
                <a:latin typeface="Garamond"/>
                <a:ea typeface="Garamond"/>
                <a:cs typeface="Garamond"/>
                <a:sym typeface="Garamond"/>
              </a:rPr>
              <a:t>The class whose properties are extended is known as super or base or parent class.</a:t>
            </a:r>
            <a:endParaRPr/>
          </a:p>
          <a:p>
            <a:pPr indent="0" lvl="0" marL="0" marR="0" rtl="0" algn="l">
              <a:spcBef>
                <a:spcPts val="1000"/>
              </a:spcBef>
              <a:spcAft>
                <a:spcPts val="0"/>
              </a:spcAft>
              <a:buClr>
                <a:schemeClr val="lt1"/>
              </a:buClr>
              <a:buSzPts val="2000"/>
              <a:buFont typeface="Garamond"/>
              <a:buNone/>
            </a:pPr>
            <a:r>
              <a:rPr lang="en-US" sz="2000">
                <a:solidFill>
                  <a:schemeClr val="lt1"/>
                </a:solidFill>
                <a:latin typeface="Garamond"/>
                <a:ea typeface="Garamond"/>
                <a:cs typeface="Garamond"/>
                <a:sym typeface="Garamond"/>
              </a:rPr>
              <a:t>The class which  extends the properties of super class is known as sub or derived or child class </a:t>
            </a:r>
            <a:endParaRPr/>
          </a:p>
          <a:p>
            <a:pPr indent="0" lvl="0" marL="0" marR="0" rtl="0" algn="l">
              <a:spcBef>
                <a:spcPts val="1000"/>
              </a:spcBef>
              <a:spcAft>
                <a:spcPts val="0"/>
              </a:spcAft>
              <a:buClr>
                <a:schemeClr val="lt1"/>
              </a:buClr>
              <a:buSzPts val="2000"/>
              <a:buFont typeface="Garamond"/>
              <a:buNone/>
            </a:pPr>
            <a:r>
              <a:rPr lang="en-US" sz="2000">
                <a:solidFill>
                  <a:schemeClr val="lt1"/>
                </a:solidFill>
                <a:latin typeface="Garamond"/>
                <a:ea typeface="Garamond"/>
                <a:cs typeface="Garamond"/>
                <a:sym typeface="Garamond"/>
              </a:rPr>
              <a:t>A class can either extends another class or can implement an interface </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1" name="Shape 2201"/>
        <p:cNvGrpSpPr/>
        <p:nvPr/>
      </p:nvGrpSpPr>
      <p:grpSpPr>
        <a:xfrm>
          <a:off x="0" y="0"/>
          <a:ext cx="0" cy="0"/>
          <a:chOff x="0" y="0"/>
          <a:chExt cx="0" cy="0"/>
        </a:xfrm>
      </p:grpSpPr>
      <p:sp>
        <p:nvSpPr>
          <p:cNvPr id="2202" name="Google Shape;2202;p241"/>
          <p:cNvSpPr/>
          <p:nvPr/>
        </p:nvSpPr>
        <p:spPr>
          <a:xfrm>
            <a:off x="3272155" y="2306320"/>
            <a:ext cx="10668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A</a:t>
            </a:r>
            <a:endParaRPr/>
          </a:p>
        </p:txBody>
      </p:sp>
      <p:cxnSp>
        <p:nvCxnSpPr>
          <p:cNvPr id="2203" name="Google Shape;2203;p241"/>
          <p:cNvCxnSpPr/>
          <p:nvPr/>
        </p:nvCxnSpPr>
        <p:spPr>
          <a:xfrm rot="10800000">
            <a:off x="3786505" y="2763520"/>
            <a:ext cx="0" cy="609600"/>
          </a:xfrm>
          <a:prstGeom prst="straightConnector1">
            <a:avLst/>
          </a:prstGeom>
          <a:noFill/>
          <a:ln cap="flat" cmpd="sng" w="9525">
            <a:solidFill>
              <a:schemeClr val="lt1"/>
            </a:solidFill>
            <a:prstDash val="solid"/>
            <a:round/>
            <a:headEnd len="sm" w="sm" type="none"/>
            <a:tailEnd len="med" w="med" type="triangle"/>
          </a:ln>
        </p:spPr>
      </p:cxnSp>
      <p:sp>
        <p:nvSpPr>
          <p:cNvPr id="2204" name="Google Shape;2204;p241"/>
          <p:cNvSpPr/>
          <p:nvPr/>
        </p:nvSpPr>
        <p:spPr>
          <a:xfrm>
            <a:off x="3243580" y="3392170"/>
            <a:ext cx="10668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t/>
            </a:r>
            <a:endParaRPr sz="1800">
              <a:solidFill>
                <a:schemeClr val="lt1"/>
              </a:solidFill>
              <a:latin typeface="Garamond"/>
              <a:ea typeface="Garamond"/>
              <a:cs typeface="Garamond"/>
              <a:sym typeface="Garamond"/>
            </a:endParaRPr>
          </a:p>
        </p:txBody>
      </p:sp>
      <p:sp>
        <p:nvSpPr>
          <p:cNvPr id="2205" name="Google Shape;2205;p241"/>
          <p:cNvSpPr txBox="1"/>
          <p:nvPr/>
        </p:nvSpPr>
        <p:spPr>
          <a:xfrm>
            <a:off x="3268980" y="3384233"/>
            <a:ext cx="100647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Garamond"/>
              <a:buNone/>
            </a:pPr>
            <a:r>
              <a:t/>
            </a:r>
            <a:endParaRPr sz="1800">
              <a:solidFill>
                <a:schemeClr val="lt1"/>
              </a:solidFill>
              <a:latin typeface="Garamond"/>
              <a:ea typeface="Garamond"/>
              <a:cs typeface="Garamond"/>
              <a:sym typeface="Garamond"/>
            </a:endParaRPr>
          </a:p>
        </p:txBody>
      </p:sp>
      <p:sp>
        <p:nvSpPr>
          <p:cNvPr id="2206" name="Google Shape;2206;p241"/>
          <p:cNvSpPr txBox="1"/>
          <p:nvPr/>
        </p:nvSpPr>
        <p:spPr>
          <a:xfrm>
            <a:off x="3589655" y="3409633"/>
            <a:ext cx="32321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B</a:t>
            </a:r>
            <a:endParaRPr/>
          </a:p>
        </p:txBody>
      </p:sp>
      <p:sp>
        <p:nvSpPr>
          <p:cNvPr id="2207" name="Google Shape;2207;p241"/>
          <p:cNvSpPr txBox="1"/>
          <p:nvPr/>
        </p:nvSpPr>
        <p:spPr>
          <a:xfrm>
            <a:off x="3589655" y="1196975"/>
            <a:ext cx="21336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Single Inheritance</a:t>
            </a:r>
            <a:endParaRPr/>
          </a:p>
        </p:txBody>
      </p:sp>
      <p:sp>
        <p:nvSpPr>
          <p:cNvPr id="2208" name="Google Shape;2208;p241"/>
          <p:cNvSpPr/>
          <p:nvPr/>
        </p:nvSpPr>
        <p:spPr>
          <a:xfrm>
            <a:off x="4719955" y="2306320"/>
            <a:ext cx="10668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A</a:t>
            </a:r>
            <a:endParaRPr/>
          </a:p>
        </p:txBody>
      </p:sp>
      <p:sp>
        <p:nvSpPr>
          <p:cNvPr id="2209" name="Google Shape;2209;p241"/>
          <p:cNvSpPr/>
          <p:nvPr/>
        </p:nvSpPr>
        <p:spPr>
          <a:xfrm>
            <a:off x="4719955" y="3373120"/>
            <a:ext cx="10668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B</a:t>
            </a:r>
            <a:endParaRPr/>
          </a:p>
        </p:txBody>
      </p:sp>
      <p:cxnSp>
        <p:nvCxnSpPr>
          <p:cNvPr id="2210" name="Google Shape;2210;p241"/>
          <p:cNvCxnSpPr/>
          <p:nvPr/>
        </p:nvCxnSpPr>
        <p:spPr>
          <a:xfrm rot="10800000">
            <a:off x="5253355" y="2763520"/>
            <a:ext cx="0" cy="609600"/>
          </a:xfrm>
          <a:prstGeom prst="straightConnector1">
            <a:avLst/>
          </a:prstGeom>
          <a:noFill/>
          <a:ln cap="flat" cmpd="sng" w="9525">
            <a:solidFill>
              <a:schemeClr val="lt1"/>
            </a:solidFill>
            <a:prstDash val="dashDot"/>
            <a:round/>
            <a:headEnd len="sm" w="sm" type="none"/>
            <a:tailEnd len="med" w="med" type="triangle"/>
          </a:ln>
        </p:spPr>
      </p:cxnSp>
      <p:sp>
        <p:nvSpPr>
          <p:cNvPr id="2211" name="Google Shape;2211;p241"/>
          <p:cNvSpPr txBox="1"/>
          <p:nvPr/>
        </p:nvSpPr>
        <p:spPr>
          <a:xfrm>
            <a:off x="3009900" y="260985"/>
            <a:ext cx="3038475" cy="3683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Garamond"/>
                <a:ea typeface="Garamond"/>
                <a:cs typeface="Garamond"/>
                <a:sym typeface="Garamond"/>
              </a:rPr>
              <a:t>TYPES OF INHERITANCE</a:t>
            </a:r>
            <a:endParaRPr/>
          </a:p>
        </p:txBody>
      </p:sp>
      <p:sp>
        <p:nvSpPr>
          <p:cNvPr id="2212" name="Google Shape;2212;p241"/>
          <p:cNvSpPr/>
          <p:nvPr/>
        </p:nvSpPr>
        <p:spPr>
          <a:xfrm>
            <a:off x="1619250" y="6453505"/>
            <a:ext cx="6248400" cy="292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100" cap="none">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7"/>
                                        </p:tgtEl>
                                        <p:attrNameLst>
                                          <p:attrName>style.visibility</p:attrName>
                                        </p:attrNameLst>
                                      </p:cBhvr>
                                      <p:to>
                                        <p:strVal val="visible"/>
                                      </p:to>
                                    </p:set>
                                    <p:animEffect filter="fade" transition="in">
                                      <p:cBhvr>
                                        <p:cTn dur="500"/>
                                        <p:tgtEl>
                                          <p:spTgt spid="2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2"/>
                                        </p:tgtEl>
                                        <p:attrNameLst>
                                          <p:attrName>style.visibility</p:attrName>
                                        </p:attrNameLst>
                                      </p:cBhvr>
                                      <p:to>
                                        <p:strVal val="visible"/>
                                      </p:to>
                                    </p:set>
                                    <p:animEffect filter="fade" transition="in">
                                      <p:cBhvr>
                                        <p:cTn dur="500"/>
                                        <p:tgtEl>
                                          <p:spTgt spid="2202"/>
                                        </p:tgtEl>
                                      </p:cBhvr>
                                    </p:animEffect>
                                  </p:childTnLst>
                                </p:cTn>
                              </p:par>
                              <p:par>
                                <p:cTn fill="hold" nodeType="withEffect" presetClass="entr" presetID="10" presetSubtype="0">
                                  <p:stCondLst>
                                    <p:cond delay="0"/>
                                  </p:stCondLst>
                                  <p:childTnLst>
                                    <p:set>
                                      <p:cBhvr>
                                        <p:cTn dur="1" fill="hold">
                                          <p:stCondLst>
                                            <p:cond delay="0"/>
                                          </p:stCondLst>
                                        </p:cTn>
                                        <p:tgtEl>
                                          <p:spTgt spid="2203"/>
                                        </p:tgtEl>
                                        <p:attrNameLst>
                                          <p:attrName>style.visibility</p:attrName>
                                        </p:attrNameLst>
                                      </p:cBhvr>
                                      <p:to>
                                        <p:strVal val="visible"/>
                                      </p:to>
                                    </p:set>
                                    <p:animEffect filter="fade" transition="in">
                                      <p:cBhvr>
                                        <p:cTn dur="500"/>
                                        <p:tgtEl>
                                          <p:spTgt spid="2203"/>
                                        </p:tgtEl>
                                      </p:cBhvr>
                                    </p:animEffect>
                                  </p:childTnLst>
                                </p:cTn>
                              </p:par>
                              <p:par>
                                <p:cTn fill="hold" nodeType="withEffect" presetClass="entr" presetID="10" presetSubtype="0">
                                  <p:stCondLst>
                                    <p:cond delay="0"/>
                                  </p:stCondLst>
                                  <p:childTnLst>
                                    <p:set>
                                      <p:cBhvr>
                                        <p:cTn dur="1" fill="hold">
                                          <p:stCondLst>
                                            <p:cond delay="0"/>
                                          </p:stCondLst>
                                        </p:cTn>
                                        <p:tgtEl>
                                          <p:spTgt spid="2204"/>
                                        </p:tgtEl>
                                        <p:attrNameLst>
                                          <p:attrName>style.visibility</p:attrName>
                                        </p:attrNameLst>
                                      </p:cBhvr>
                                      <p:to>
                                        <p:strVal val="visible"/>
                                      </p:to>
                                    </p:set>
                                    <p:animEffect filter="fade" transition="in">
                                      <p:cBhvr>
                                        <p:cTn dur="500"/>
                                        <p:tgtEl>
                                          <p:spTgt spid="2204"/>
                                        </p:tgtEl>
                                      </p:cBhvr>
                                    </p:animEffect>
                                  </p:childTnLst>
                                </p:cTn>
                              </p:par>
                              <p:par>
                                <p:cTn fill="hold" nodeType="withEffect" presetClass="entr" presetID="10" presetSubtype="0">
                                  <p:stCondLst>
                                    <p:cond delay="0"/>
                                  </p:stCondLst>
                                  <p:childTnLst>
                                    <p:set>
                                      <p:cBhvr>
                                        <p:cTn dur="1" fill="hold">
                                          <p:stCondLst>
                                            <p:cond delay="0"/>
                                          </p:stCondLst>
                                        </p:cTn>
                                        <p:tgtEl>
                                          <p:spTgt spid="2205"/>
                                        </p:tgtEl>
                                        <p:attrNameLst>
                                          <p:attrName>style.visibility</p:attrName>
                                        </p:attrNameLst>
                                      </p:cBhvr>
                                      <p:to>
                                        <p:strVal val="visible"/>
                                      </p:to>
                                    </p:set>
                                    <p:animEffect filter="fade" transition="in">
                                      <p:cBhvr>
                                        <p:cTn dur="500"/>
                                        <p:tgtEl>
                                          <p:spTgt spid="2205"/>
                                        </p:tgtEl>
                                      </p:cBhvr>
                                    </p:animEffect>
                                  </p:childTnLst>
                                </p:cTn>
                              </p:par>
                              <p:par>
                                <p:cTn fill="hold" nodeType="withEffect" presetClass="entr" presetID="10" presetSubtype="0">
                                  <p:stCondLst>
                                    <p:cond delay="0"/>
                                  </p:stCondLst>
                                  <p:childTnLst>
                                    <p:set>
                                      <p:cBhvr>
                                        <p:cTn dur="1" fill="hold">
                                          <p:stCondLst>
                                            <p:cond delay="0"/>
                                          </p:stCondLst>
                                        </p:cTn>
                                        <p:tgtEl>
                                          <p:spTgt spid="2206"/>
                                        </p:tgtEl>
                                        <p:attrNameLst>
                                          <p:attrName>style.visibility</p:attrName>
                                        </p:attrNameLst>
                                      </p:cBhvr>
                                      <p:to>
                                        <p:strVal val="visible"/>
                                      </p:to>
                                    </p:set>
                                    <p:animEffect filter="fade" transition="in">
                                      <p:cBhvr>
                                        <p:cTn dur="500"/>
                                        <p:tgtEl>
                                          <p:spTgt spid="2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8"/>
                                        </p:tgtEl>
                                        <p:attrNameLst>
                                          <p:attrName>style.visibility</p:attrName>
                                        </p:attrNameLst>
                                      </p:cBhvr>
                                      <p:to>
                                        <p:strVal val="visible"/>
                                      </p:to>
                                    </p:set>
                                    <p:animEffect filter="fade" transition="in">
                                      <p:cBhvr>
                                        <p:cTn dur="500"/>
                                        <p:tgtEl>
                                          <p:spTgt spid="2208"/>
                                        </p:tgtEl>
                                      </p:cBhvr>
                                    </p:animEffect>
                                  </p:childTnLst>
                                </p:cTn>
                              </p:par>
                              <p:par>
                                <p:cTn fill="hold" nodeType="withEffect" presetClass="entr" presetID="10" presetSubtype="0">
                                  <p:stCondLst>
                                    <p:cond delay="0"/>
                                  </p:stCondLst>
                                  <p:childTnLst>
                                    <p:set>
                                      <p:cBhvr>
                                        <p:cTn dur="1" fill="hold">
                                          <p:stCondLst>
                                            <p:cond delay="0"/>
                                          </p:stCondLst>
                                        </p:cTn>
                                        <p:tgtEl>
                                          <p:spTgt spid="2209"/>
                                        </p:tgtEl>
                                        <p:attrNameLst>
                                          <p:attrName>style.visibility</p:attrName>
                                        </p:attrNameLst>
                                      </p:cBhvr>
                                      <p:to>
                                        <p:strVal val="visible"/>
                                      </p:to>
                                    </p:set>
                                    <p:animEffect filter="fade" transition="in">
                                      <p:cBhvr>
                                        <p:cTn dur="500"/>
                                        <p:tgtEl>
                                          <p:spTgt spid="2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0"/>
                                        </p:tgtEl>
                                        <p:attrNameLst>
                                          <p:attrName>style.visibility</p:attrName>
                                        </p:attrNameLst>
                                      </p:cBhvr>
                                      <p:to>
                                        <p:strVal val="visible"/>
                                      </p:to>
                                    </p:set>
                                    <p:animEffect filter="fade" transition="in">
                                      <p:cBhvr>
                                        <p:cTn dur="500"/>
                                        <p:tgtEl>
                                          <p:spTgt spid="2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6" name="Shape 2216"/>
        <p:cNvGrpSpPr/>
        <p:nvPr/>
      </p:nvGrpSpPr>
      <p:grpSpPr>
        <a:xfrm>
          <a:off x="0" y="0"/>
          <a:ext cx="0" cy="0"/>
          <a:chOff x="0" y="0"/>
          <a:chExt cx="0" cy="0"/>
        </a:xfrm>
      </p:grpSpPr>
      <p:sp>
        <p:nvSpPr>
          <p:cNvPr id="2217" name="Google Shape;2217;p242"/>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2218" name="Google Shape;2218;p24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SINGLE INHERITANCE </a:t>
            </a:r>
            <a:endParaRPr/>
          </a:p>
        </p:txBody>
      </p:sp>
      <p:sp>
        <p:nvSpPr>
          <p:cNvPr id="2219" name="Google Shape;2219;p242"/>
          <p:cNvSpPr txBox="1"/>
          <p:nvPr/>
        </p:nvSpPr>
        <p:spPr>
          <a:xfrm>
            <a:off x="35560" y="1676400"/>
            <a:ext cx="4300855" cy="5015865"/>
          </a:xfrm>
          <a:prstGeom prst="rect">
            <a:avLst/>
          </a:prstGeom>
          <a:gradFill>
            <a:gsLst>
              <a:gs pos="0">
                <a:srgbClr val="FFD7A4"/>
              </a:gs>
              <a:gs pos="30000">
                <a:srgbClr val="FFC77A"/>
              </a:gs>
              <a:gs pos="45000">
                <a:srgbClr val="FFC562"/>
              </a:gs>
              <a:gs pos="55000">
                <a:srgbClr val="FFC56B"/>
              </a:gs>
              <a:gs pos="73000">
                <a:srgbClr val="FFC77A"/>
              </a:gs>
              <a:gs pos="100000">
                <a:srgbClr val="FFD7A4"/>
              </a:gs>
            </a:gsLst>
            <a:lin ang="950000" scaled="0"/>
          </a:gradFill>
          <a:ln cap="flat" cmpd="sng" w="9525">
            <a:solidFill>
              <a:schemeClr val="accent1"/>
            </a:solidFill>
            <a:prstDash val="solid"/>
            <a:round/>
            <a:headEnd len="sm" w="sm" type="none"/>
            <a:tailEnd len="sm" w="sm" type="none"/>
          </a:ln>
          <a:effectLst>
            <a:outerShdw blurRad="38100" rotWithShape="0" dir="5400000" dist="254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A17242"/>
                </a:solidFill>
                <a:latin typeface="Garamond"/>
                <a:ea typeface="Garamond"/>
                <a:cs typeface="Garamond"/>
                <a:sym typeface="Garamond"/>
              </a:rPr>
              <a:t>class A</a:t>
            </a:r>
            <a:endParaRPr/>
          </a:p>
          <a:p>
            <a:pPr indent="0" lvl="0" marL="0" marR="0" rtl="0" algn="l">
              <a:spcBef>
                <a:spcPts val="0"/>
              </a:spcBef>
              <a:spcAft>
                <a:spcPts val="0"/>
              </a:spcAft>
              <a:buNone/>
            </a:pPr>
            <a:r>
              <a:rPr b="1" lang="en-US" sz="1600">
                <a:solidFill>
                  <a:srgbClr val="A17242"/>
                </a:solidFill>
                <a:latin typeface="Garamond"/>
                <a:ea typeface="Garamond"/>
                <a:cs typeface="Garamond"/>
                <a:sym typeface="Garamond"/>
              </a:rPr>
              <a:t>{</a:t>
            </a:r>
            <a:endParaRPr/>
          </a:p>
          <a:p>
            <a:pPr indent="0" lvl="0" marL="0" marR="0" rtl="0" algn="l">
              <a:spcBef>
                <a:spcPts val="0"/>
              </a:spcBef>
              <a:spcAft>
                <a:spcPts val="0"/>
              </a:spcAft>
              <a:buNone/>
            </a:pPr>
            <a:r>
              <a:rPr b="1" lang="en-US" sz="1600">
                <a:solidFill>
                  <a:srgbClr val="A17242"/>
                </a:solidFill>
                <a:latin typeface="Garamond"/>
                <a:ea typeface="Garamond"/>
                <a:cs typeface="Garamond"/>
                <a:sym typeface="Garamond"/>
              </a:rPr>
              <a:t>   int i,j;</a:t>
            </a:r>
            <a:endParaRPr/>
          </a:p>
          <a:p>
            <a:pPr indent="0" lvl="0" marL="0" marR="0" rtl="0" algn="l">
              <a:spcBef>
                <a:spcPts val="0"/>
              </a:spcBef>
              <a:spcAft>
                <a:spcPts val="0"/>
              </a:spcAft>
              <a:buNone/>
            </a:pPr>
            <a:r>
              <a:rPr b="1" lang="en-US" sz="1600">
                <a:solidFill>
                  <a:srgbClr val="A17242"/>
                </a:solidFill>
                <a:latin typeface="Garamond"/>
                <a:ea typeface="Garamond"/>
                <a:cs typeface="Garamond"/>
                <a:sym typeface="Garamond"/>
              </a:rPr>
              <a:t>   void showij()</a:t>
            </a:r>
            <a:endParaRPr/>
          </a:p>
          <a:p>
            <a:pPr indent="0" lvl="0" marL="0" marR="0" rtl="0" algn="l">
              <a:spcBef>
                <a:spcPts val="0"/>
              </a:spcBef>
              <a:spcAft>
                <a:spcPts val="0"/>
              </a:spcAft>
              <a:buNone/>
            </a:pPr>
            <a:r>
              <a:rPr b="1" lang="en-US" sz="1600">
                <a:solidFill>
                  <a:srgbClr val="A17242"/>
                </a:solidFill>
                <a:latin typeface="Garamond"/>
                <a:ea typeface="Garamond"/>
                <a:cs typeface="Garamond"/>
                <a:sym typeface="Garamond"/>
              </a:rPr>
              <a:t>   {</a:t>
            </a:r>
            <a:endParaRPr/>
          </a:p>
          <a:p>
            <a:pPr indent="0" lvl="0" marL="0" marR="0" rtl="0" algn="l">
              <a:spcBef>
                <a:spcPts val="0"/>
              </a:spcBef>
              <a:spcAft>
                <a:spcPts val="0"/>
              </a:spcAft>
              <a:buNone/>
            </a:pPr>
            <a:r>
              <a:rPr b="1" lang="en-US" sz="1600">
                <a:solidFill>
                  <a:srgbClr val="A17242"/>
                </a:solidFill>
                <a:latin typeface="Garamond"/>
                <a:ea typeface="Garamond"/>
                <a:cs typeface="Garamond"/>
                <a:sym typeface="Garamond"/>
              </a:rPr>
              <a:t>      System.out.println(“i and j : “+i+j);</a:t>
            </a:r>
            <a:endParaRPr/>
          </a:p>
          <a:p>
            <a:pPr indent="0" lvl="0" marL="0" marR="0" rtl="0" algn="l">
              <a:spcBef>
                <a:spcPts val="0"/>
              </a:spcBef>
              <a:spcAft>
                <a:spcPts val="0"/>
              </a:spcAft>
              <a:buNone/>
            </a:pPr>
            <a:r>
              <a:rPr b="1" lang="en-US" sz="1600">
                <a:solidFill>
                  <a:srgbClr val="A17242"/>
                </a:solidFill>
                <a:latin typeface="Garamond"/>
                <a:ea typeface="Garamond"/>
                <a:cs typeface="Garamond"/>
                <a:sym typeface="Garamond"/>
              </a:rPr>
              <a:t>   }</a:t>
            </a:r>
            <a:endParaRPr/>
          </a:p>
          <a:p>
            <a:pPr indent="0" lvl="0" marL="0" marR="0" rtl="0" algn="l">
              <a:spcBef>
                <a:spcPts val="0"/>
              </a:spcBef>
              <a:spcAft>
                <a:spcPts val="0"/>
              </a:spcAft>
              <a:buNone/>
            </a:pPr>
            <a:r>
              <a:rPr b="1" lang="en-US" sz="1600">
                <a:solidFill>
                  <a:srgbClr val="A17242"/>
                </a:solidFill>
                <a:latin typeface="Garamond"/>
                <a:ea typeface="Garamond"/>
                <a:cs typeface="Garamond"/>
                <a:sym typeface="Garamond"/>
              </a:rPr>
              <a:t>}</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class B </a:t>
            </a:r>
            <a:r>
              <a:rPr b="1" lang="en-US" sz="1600">
                <a:solidFill>
                  <a:srgbClr val="A17242"/>
                </a:solidFill>
                <a:latin typeface="Garamond"/>
                <a:ea typeface="Garamond"/>
                <a:cs typeface="Garamond"/>
                <a:sym typeface="Garamond"/>
              </a:rPr>
              <a:t>extends A</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int k;</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void showk()</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System.out.println(“k : “+k);</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void sum()</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System.out.println(“i+j+k: “+(i+j+k));</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a:t>
            </a:r>
            <a:endParaRPr/>
          </a:p>
        </p:txBody>
      </p:sp>
      <p:sp>
        <p:nvSpPr>
          <p:cNvPr id="2220" name="Google Shape;2220;p242"/>
          <p:cNvSpPr/>
          <p:nvPr/>
        </p:nvSpPr>
        <p:spPr>
          <a:xfrm>
            <a:off x="7092315" y="4005580"/>
            <a:ext cx="2258695" cy="1026795"/>
          </a:xfrm>
          <a:prstGeom prst="roundRect">
            <a:avLst>
              <a:gd fmla="val 16667" name="adj"/>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Output:</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1</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1</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1</a:t>
            </a:r>
            <a:endParaRPr/>
          </a:p>
        </p:txBody>
      </p:sp>
      <p:sp>
        <p:nvSpPr>
          <p:cNvPr id="2221" name="Google Shape;2221;p242"/>
          <p:cNvSpPr txBox="1"/>
          <p:nvPr/>
        </p:nvSpPr>
        <p:spPr>
          <a:xfrm>
            <a:off x="4643755" y="1628775"/>
            <a:ext cx="4300855" cy="5015865"/>
          </a:xfrm>
          <a:prstGeom prst="rect">
            <a:avLst/>
          </a:prstGeom>
          <a:gradFill>
            <a:gsLst>
              <a:gs pos="0">
                <a:srgbClr val="FFD7A4"/>
              </a:gs>
              <a:gs pos="30000">
                <a:srgbClr val="FFC77A"/>
              </a:gs>
              <a:gs pos="45000">
                <a:srgbClr val="FFC562"/>
              </a:gs>
              <a:gs pos="55000">
                <a:srgbClr val="FFC56B"/>
              </a:gs>
              <a:gs pos="73000">
                <a:srgbClr val="FFC77A"/>
              </a:gs>
              <a:gs pos="100000">
                <a:srgbClr val="FFD7A4"/>
              </a:gs>
            </a:gsLst>
            <a:lin ang="950000" scaled="0"/>
          </a:gradFill>
          <a:ln cap="flat" cmpd="sng" w="9525">
            <a:solidFill>
              <a:schemeClr val="accent1"/>
            </a:solidFill>
            <a:prstDash val="solid"/>
            <a:round/>
            <a:headEnd len="sm" w="sm" type="none"/>
            <a:tailEnd len="sm" w="sm" type="none"/>
          </a:ln>
          <a:effectLst>
            <a:outerShdw blurRad="38100" rotWithShape="0" dir="5400000" dist="254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Garamond"/>
                <a:ea typeface="Garamond"/>
                <a:cs typeface="Garamond"/>
                <a:sym typeface="Garamond"/>
              </a:rPr>
              <a:t>class Example</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public static void main(String args[])</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a:t>
            </a:r>
            <a:r>
              <a:rPr b="1" lang="en-US" sz="1600">
                <a:solidFill>
                  <a:srgbClr val="A17242"/>
                </a:solidFill>
                <a:latin typeface="Garamond"/>
                <a:ea typeface="Garamond"/>
                <a:cs typeface="Garamond"/>
                <a:sym typeface="Garamond"/>
              </a:rPr>
              <a:t>A a = new A();</a:t>
            </a:r>
            <a:endParaRPr b="1" sz="1600">
              <a:solidFill>
                <a:schemeClr val="dk1"/>
              </a:solidFill>
              <a:latin typeface="Garamond"/>
              <a:ea typeface="Garamond"/>
              <a:cs typeface="Garamond"/>
              <a:sym typeface="Garamond"/>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B b = new B();</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a:t>
            </a:r>
            <a:r>
              <a:rPr b="1" lang="en-US" sz="1600">
                <a:solidFill>
                  <a:srgbClr val="A17242"/>
                </a:solidFill>
                <a:latin typeface="Garamond"/>
                <a:ea typeface="Garamond"/>
                <a:cs typeface="Garamond"/>
                <a:sym typeface="Garamond"/>
              </a:rPr>
              <a:t>  a.i=10;</a:t>
            </a:r>
            <a:endParaRPr/>
          </a:p>
          <a:p>
            <a:pPr indent="0" lvl="0" marL="0" marR="0" rtl="0" algn="l">
              <a:spcBef>
                <a:spcPts val="0"/>
              </a:spcBef>
              <a:spcAft>
                <a:spcPts val="0"/>
              </a:spcAft>
              <a:buNone/>
            </a:pPr>
            <a:r>
              <a:rPr b="1" lang="en-US" sz="1600">
                <a:solidFill>
                  <a:srgbClr val="A17242"/>
                </a:solidFill>
                <a:latin typeface="Garamond"/>
                <a:ea typeface="Garamond"/>
                <a:cs typeface="Garamond"/>
                <a:sym typeface="Garamond"/>
              </a:rPr>
              <a:t>     a.j=20;</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System.out.println(“contents of a:”);</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a:t>
            </a:r>
            <a:r>
              <a:rPr b="1" lang="en-US" sz="1600">
                <a:solidFill>
                  <a:srgbClr val="A17242"/>
                </a:solidFill>
                <a:latin typeface="Garamond"/>
                <a:ea typeface="Garamond"/>
                <a:cs typeface="Garamond"/>
                <a:sym typeface="Garamond"/>
              </a:rPr>
              <a:t>a.showij();</a:t>
            </a:r>
            <a:endParaRPr b="1" sz="1600">
              <a:solidFill>
                <a:schemeClr val="dk1"/>
              </a:solidFill>
              <a:latin typeface="Garamond"/>
              <a:ea typeface="Garamond"/>
              <a:cs typeface="Garamond"/>
              <a:sym typeface="Garamond"/>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b.i=1;</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b.j=2;</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b.k=3;</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System.out.println(“contents of b:”);</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b.showij();</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b.showk();</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System.out.println(“sum of i,j,k of b:”);</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b.sum();</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9">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9">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9">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9">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9">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9">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9">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9">
                                            <p:txEl>
                                              <p:pRg end="18" st="1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9">
                                            <p:txEl>
                                              <p:pRg end="19" st="1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1">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1">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1">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1">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1">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1">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1">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1">
                                            <p:txEl>
                                              <p:pRg end="18" st="1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1">
                                            <p:txEl>
                                              <p:pRg end="19" st="1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6" name="Shape 2226"/>
        <p:cNvGrpSpPr/>
        <p:nvPr/>
      </p:nvGrpSpPr>
      <p:grpSpPr>
        <a:xfrm>
          <a:off x="0" y="0"/>
          <a:ext cx="0" cy="0"/>
          <a:chOff x="0" y="0"/>
          <a:chExt cx="0" cy="0"/>
        </a:xfrm>
      </p:grpSpPr>
      <p:sp>
        <p:nvSpPr>
          <p:cNvPr id="2227" name="Google Shape;2227;p243"/>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#25: Multilevel Inheritance</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2228" name="Google Shape;2228;p243"/>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2" name="Shape 2232"/>
        <p:cNvGrpSpPr/>
        <p:nvPr/>
      </p:nvGrpSpPr>
      <p:grpSpPr>
        <a:xfrm>
          <a:off x="0" y="0"/>
          <a:ext cx="0" cy="0"/>
          <a:chOff x="0" y="0"/>
          <a:chExt cx="0" cy="0"/>
        </a:xfrm>
      </p:grpSpPr>
      <p:sp>
        <p:nvSpPr>
          <p:cNvPr id="2233" name="Google Shape;2233;p244"/>
          <p:cNvSpPr txBox="1"/>
          <p:nvPr>
            <p:ph idx="1" type="body"/>
          </p:nvPr>
        </p:nvSpPr>
        <p:spPr>
          <a:xfrm>
            <a:off x="457200" y="2020824"/>
            <a:ext cx="8229600" cy="407517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4000"/>
              <a:buFont typeface="Garamond"/>
              <a:buNone/>
            </a:pPr>
            <a:r>
              <a:t/>
            </a:r>
            <a:endParaRPr sz="4000"/>
          </a:p>
        </p:txBody>
      </p:sp>
      <p:sp>
        <p:nvSpPr>
          <p:cNvPr id="2234" name="Google Shape;2234;p24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INHERITANCE</a:t>
            </a:r>
            <a:endParaRPr/>
          </a:p>
        </p:txBody>
      </p:sp>
      <p:sp>
        <p:nvSpPr>
          <p:cNvPr id="2235" name="Google Shape;2235;p244"/>
          <p:cNvSpPr txBox="1"/>
          <p:nvPr/>
        </p:nvSpPr>
        <p:spPr>
          <a:xfrm>
            <a:off x="323850" y="2132965"/>
            <a:ext cx="8534400" cy="39382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000"/>
              <a:buFont typeface="Garamond"/>
              <a:buNone/>
            </a:pPr>
            <a:r>
              <a:rPr lang="en-US" sz="2000">
                <a:solidFill>
                  <a:schemeClr val="lt1"/>
                </a:solidFill>
                <a:latin typeface="Garamond"/>
                <a:ea typeface="Garamond"/>
                <a:cs typeface="Garamond"/>
                <a:sym typeface="Garamond"/>
              </a:rPr>
              <a:t>Inheritance can be defined as the process where one class acquires the properties (methods and fields) of another.</a:t>
            </a:r>
            <a:endParaRPr sz="2000">
              <a:solidFill>
                <a:schemeClr val="lt1"/>
              </a:solidFill>
              <a:latin typeface="Garamond"/>
              <a:ea typeface="Garamond"/>
              <a:cs typeface="Garamond"/>
              <a:sym typeface="Garamond"/>
            </a:endParaRPr>
          </a:p>
          <a:p>
            <a:pPr indent="0" lvl="0" marL="0" marR="0" rtl="0" algn="l">
              <a:spcBef>
                <a:spcPts val="1000"/>
              </a:spcBef>
              <a:spcAft>
                <a:spcPts val="0"/>
              </a:spcAft>
              <a:buClr>
                <a:schemeClr val="lt1"/>
              </a:buClr>
              <a:buSzPts val="2000"/>
              <a:buFont typeface="Garamond"/>
              <a:buNone/>
            </a:pPr>
            <a:r>
              <a:rPr lang="en-US" sz="2000">
                <a:solidFill>
                  <a:schemeClr val="lt1"/>
                </a:solidFill>
                <a:latin typeface="Garamond"/>
                <a:ea typeface="Garamond"/>
                <a:cs typeface="Garamond"/>
                <a:sym typeface="Garamond"/>
              </a:rPr>
              <a:t>Reusability is achieved by INHERITANCE</a:t>
            </a:r>
            <a:endParaRPr/>
          </a:p>
          <a:p>
            <a:pPr indent="0" lvl="0" marL="0" marR="0" rtl="0" algn="l">
              <a:spcBef>
                <a:spcPts val="1000"/>
              </a:spcBef>
              <a:spcAft>
                <a:spcPts val="0"/>
              </a:spcAft>
              <a:buClr>
                <a:schemeClr val="lt1"/>
              </a:buClr>
              <a:buSzPts val="2000"/>
              <a:buFont typeface="Garamond"/>
              <a:buNone/>
            </a:pPr>
            <a:r>
              <a:rPr lang="en-US" sz="2000">
                <a:solidFill>
                  <a:schemeClr val="lt1"/>
                </a:solidFill>
                <a:latin typeface="Garamond"/>
                <a:ea typeface="Garamond"/>
                <a:cs typeface="Garamond"/>
                <a:sym typeface="Garamond"/>
              </a:rPr>
              <a:t>Java classes Can be Reused by extending a class. Extending an existing class is nothing but reusing properties of the existing classes.</a:t>
            </a:r>
            <a:endParaRPr/>
          </a:p>
          <a:p>
            <a:pPr indent="0" lvl="0" marL="0" marR="0" rtl="0" algn="l">
              <a:spcBef>
                <a:spcPts val="1000"/>
              </a:spcBef>
              <a:spcAft>
                <a:spcPts val="0"/>
              </a:spcAft>
              <a:buClr>
                <a:schemeClr val="lt1"/>
              </a:buClr>
              <a:buSzPts val="2000"/>
              <a:buFont typeface="Garamond"/>
              <a:buNone/>
            </a:pPr>
            <a:r>
              <a:rPr lang="en-US" sz="2000">
                <a:solidFill>
                  <a:schemeClr val="lt1"/>
                </a:solidFill>
                <a:latin typeface="Garamond"/>
                <a:ea typeface="Garamond"/>
                <a:cs typeface="Garamond"/>
                <a:sym typeface="Garamond"/>
              </a:rPr>
              <a:t>The class whose properties are extended is known as super or base or parent class.</a:t>
            </a:r>
            <a:endParaRPr/>
          </a:p>
          <a:p>
            <a:pPr indent="0" lvl="0" marL="0" marR="0" rtl="0" algn="l">
              <a:spcBef>
                <a:spcPts val="1000"/>
              </a:spcBef>
              <a:spcAft>
                <a:spcPts val="0"/>
              </a:spcAft>
              <a:buClr>
                <a:schemeClr val="lt1"/>
              </a:buClr>
              <a:buSzPts val="2000"/>
              <a:buFont typeface="Garamond"/>
              <a:buNone/>
            </a:pPr>
            <a:r>
              <a:rPr lang="en-US" sz="2000">
                <a:solidFill>
                  <a:schemeClr val="lt1"/>
                </a:solidFill>
                <a:latin typeface="Garamond"/>
                <a:ea typeface="Garamond"/>
                <a:cs typeface="Garamond"/>
                <a:sym typeface="Garamond"/>
              </a:rPr>
              <a:t>The class which  extends the properties of super class is known as sub or derived or child class </a:t>
            </a:r>
            <a:endParaRPr/>
          </a:p>
          <a:p>
            <a:pPr indent="0" lvl="0" marL="0" marR="0" rtl="0" algn="l">
              <a:spcBef>
                <a:spcPts val="1000"/>
              </a:spcBef>
              <a:spcAft>
                <a:spcPts val="0"/>
              </a:spcAft>
              <a:buClr>
                <a:schemeClr val="lt1"/>
              </a:buClr>
              <a:buSzPts val="2000"/>
              <a:buFont typeface="Garamond"/>
              <a:buNone/>
            </a:pPr>
            <a:r>
              <a:rPr lang="en-US" sz="2000">
                <a:solidFill>
                  <a:schemeClr val="lt1"/>
                </a:solidFill>
                <a:latin typeface="Garamond"/>
                <a:ea typeface="Garamond"/>
                <a:cs typeface="Garamond"/>
                <a:sym typeface="Garamond"/>
              </a:rPr>
              <a:t>A class can either extends another class or can implement an interface </a:t>
            </a:r>
            <a:endParaRPr/>
          </a:p>
        </p:txBody>
      </p:sp>
      <p:sp>
        <p:nvSpPr>
          <p:cNvPr id="2236" name="Google Shape;2236;p244"/>
          <p:cNvSpPr/>
          <p:nvPr/>
        </p:nvSpPr>
        <p:spPr>
          <a:xfrm>
            <a:off x="1619250" y="6453505"/>
            <a:ext cx="6248400" cy="292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100" cap="none">
              <a:solidFill>
                <a:schemeClr val="lt1"/>
              </a:solidFill>
              <a:latin typeface="Garamond"/>
              <a:ea typeface="Garamond"/>
              <a:cs typeface="Garamond"/>
              <a:sym typeface="Garamon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8"/>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ABSTRACTION</a:t>
            </a:r>
            <a:endParaRPr/>
          </a:p>
        </p:txBody>
      </p:sp>
      <p:pic>
        <p:nvPicPr>
          <p:cNvPr id="336" name="Google Shape;336;p38"/>
          <p:cNvPicPr preferRelativeResize="0"/>
          <p:nvPr>
            <p:ph idx="1" type="body"/>
          </p:nvPr>
        </p:nvPicPr>
        <p:blipFill rotWithShape="1">
          <a:blip r:embed="rId3">
            <a:alphaModFix/>
          </a:blip>
          <a:srcRect b="0" l="0" r="0" t="0"/>
          <a:stretch/>
        </p:blipFill>
        <p:spPr>
          <a:xfrm>
            <a:off x="539552" y="1988840"/>
            <a:ext cx="8136904" cy="4464496"/>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0" name="Shape 2240"/>
        <p:cNvGrpSpPr/>
        <p:nvPr/>
      </p:nvGrpSpPr>
      <p:grpSpPr>
        <a:xfrm>
          <a:off x="0" y="0"/>
          <a:ext cx="0" cy="0"/>
          <a:chOff x="0" y="0"/>
          <a:chExt cx="0" cy="0"/>
        </a:xfrm>
      </p:grpSpPr>
      <p:sp>
        <p:nvSpPr>
          <p:cNvPr id="2241" name="Google Shape;2241;p245"/>
          <p:cNvSpPr txBox="1"/>
          <p:nvPr/>
        </p:nvSpPr>
        <p:spPr>
          <a:xfrm>
            <a:off x="3216910" y="1196975"/>
            <a:ext cx="2743200" cy="368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MultiLevel Inheritance</a:t>
            </a:r>
            <a:endParaRPr/>
          </a:p>
        </p:txBody>
      </p:sp>
      <p:sp>
        <p:nvSpPr>
          <p:cNvPr id="2242" name="Google Shape;2242;p245"/>
          <p:cNvSpPr/>
          <p:nvPr/>
        </p:nvSpPr>
        <p:spPr>
          <a:xfrm>
            <a:off x="3232785" y="2439670"/>
            <a:ext cx="10668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A</a:t>
            </a:r>
            <a:endParaRPr/>
          </a:p>
        </p:txBody>
      </p:sp>
      <p:sp>
        <p:nvSpPr>
          <p:cNvPr id="2243" name="Google Shape;2243;p245"/>
          <p:cNvSpPr/>
          <p:nvPr/>
        </p:nvSpPr>
        <p:spPr>
          <a:xfrm>
            <a:off x="3216910" y="3220720"/>
            <a:ext cx="10668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t/>
            </a:r>
            <a:endParaRPr sz="1800">
              <a:solidFill>
                <a:schemeClr val="lt1"/>
              </a:solidFill>
              <a:latin typeface="Garamond"/>
              <a:ea typeface="Garamond"/>
              <a:cs typeface="Garamond"/>
              <a:sym typeface="Garamond"/>
            </a:endParaRPr>
          </a:p>
        </p:txBody>
      </p:sp>
      <p:sp>
        <p:nvSpPr>
          <p:cNvPr id="2244" name="Google Shape;2244;p245"/>
          <p:cNvSpPr txBox="1"/>
          <p:nvPr/>
        </p:nvSpPr>
        <p:spPr>
          <a:xfrm>
            <a:off x="3255010" y="3034983"/>
            <a:ext cx="100647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Garamond"/>
              <a:buNone/>
            </a:pPr>
            <a:r>
              <a:t/>
            </a:r>
            <a:endParaRPr sz="1800">
              <a:solidFill>
                <a:schemeClr val="lt1"/>
              </a:solidFill>
              <a:latin typeface="Garamond"/>
              <a:ea typeface="Garamond"/>
              <a:cs typeface="Garamond"/>
              <a:sym typeface="Garamond"/>
            </a:endParaRPr>
          </a:p>
        </p:txBody>
      </p:sp>
      <p:sp>
        <p:nvSpPr>
          <p:cNvPr id="2245" name="Google Shape;2245;p245"/>
          <p:cNvSpPr txBox="1"/>
          <p:nvPr/>
        </p:nvSpPr>
        <p:spPr>
          <a:xfrm>
            <a:off x="3562985" y="3238183"/>
            <a:ext cx="32321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B</a:t>
            </a:r>
            <a:endParaRPr/>
          </a:p>
        </p:txBody>
      </p:sp>
      <p:sp>
        <p:nvSpPr>
          <p:cNvPr id="2246" name="Google Shape;2246;p245"/>
          <p:cNvSpPr/>
          <p:nvPr/>
        </p:nvSpPr>
        <p:spPr>
          <a:xfrm>
            <a:off x="3216910" y="3995420"/>
            <a:ext cx="10668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C</a:t>
            </a:r>
            <a:endParaRPr/>
          </a:p>
        </p:txBody>
      </p:sp>
      <p:cxnSp>
        <p:nvCxnSpPr>
          <p:cNvPr id="2247" name="Google Shape;2247;p245"/>
          <p:cNvCxnSpPr/>
          <p:nvPr/>
        </p:nvCxnSpPr>
        <p:spPr>
          <a:xfrm rot="10800000">
            <a:off x="3737610" y="2915920"/>
            <a:ext cx="0" cy="304800"/>
          </a:xfrm>
          <a:prstGeom prst="straightConnector1">
            <a:avLst/>
          </a:prstGeom>
          <a:noFill/>
          <a:ln cap="flat" cmpd="sng" w="9525">
            <a:solidFill>
              <a:schemeClr val="lt1"/>
            </a:solidFill>
            <a:prstDash val="solid"/>
            <a:round/>
            <a:headEnd len="sm" w="sm" type="none"/>
            <a:tailEnd len="med" w="med" type="triangle"/>
          </a:ln>
        </p:spPr>
      </p:cxnSp>
      <p:cxnSp>
        <p:nvCxnSpPr>
          <p:cNvPr id="2248" name="Google Shape;2248;p245"/>
          <p:cNvCxnSpPr/>
          <p:nvPr/>
        </p:nvCxnSpPr>
        <p:spPr>
          <a:xfrm rot="10800000">
            <a:off x="3724910" y="3677920"/>
            <a:ext cx="0" cy="304800"/>
          </a:xfrm>
          <a:prstGeom prst="straightConnector1">
            <a:avLst/>
          </a:prstGeom>
          <a:noFill/>
          <a:ln cap="flat" cmpd="sng" w="9525">
            <a:solidFill>
              <a:schemeClr val="lt1"/>
            </a:solidFill>
            <a:prstDash val="solid"/>
            <a:round/>
            <a:headEnd len="sm" w="sm" type="none"/>
            <a:tailEnd len="med" w="med" type="triangle"/>
          </a:ln>
        </p:spPr>
      </p:cxnSp>
      <p:sp>
        <p:nvSpPr>
          <p:cNvPr id="2249" name="Google Shape;2249;p245"/>
          <p:cNvSpPr/>
          <p:nvPr/>
        </p:nvSpPr>
        <p:spPr>
          <a:xfrm>
            <a:off x="4652010" y="2458720"/>
            <a:ext cx="10668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A</a:t>
            </a:r>
            <a:endParaRPr/>
          </a:p>
        </p:txBody>
      </p:sp>
      <p:sp>
        <p:nvSpPr>
          <p:cNvPr id="2250" name="Google Shape;2250;p245"/>
          <p:cNvSpPr/>
          <p:nvPr/>
        </p:nvSpPr>
        <p:spPr>
          <a:xfrm>
            <a:off x="4636135" y="3239770"/>
            <a:ext cx="10668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t/>
            </a:r>
            <a:endParaRPr sz="1800">
              <a:solidFill>
                <a:schemeClr val="lt1"/>
              </a:solidFill>
              <a:latin typeface="Garamond"/>
              <a:ea typeface="Garamond"/>
              <a:cs typeface="Garamond"/>
              <a:sym typeface="Garamond"/>
            </a:endParaRPr>
          </a:p>
        </p:txBody>
      </p:sp>
      <p:sp>
        <p:nvSpPr>
          <p:cNvPr id="2251" name="Google Shape;2251;p245"/>
          <p:cNvSpPr txBox="1"/>
          <p:nvPr/>
        </p:nvSpPr>
        <p:spPr>
          <a:xfrm>
            <a:off x="4674235" y="3054033"/>
            <a:ext cx="100647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Garamond"/>
              <a:buNone/>
            </a:pPr>
            <a:r>
              <a:t/>
            </a:r>
            <a:endParaRPr sz="1800">
              <a:solidFill>
                <a:schemeClr val="lt1"/>
              </a:solidFill>
              <a:latin typeface="Garamond"/>
              <a:ea typeface="Garamond"/>
              <a:cs typeface="Garamond"/>
              <a:sym typeface="Garamond"/>
            </a:endParaRPr>
          </a:p>
        </p:txBody>
      </p:sp>
      <p:sp>
        <p:nvSpPr>
          <p:cNvPr id="2252" name="Google Shape;2252;p245"/>
          <p:cNvSpPr txBox="1"/>
          <p:nvPr/>
        </p:nvSpPr>
        <p:spPr>
          <a:xfrm>
            <a:off x="4982210" y="3257233"/>
            <a:ext cx="32321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B</a:t>
            </a:r>
            <a:endParaRPr/>
          </a:p>
        </p:txBody>
      </p:sp>
      <p:sp>
        <p:nvSpPr>
          <p:cNvPr id="2253" name="Google Shape;2253;p245"/>
          <p:cNvSpPr/>
          <p:nvPr/>
        </p:nvSpPr>
        <p:spPr>
          <a:xfrm>
            <a:off x="4636135" y="4014470"/>
            <a:ext cx="10668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C</a:t>
            </a:r>
            <a:endParaRPr/>
          </a:p>
        </p:txBody>
      </p:sp>
      <p:cxnSp>
        <p:nvCxnSpPr>
          <p:cNvPr id="2254" name="Google Shape;2254;p245"/>
          <p:cNvCxnSpPr/>
          <p:nvPr/>
        </p:nvCxnSpPr>
        <p:spPr>
          <a:xfrm rot="10800000">
            <a:off x="5156835" y="2934970"/>
            <a:ext cx="0" cy="304800"/>
          </a:xfrm>
          <a:prstGeom prst="straightConnector1">
            <a:avLst/>
          </a:prstGeom>
          <a:noFill/>
          <a:ln cap="flat" cmpd="sng" w="9525">
            <a:solidFill>
              <a:schemeClr val="lt1"/>
            </a:solidFill>
            <a:prstDash val="lgDashDot"/>
            <a:round/>
            <a:headEnd len="sm" w="sm" type="none"/>
            <a:tailEnd len="med" w="med" type="triangle"/>
          </a:ln>
        </p:spPr>
      </p:cxnSp>
      <p:cxnSp>
        <p:nvCxnSpPr>
          <p:cNvPr id="2255" name="Google Shape;2255;p245"/>
          <p:cNvCxnSpPr/>
          <p:nvPr/>
        </p:nvCxnSpPr>
        <p:spPr>
          <a:xfrm rot="10800000">
            <a:off x="5144135" y="3696970"/>
            <a:ext cx="0" cy="304800"/>
          </a:xfrm>
          <a:prstGeom prst="straightConnector1">
            <a:avLst/>
          </a:prstGeom>
          <a:noFill/>
          <a:ln cap="flat" cmpd="sng" w="9525">
            <a:solidFill>
              <a:schemeClr val="lt1"/>
            </a:solidFill>
            <a:prstDash val="lgDashDot"/>
            <a:round/>
            <a:headEnd len="sm" w="sm" type="none"/>
            <a:tailEnd len="med" w="med" type="triangle"/>
          </a:ln>
        </p:spPr>
      </p:cxnSp>
      <p:sp>
        <p:nvSpPr>
          <p:cNvPr id="2256" name="Google Shape;2256;p245"/>
          <p:cNvSpPr txBox="1"/>
          <p:nvPr/>
        </p:nvSpPr>
        <p:spPr>
          <a:xfrm>
            <a:off x="3009900" y="260985"/>
            <a:ext cx="3038475" cy="3683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Garamond"/>
                <a:ea typeface="Garamond"/>
                <a:cs typeface="Garamond"/>
                <a:sym typeface="Garamond"/>
              </a:rPr>
              <a:t>TYPES OF INHERITANCE</a:t>
            </a:r>
            <a:endParaRPr/>
          </a:p>
        </p:txBody>
      </p:sp>
      <p:sp>
        <p:nvSpPr>
          <p:cNvPr id="2257" name="Google Shape;2257;p245"/>
          <p:cNvSpPr/>
          <p:nvPr/>
        </p:nvSpPr>
        <p:spPr>
          <a:xfrm>
            <a:off x="1619250" y="6453505"/>
            <a:ext cx="6248400" cy="292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100" cap="none">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1"/>
                                        </p:tgtEl>
                                        <p:attrNameLst>
                                          <p:attrName>style.visibility</p:attrName>
                                        </p:attrNameLst>
                                      </p:cBhvr>
                                      <p:to>
                                        <p:strVal val="visible"/>
                                      </p:to>
                                    </p:set>
                                    <p:animEffect filter="fade" transition="in">
                                      <p:cBhvr>
                                        <p:cTn dur="500"/>
                                        <p:tgtEl>
                                          <p:spTgt spid="2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2"/>
                                        </p:tgtEl>
                                        <p:attrNameLst>
                                          <p:attrName>style.visibility</p:attrName>
                                        </p:attrNameLst>
                                      </p:cBhvr>
                                      <p:to>
                                        <p:strVal val="visible"/>
                                      </p:to>
                                    </p:set>
                                    <p:animEffect filter="fade" transition="in">
                                      <p:cBhvr>
                                        <p:cTn dur="500"/>
                                        <p:tgtEl>
                                          <p:spTgt spid="2242"/>
                                        </p:tgtEl>
                                      </p:cBhvr>
                                    </p:animEffect>
                                  </p:childTnLst>
                                </p:cTn>
                              </p:par>
                              <p:par>
                                <p:cTn fill="hold" nodeType="withEffect" presetClass="entr" presetID="10" presetSubtype="0">
                                  <p:stCondLst>
                                    <p:cond delay="0"/>
                                  </p:stCondLst>
                                  <p:childTnLst>
                                    <p:set>
                                      <p:cBhvr>
                                        <p:cTn dur="1" fill="hold">
                                          <p:stCondLst>
                                            <p:cond delay="0"/>
                                          </p:stCondLst>
                                        </p:cTn>
                                        <p:tgtEl>
                                          <p:spTgt spid="2243"/>
                                        </p:tgtEl>
                                        <p:attrNameLst>
                                          <p:attrName>style.visibility</p:attrName>
                                        </p:attrNameLst>
                                      </p:cBhvr>
                                      <p:to>
                                        <p:strVal val="visible"/>
                                      </p:to>
                                    </p:set>
                                    <p:animEffect filter="fade" transition="in">
                                      <p:cBhvr>
                                        <p:cTn dur="500"/>
                                        <p:tgtEl>
                                          <p:spTgt spid="2243"/>
                                        </p:tgtEl>
                                      </p:cBhvr>
                                    </p:animEffect>
                                  </p:childTnLst>
                                </p:cTn>
                              </p:par>
                              <p:par>
                                <p:cTn fill="hold" nodeType="withEffect" presetClass="entr" presetID="10" presetSubtype="0">
                                  <p:stCondLst>
                                    <p:cond delay="0"/>
                                  </p:stCondLst>
                                  <p:childTnLst>
                                    <p:set>
                                      <p:cBhvr>
                                        <p:cTn dur="1" fill="hold">
                                          <p:stCondLst>
                                            <p:cond delay="0"/>
                                          </p:stCondLst>
                                        </p:cTn>
                                        <p:tgtEl>
                                          <p:spTgt spid="2244"/>
                                        </p:tgtEl>
                                        <p:attrNameLst>
                                          <p:attrName>style.visibility</p:attrName>
                                        </p:attrNameLst>
                                      </p:cBhvr>
                                      <p:to>
                                        <p:strVal val="visible"/>
                                      </p:to>
                                    </p:set>
                                    <p:animEffect filter="fade" transition="in">
                                      <p:cBhvr>
                                        <p:cTn dur="500"/>
                                        <p:tgtEl>
                                          <p:spTgt spid="2244"/>
                                        </p:tgtEl>
                                      </p:cBhvr>
                                    </p:animEffect>
                                  </p:childTnLst>
                                </p:cTn>
                              </p:par>
                              <p:par>
                                <p:cTn fill="hold" nodeType="withEffect" presetClass="entr" presetID="10" presetSubtype="0">
                                  <p:stCondLst>
                                    <p:cond delay="0"/>
                                  </p:stCondLst>
                                  <p:childTnLst>
                                    <p:set>
                                      <p:cBhvr>
                                        <p:cTn dur="1" fill="hold">
                                          <p:stCondLst>
                                            <p:cond delay="0"/>
                                          </p:stCondLst>
                                        </p:cTn>
                                        <p:tgtEl>
                                          <p:spTgt spid="2245"/>
                                        </p:tgtEl>
                                        <p:attrNameLst>
                                          <p:attrName>style.visibility</p:attrName>
                                        </p:attrNameLst>
                                      </p:cBhvr>
                                      <p:to>
                                        <p:strVal val="visible"/>
                                      </p:to>
                                    </p:set>
                                    <p:animEffect filter="fade" transition="in">
                                      <p:cBhvr>
                                        <p:cTn dur="500"/>
                                        <p:tgtEl>
                                          <p:spTgt spid="2245"/>
                                        </p:tgtEl>
                                      </p:cBhvr>
                                    </p:animEffect>
                                  </p:childTnLst>
                                </p:cTn>
                              </p:par>
                              <p:par>
                                <p:cTn fill="hold" nodeType="withEffect" presetClass="entr" presetID="10" presetSubtype="0">
                                  <p:stCondLst>
                                    <p:cond delay="0"/>
                                  </p:stCondLst>
                                  <p:childTnLst>
                                    <p:set>
                                      <p:cBhvr>
                                        <p:cTn dur="1" fill="hold">
                                          <p:stCondLst>
                                            <p:cond delay="0"/>
                                          </p:stCondLst>
                                        </p:cTn>
                                        <p:tgtEl>
                                          <p:spTgt spid="2246"/>
                                        </p:tgtEl>
                                        <p:attrNameLst>
                                          <p:attrName>style.visibility</p:attrName>
                                        </p:attrNameLst>
                                      </p:cBhvr>
                                      <p:to>
                                        <p:strVal val="visible"/>
                                      </p:to>
                                    </p:set>
                                    <p:animEffect filter="fade" transition="in">
                                      <p:cBhvr>
                                        <p:cTn dur="500"/>
                                        <p:tgtEl>
                                          <p:spTgt spid="2246"/>
                                        </p:tgtEl>
                                      </p:cBhvr>
                                    </p:animEffect>
                                  </p:childTnLst>
                                </p:cTn>
                              </p:par>
                              <p:par>
                                <p:cTn fill="hold" nodeType="withEffect" presetClass="entr" presetID="10" presetSubtype="0">
                                  <p:stCondLst>
                                    <p:cond delay="0"/>
                                  </p:stCondLst>
                                  <p:childTnLst>
                                    <p:set>
                                      <p:cBhvr>
                                        <p:cTn dur="1" fill="hold">
                                          <p:stCondLst>
                                            <p:cond delay="0"/>
                                          </p:stCondLst>
                                        </p:cTn>
                                        <p:tgtEl>
                                          <p:spTgt spid="2247"/>
                                        </p:tgtEl>
                                        <p:attrNameLst>
                                          <p:attrName>style.visibility</p:attrName>
                                        </p:attrNameLst>
                                      </p:cBhvr>
                                      <p:to>
                                        <p:strVal val="visible"/>
                                      </p:to>
                                    </p:set>
                                    <p:animEffect filter="fade" transition="in">
                                      <p:cBhvr>
                                        <p:cTn dur="500"/>
                                        <p:tgtEl>
                                          <p:spTgt spid="2247"/>
                                        </p:tgtEl>
                                      </p:cBhvr>
                                    </p:animEffect>
                                  </p:childTnLst>
                                </p:cTn>
                              </p:par>
                              <p:par>
                                <p:cTn fill="hold" nodeType="withEffect" presetClass="entr" presetID="10" presetSubtype="0">
                                  <p:stCondLst>
                                    <p:cond delay="0"/>
                                  </p:stCondLst>
                                  <p:childTnLst>
                                    <p:set>
                                      <p:cBhvr>
                                        <p:cTn dur="1" fill="hold">
                                          <p:stCondLst>
                                            <p:cond delay="0"/>
                                          </p:stCondLst>
                                        </p:cTn>
                                        <p:tgtEl>
                                          <p:spTgt spid="2248"/>
                                        </p:tgtEl>
                                        <p:attrNameLst>
                                          <p:attrName>style.visibility</p:attrName>
                                        </p:attrNameLst>
                                      </p:cBhvr>
                                      <p:to>
                                        <p:strVal val="visible"/>
                                      </p:to>
                                    </p:set>
                                    <p:animEffect filter="fade" transition="in">
                                      <p:cBhvr>
                                        <p:cTn dur="500"/>
                                        <p:tgtEl>
                                          <p:spTgt spid="2248"/>
                                        </p:tgtEl>
                                      </p:cBhvr>
                                    </p:animEffect>
                                  </p:childTnLst>
                                </p:cTn>
                              </p:par>
                              <p:par>
                                <p:cTn fill="hold" nodeType="withEffect" presetClass="entr" presetID="10" presetSubtype="0">
                                  <p:stCondLst>
                                    <p:cond delay="0"/>
                                  </p:stCondLst>
                                  <p:childTnLst>
                                    <p:set>
                                      <p:cBhvr>
                                        <p:cTn dur="1" fill="hold">
                                          <p:stCondLst>
                                            <p:cond delay="0"/>
                                          </p:stCondLst>
                                        </p:cTn>
                                        <p:tgtEl>
                                          <p:spTgt spid="2249"/>
                                        </p:tgtEl>
                                        <p:attrNameLst>
                                          <p:attrName>style.visibility</p:attrName>
                                        </p:attrNameLst>
                                      </p:cBhvr>
                                      <p:to>
                                        <p:strVal val="visible"/>
                                      </p:to>
                                    </p:set>
                                    <p:animEffect filter="fade" transition="in">
                                      <p:cBhvr>
                                        <p:cTn dur="500"/>
                                        <p:tgtEl>
                                          <p:spTgt spid="2249"/>
                                        </p:tgtEl>
                                      </p:cBhvr>
                                    </p:animEffect>
                                  </p:childTnLst>
                                </p:cTn>
                              </p:par>
                              <p:par>
                                <p:cTn fill="hold" nodeType="withEffect" presetClass="entr" presetID="10" presetSubtype="0">
                                  <p:stCondLst>
                                    <p:cond delay="0"/>
                                  </p:stCondLst>
                                  <p:childTnLst>
                                    <p:set>
                                      <p:cBhvr>
                                        <p:cTn dur="1" fill="hold">
                                          <p:stCondLst>
                                            <p:cond delay="0"/>
                                          </p:stCondLst>
                                        </p:cTn>
                                        <p:tgtEl>
                                          <p:spTgt spid="2250"/>
                                        </p:tgtEl>
                                        <p:attrNameLst>
                                          <p:attrName>style.visibility</p:attrName>
                                        </p:attrNameLst>
                                      </p:cBhvr>
                                      <p:to>
                                        <p:strVal val="visible"/>
                                      </p:to>
                                    </p:set>
                                    <p:animEffect filter="fade" transition="in">
                                      <p:cBhvr>
                                        <p:cTn dur="500"/>
                                        <p:tgtEl>
                                          <p:spTgt spid="2250"/>
                                        </p:tgtEl>
                                      </p:cBhvr>
                                    </p:animEffect>
                                  </p:childTnLst>
                                </p:cTn>
                              </p:par>
                              <p:par>
                                <p:cTn fill="hold" nodeType="withEffect" presetClass="entr" presetID="10" presetSubtype="0">
                                  <p:stCondLst>
                                    <p:cond delay="0"/>
                                  </p:stCondLst>
                                  <p:childTnLst>
                                    <p:set>
                                      <p:cBhvr>
                                        <p:cTn dur="1" fill="hold">
                                          <p:stCondLst>
                                            <p:cond delay="0"/>
                                          </p:stCondLst>
                                        </p:cTn>
                                        <p:tgtEl>
                                          <p:spTgt spid="2251"/>
                                        </p:tgtEl>
                                        <p:attrNameLst>
                                          <p:attrName>style.visibility</p:attrName>
                                        </p:attrNameLst>
                                      </p:cBhvr>
                                      <p:to>
                                        <p:strVal val="visible"/>
                                      </p:to>
                                    </p:set>
                                    <p:animEffect filter="fade" transition="in">
                                      <p:cBhvr>
                                        <p:cTn dur="500"/>
                                        <p:tgtEl>
                                          <p:spTgt spid="2251"/>
                                        </p:tgtEl>
                                      </p:cBhvr>
                                    </p:animEffect>
                                  </p:childTnLst>
                                </p:cTn>
                              </p:par>
                              <p:par>
                                <p:cTn fill="hold" nodeType="withEffect" presetClass="entr" presetID="10" presetSubtype="0">
                                  <p:stCondLst>
                                    <p:cond delay="0"/>
                                  </p:stCondLst>
                                  <p:childTnLst>
                                    <p:set>
                                      <p:cBhvr>
                                        <p:cTn dur="1" fill="hold">
                                          <p:stCondLst>
                                            <p:cond delay="0"/>
                                          </p:stCondLst>
                                        </p:cTn>
                                        <p:tgtEl>
                                          <p:spTgt spid="2252"/>
                                        </p:tgtEl>
                                        <p:attrNameLst>
                                          <p:attrName>style.visibility</p:attrName>
                                        </p:attrNameLst>
                                      </p:cBhvr>
                                      <p:to>
                                        <p:strVal val="visible"/>
                                      </p:to>
                                    </p:set>
                                    <p:animEffect filter="fade" transition="in">
                                      <p:cBhvr>
                                        <p:cTn dur="500"/>
                                        <p:tgtEl>
                                          <p:spTgt spid="2252"/>
                                        </p:tgtEl>
                                      </p:cBhvr>
                                    </p:animEffect>
                                  </p:childTnLst>
                                </p:cTn>
                              </p:par>
                              <p:par>
                                <p:cTn fill="hold" nodeType="withEffect" presetClass="entr" presetID="10" presetSubtype="0">
                                  <p:stCondLst>
                                    <p:cond delay="0"/>
                                  </p:stCondLst>
                                  <p:childTnLst>
                                    <p:set>
                                      <p:cBhvr>
                                        <p:cTn dur="1" fill="hold">
                                          <p:stCondLst>
                                            <p:cond delay="0"/>
                                          </p:stCondLst>
                                        </p:cTn>
                                        <p:tgtEl>
                                          <p:spTgt spid="2253"/>
                                        </p:tgtEl>
                                        <p:attrNameLst>
                                          <p:attrName>style.visibility</p:attrName>
                                        </p:attrNameLst>
                                      </p:cBhvr>
                                      <p:to>
                                        <p:strVal val="visible"/>
                                      </p:to>
                                    </p:set>
                                    <p:animEffect filter="fade" transition="in">
                                      <p:cBhvr>
                                        <p:cTn dur="500"/>
                                        <p:tgtEl>
                                          <p:spTgt spid="2253"/>
                                        </p:tgtEl>
                                      </p:cBhvr>
                                    </p:animEffect>
                                  </p:childTnLst>
                                </p:cTn>
                              </p:par>
                              <p:par>
                                <p:cTn fill="hold" nodeType="withEffect" presetClass="entr" presetID="10" presetSubtype="0">
                                  <p:stCondLst>
                                    <p:cond delay="0"/>
                                  </p:stCondLst>
                                  <p:childTnLst>
                                    <p:set>
                                      <p:cBhvr>
                                        <p:cTn dur="1" fill="hold">
                                          <p:stCondLst>
                                            <p:cond delay="0"/>
                                          </p:stCondLst>
                                        </p:cTn>
                                        <p:tgtEl>
                                          <p:spTgt spid="2254"/>
                                        </p:tgtEl>
                                        <p:attrNameLst>
                                          <p:attrName>style.visibility</p:attrName>
                                        </p:attrNameLst>
                                      </p:cBhvr>
                                      <p:to>
                                        <p:strVal val="visible"/>
                                      </p:to>
                                    </p:set>
                                    <p:animEffect filter="fade" transition="in">
                                      <p:cBhvr>
                                        <p:cTn dur="500"/>
                                        <p:tgtEl>
                                          <p:spTgt spid="2254"/>
                                        </p:tgtEl>
                                      </p:cBhvr>
                                    </p:animEffect>
                                  </p:childTnLst>
                                </p:cTn>
                              </p:par>
                              <p:par>
                                <p:cTn fill="hold" nodeType="withEffect" presetClass="entr" presetID="10" presetSubtype="0">
                                  <p:stCondLst>
                                    <p:cond delay="0"/>
                                  </p:stCondLst>
                                  <p:childTnLst>
                                    <p:set>
                                      <p:cBhvr>
                                        <p:cTn dur="1" fill="hold">
                                          <p:stCondLst>
                                            <p:cond delay="0"/>
                                          </p:stCondLst>
                                        </p:cTn>
                                        <p:tgtEl>
                                          <p:spTgt spid="2255"/>
                                        </p:tgtEl>
                                        <p:attrNameLst>
                                          <p:attrName>style.visibility</p:attrName>
                                        </p:attrNameLst>
                                      </p:cBhvr>
                                      <p:to>
                                        <p:strVal val="visible"/>
                                      </p:to>
                                    </p:set>
                                    <p:animEffect filter="fade" transition="in">
                                      <p:cBhvr>
                                        <p:cTn dur="500"/>
                                        <p:tgtEl>
                                          <p:spTgt spid="2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sp>
        <p:nvSpPr>
          <p:cNvPr id="2262" name="Google Shape;2262;p246"/>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2263" name="Google Shape;2263;p246"/>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MULTI LVEL INHERITANCE </a:t>
            </a:r>
            <a:endParaRPr/>
          </a:p>
        </p:txBody>
      </p:sp>
      <p:sp>
        <p:nvSpPr>
          <p:cNvPr id="2264" name="Google Shape;2264;p246"/>
          <p:cNvSpPr txBox="1"/>
          <p:nvPr/>
        </p:nvSpPr>
        <p:spPr>
          <a:xfrm>
            <a:off x="35560" y="1676400"/>
            <a:ext cx="4300855" cy="4523105"/>
          </a:xfrm>
          <a:prstGeom prst="rect">
            <a:avLst/>
          </a:prstGeom>
          <a:gradFill>
            <a:gsLst>
              <a:gs pos="0">
                <a:srgbClr val="FFD7A4"/>
              </a:gs>
              <a:gs pos="30000">
                <a:srgbClr val="FFC77A"/>
              </a:gs>
              <a:gs pos="45000">
                <a:srgbClr val="FFC562"/>
              </a:gs>
              <a:gs pos="55000">
                <a:srgbClr val="FFC56B"/>
              </a:gs>
              <a:gs pos="73000">
                <a:srgbClr val="FFC77A"/>
              </a:gs>
              <a:gs pos="100000">
                <a:srgbClr val="FFD7A4"/>
              </a:gs>
            </a:gsLst>
            <a:lin ang="950000" scaled="0"/>
          </a:gradFill>
          <a:ln cap="flat" cmpd="sng" w="9525">
            <a:solidFill>
              <a:schemeClr val="accent1"/>
            </a:solidFill>
            <a:prstDash val="solid"/>
            <a:round/>
            <a:headEnd len="sm" w="sm" type="none"/>
            <a:tailEnd len="sm" w="sm" type="none"/>
          </a:ln>
          <a:effectLst>
            <a:outerShdw blurRad="38100" rotWithShape="0" dir="5400000" dist="254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A17242"/>
                </a:solidFill>
                <a:latin typeface="Garamond"/>
                <a:ea typeface="Garamond"/>
                <a:cs typeface="Garamond"/>
                <a:sym typeface="Garamond"/>
              </a:rPr>
              <a:t>class A</a:t>
            </a:r>
            <a:endParaRPr/>
          </a:p>
          <a:p>
            <a:pPr indent="0" lvl="0" marL="0" marR="0" rtl="0" algn="l">
              <a:spcBef>
                <a:spcPts val="0"/>
              </a:spcBef>
              <a:spcAft>
                <a:spcPts val="0"/>
              </a:spcAft>
              <a:buNone/>
            </a:pPr>
            <a:r>
              <a:rPr b="1" lang="en-US" sz="1600">
                <a:solidFill>
                  <a:srgbClr val="A17242"/>
                </a:solidFill>
                <a:latin typeface="Garamond"/>
                <a:ea typeface="Garamond"/>
                <a:cs typeface="Garamond"/>
                <a:sym typeface="Garamond"/>
              </a:rPr>
              <a:t>{</a:t>
            </a:r>
            <a:endParaRPr/>
          </a:p>
          <a:p>
            <a:pPr indent="0" lvl="0" marL="0" marR="0" rtl="0" algn="l">
              <a:spcBef>
                <a:spcPts val="0"/>
              </a:spcBef>
              <a:spcAft>
                <a:spcPts val="0"/>
              </a:spcAft>
              <a:buNone/>
            </a:pPr>
            <a:r>
              <a:rPr b="1" lang="en-US" sz="1600">
                <a:solidFill>
                  <a:srgbClr val="A17242"/>
                </a:solidFill>
                <a:latin typeface="Garamond"/>
                <a:ea typeface="Garamond"/>
                <a:cs typeface="Garamond"/>
                <a:sym typeface="Garamond"/>
              </a:rPr>
              <a:t>   int i;</a:t>
            </a:r>
            <a:endParaRPr/>
          </a:p>
          <a:p>
            <a:pPr indent="0" lvl="0" marL="0" marR="0" rtl="0" algn="l">
              <a:spcBef>
                <a:spcPts val="0"/>
              </a:spcBef>
              <a:spcAft>
                <a:spcPts val="0"/>
              </a:spcAft>
              <a:buNone/>
            </a:pPr>
            <a:r>
              <a:rPr b="1" lang="en-US" sz="1600">
                <a:solidFill>
                  <a:srgbClr val="A17242"/>
                </a:solidFill>
                <a:latin typeface="Garamond"/>
                <a:ea typeface="Garamond"/>
                <a:cs typeface="Garamond"/>
                <a:sym typeface="Garamond"/>
              </a:rPr>
              <a:t>   void showij()</a:t>
            </a:r>
            <a:endParaRPr/>
          </a:p>
          <a:p>
            <a:pPr indent="0" lvl="0" marL="0" marR="0" rtl="0" algn="l">
              <a:spcBef>
                <a:spcPts val="0"/>
              </a:spcBef>
              <a:spcAft>
                <a:spcPts val="0"/>
              </a:spcAft>
              <a:buNone/>
            </a:pPr>
            <a:r>
              <a:rPr b="1" lang="en-US" sz="1600">
                <a:solidFill>
                  <a:srgbClr val="A17242"/>
                </a:solidFill>
                <a:latin typeface="Garamond"/>
                <a:ea typeface="Garamond"/>
                <a:cs typeface="Garamond"/>
                <a:sym typeface="Garamond"/>
              </a:rPr>
              <a:t>   {</a:t>
            </a:r>
            <a:endParaRPr/>
          </a:p>
          <a:p>
            <a:pPr indent="0" lvl="0" marL="0" marR="0" rtl="0" algn="l">
              <a:spcBef>
                <a:spcPts val="0"/>
              </a:spcBef>
              <a:spcAft>
                <a:spcPts val="0"/>
              </a:spcAft>
              <a:buNone/>
            </a:pPr>
            <a:r>
              <a:rPr b="1" lang="en-US" sz="1600">
                <a:solidFill>
                  <a:srgbClr val="A17242"/>
                </a:solidFill>
                <a:latin typeface="Garamond"/>
                <a:ea typeface="Garamond"/>
                <a:cs typeface="Garamond"/>
                <a:sym typeface="Garamond"/>
              </a:rPr>
              <a:t>      System.out.println(“i :”+i);</a:t>
            </a:r>
            <a:endParaRPr/>
          </a:p>
          <a:p>
            <a:pPr indent="0" lvl="0" marL="0" marR="0" rtl="0" algn="l">
              <a:spcBef>
                <a:spcPts val="0"/>
              </a:spcBef>
              <a:spcAft>
                <a:spcPts val="0"/>
              </a:spcAft>
              <a:buNone/>
            </a:pPr>
            <a:r>
              <a:rPr b="1" lang="en-US" sz="1600">
                <a:solidFill>
                  <a:srgbClr val="A17242"/>
                </a:solidFill>
                <a:latin typeface="Garamond"/>
                <a:ea typeface="Garamond"/>
                <a:cs typeface="Garamond"/>
                <a:sym typeface="Garamond"/>
              </a:rPr>
              <a:t>   }</a:t>
            </a:r>
            <a:endParaRPr/>
          </a:p>
          <a:p>
            <a:pPr indent="0" lvl="0" marL="0" marR="0" rtl="0" algn="l">
              <a:spcBef>
                <a:spcPts val="0"/>
              </a:spcBef>
              <a:spcAft>
                <a:spcPts val="0"/>
              </a:spcAft>
              <a:buNone/>
            </a:pPr>
            <a:r>
              <a:rPr b="1" lang="en-US" sz="1600">
                <a:solidFill>
                  <a:srgbClr val="A17242"/>
                </a:solidFill>
                <a:latin typeface="Garamond"/>
                <a:ea typeface="Garamond"/>
                <a:cs typeface="Garamond"/>
                <a:sym typeface="Garamond"/>
              </a:rPr>
              <a:t>}</a:t>
            </a:r>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class B </a:t>
            </a:r>
            <a:r>
              <a:rPr b="1" lang="en-US" sz="1600">
                <a:solidFill>
                  <a:srgbClr val="A17242"/>
                </a:solidFill>
                <a:latin typeface="Garamond"/>
                <a:ea typeface="Garamond"/>
                <a:cs typeface="Garamond"/>
                <a:sym typeface="Garamond"/>
              </a:rPr>
              <a:t>extends A</a:t>
            </a:r>
            <a:endParaRPr b="1" sz="1600">
              <a:solidFill>
                <a:srgbClr val="00B050"/>
              </a:solidFill>
              <a:latin typeface="Garamond"/>
              <a:ea typeface="Garamond"/>
              <a:cs typeface="Garamond"/>
              <a:sym typeface="Garamond"/>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a:t>
            </a:r>
            <a:endParaRPr b="1" sz="1600">
              <a:solidFill>
                <a:srgbClr val="00B050"/>
              </a:solidFill>
              <a:latin typeface="Garamond"/>
              <a:ea typeface="Garamond"/>
              <a:cs typeface="Garamond"/>
              <a:sym typeface="Garamond"/>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   int j;</a:t>
            </a:r>
            <a:endParaRPr b="1" sz="1600">
              <a:solidFill>
                <a:srgbClr val="00B050"/>
              </a:solidFill>
              <a:latin typeface="Garamond"/>
              <a:ea typeface="Garamond"/>
              <a:cs typeface="Garamond"/>
              <a:sym typeface="Garamond"/>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   void showj()</a:t>
            </a:r>
            <a:endParaRPr b="1" sz="1600">
              <a:solidFill>
                <a:srgbClr val="00B050"/>
              </a:solidFill>
              <a:latin typeface="Garamond"/>
              <a:ea typeface="Garamond"/>
              <a:cs typeface="Garamond"/>
              <a:sym typeface="Garamond"/>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   {</a:t>
            </a:r>
            <a:endParaRPr b="1" sz="1600">
              <a:solidFill>
                <a:srgbClr val="00B050"/>
              </a:solidFill>
              <a:latin typeface="Garamond"/>
              <a:ea typeface="Garamond"/>
              <a:cs typeface="Garamond"/>
              <a:sym typeface="Garamond"/>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     System.out.println(“j : “+j);</a:t>
            </a:r>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   }</a:t>
            </a:r>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 }   </a:t>
            </a:r>
            <a:endParaRPr b="1" sz="1600">
              <a:solidFill>
                <a:srgbClr val="00B050"/>
              </a:solidFill>
              <a:latin typeface="Garamond"/>
              <a:ea typeface="Garamond"/>
              <a:cs typeface="Garamond"/>
              <a:sym typeface="Garamond"/>
            </a:endParaRPr>
          </a:p>
          <a:p>
            <a:pPr indent="0" lvl="0" marL="0" marR="0" rtl="0" algn="l">
              <a:spcBef>
                <a:spcPts val="0"/>
              </a:spcBef>
              <a:spcAft>
                <a:spcPts val="0"/>
              </a:spcAft>
              <a:buNone/>
            </a:pPr>
            <a:r>
              <a:t/>
            </a:r>
            <a:endParaRPr sz="16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sz="1600">
              <a:solidFill>
                <a:schemeClr val="dk1"/>
              </a:solidFill>
              <a:latin typeface="Garamond"/>
              <a:ea typeface="Garamond"/>
              <a:cs typeface="Garamond"/>
              <a:sym typeface="Garamond"/>
            </a:endParaRPr>
          </a:p>
        </p:txBody>
      </p:sp>
      <p:sp>
        <p:nvSpPr>
          <p:cNvPr id="2265" name="Google Shape;2265;p246"/>
          <p:cNvSpPr/>
          <p:nvPr/>
        </p:nvSpPr>
        <p:spPr>
          <a:xfrm>
            <a:off x="7092315" y="4005580"/>
            <a:ext cx="2258695" cy="1026795"/>
          </a:xfrm>
          <a:prstGeom prst="roundRect">
            <a:avLst>
              <a:gd fmla="val 16667" name="adj"/>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Output:</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1</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1</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1</a:t>
            </a:r>
            <a:endParaRPr/>
          </a:p>
        </p:txBody>
      </p:sp>
      <p:sp>
        <p:nvSpPr>
          <p:cNvPr id="2266" name="Google Shape;2266;p246"/>
          <p:cNvSpPr txBox="1"/>
          <p:nvPr/>
        </p:nvSpPr>
        <p:spPr>
          <a:xfrm>
            <a:off x="4644390" y="1485265"/>
            <a:ext cx="4300855" cy="5262245"/>
          </a:xfrm>
          <a:prstGeom prst="rect">
            <a:avLst/>
          </a:prstGeom>
          <a:gradFill>
            <a:gsLst>
              <a:gs pos="0">
                <a:srgbClr val="FFD7A4"/>
              </a:gs>
              <a:gs pos="30000">
                <a:srgbClr val="FFC77A"/>
              </a:gs>
              <a:gs pos="45000">
                <a:srgbClr val="FFC562"/>
              </a:gs>
              <a:gs pos="55000">
                <a:srgbClr val="FFC56B"/>
              </a:gs>
              <a:gs pos="73000">
                <a:srgbClr val="FFC77A"/>
              </a:gs>
              <a:gs pos="100000">
                <a:srgbClr val="FFD7A4"/>
              </a:gs>
            </a:gsLst>
            <a:lin ang="950000" scaled="0"/>
          </a:gradFill>
          <a:ln cap="flat" cmpd="sng" w="9525">
            <a:solidFill>
              <a:schemeClr val="accent1"/>
            </a:solidFill>
            <a:prstDash val="solid"/>
            <a:round/>
            <a:headEnd len="sm" w="sm" type="none"/>
            <a:tailEnd len="sm" w="sm" type="none"/>
          </a:ln>
          <a:effectLst>
            <a:outerShdw blurRad="38100" rotWithShape="0" dir="5400000" dist="254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Garamond"/>
                <a:ea typeface="Garamond"/>
                <a:cs typeface="Garamond"/>
                <a:sym typeface="Garamond"/>
              </a:rPr>
              <a:t>class C </a:t>
            </a:r>
            <a:r>
              <a:rPr b="1" lang="en-US" sz="1600">
                <a:solidFill>
                  <a:srgbClr val="00B050"/>
                </a:solidFill>
                <a:latin typeface="Garamond"/>
                <a:ea typeface="Garamond"/>
                <a:cs typeface="Garamond"/>
                <a:sym typeface="Garamond"/>
              </a:rPr>
              <a:t>extends B</a:t>
            </a:r>
            <a:endParaRPr b="1" sz="1600">
              <a:solidFill>
                <a:schemeClr val="dk1"/>
              </a:solidFill>
              <a:latin typeface="Garamond"/>
              <a:ea typeface="Garamond"/>
              <a:cs typeface="Garamond"/>
              <a:sym typeface="Garamond"/>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a:t>
            </a:r>
            <a:endParaRPr b="1" sz="1600">
              <a:solidFill>
                <a:schemeClr val="dk1"/>
              </a:solidFill>
              <a:latin typeface="Garamond"/>
              <a:ea typeface="Garamond"/>
              <a:cs typeface="Garamond"/>
              <a:sym typeface="Garamond"/>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int k;</a:t>
            </a:r>
            <a:endParaRPr b="1" sz="1600">
              <a:solidFill>
                <a:schemeClr val="dk1"/>
              </a:solidFill>
              <a:latin typeface="Garamond"/>
              <a:ea typeface="Garamond"/>
              <a:cs typeface="Garamond"/>
              <a:sym typeface="Garamond"/>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void showk()</a:t>
            </a:r>
            <a:endParaRPr b="1" sz="1600">
              <a:solidFill>
                <a:schemeClr val="dk1"/>
              </a:solidFill>
              <a:latin typeface="Garamond"/>
              <a:ea typeface="Garamond"/>
              <a:cs typeface="Garamond"/>
              <a:sym typeface="Garamond"/>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a:t>
            </a:r>
            <a:endParaRPr b="1" sz="1600">
              <a:solidFill>
                <a:schemeClr val="dk1"/>
              </a:solidFill>
              <a:latin typeface="Garamond"/>
              <a:ea typeface="Garamond"/>
              <a:cs typeface="Garamond"/>
              <a:sym typeface="Garamond"/>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System.out.println(“k : “+k);</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void sum()</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System.out.println(“i+j+k: “+(i+j+k));</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a:t>
            </a:r>
            <a:endParaRPr b="1" sz="1600">
              <a:solidFill>
                <a:schemeClr val="dk1"/>
              </a:solidFill>
              <a:latin typeface="Garamond"/>
              <a:ea typeface="Garamond"/>
              <a:cs typeface="Garamond"/>
              <a:sym typeface="Garamond"/>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class Example</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public static void main(String args[]) {</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C c=new C();</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c.i=10;</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c.j=20;</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c.k=30;</a:t>
            </a:r>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c.sum()</a:t>
            </a:r>
            <a:endParaRPr b="1" sz="1600">
              <a:solidFill>
                <a:schemeClr val="dk1"/>
              </a:solidFill>
              <a:latin typeface="Garamond"/>
              <a:ea typeface="Garamond"/>
              <a:cs typeface="Garamond"/>
              <a:sym typeface="Garamond"/>
            </a:endParaRPr>
          </a:p>
          <a:p>
            <a:pPr indent="0" lvl="0" marL="0" marR="0" rtl="0" algn="l">
              <a:spcBef>
                <a:spcPts val="0"/>
              </a:spcBef>
              <a:spcAft>
                <a:spcPts val="0"/>
              </a:spcAft>
              <a:buNone/>
            </a:pPr>
            <a:r>
              <a:rPr b="1" lang="en-US" sz="1600">
                <a:solidFill>
                  <a:schemeClr val="dk1"/>
                </a:solidFill>
                <a:latin typeface="Garamond"/>
                <a:ea typeface="Garamond"/>
                <a:cs typeface="Garamond"/>
                <a:sym typeface="Garamond"/>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4">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4">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4">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4">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4">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4">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4">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4">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6">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6">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6">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6">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6">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6">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6">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6">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6">
                                            <p:txEl>
                                              <p:pRg end="18" st="1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6">
                                            <p:txEl>
                                              <p:pRg end="19" st="1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6">
                                            <p:txEl>
                                              <p:pRg end="20" st="2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1" name="Shape 2271"/>
        <p:cNvGrpSpPr/>
        <p:nvPr/>
      </p:nvGrpSpPr>
      <p:grpSpPr>
        <a:xfrm>
          <a:off x="0" y="0"/>
          <a:ext cx="0" cy="0"/>
          <a:chOff x="0" y="0"/>
          <a:chExt cx="0" cy="0"/>
        </a:xfrm>
      </p:grpSpPr>
      <p:sp>
        <p:nvSpPr>
          <p:cNvPr id="2272" name="Google Shape;2272;p247"/>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#26: Hierarchical Inheritance</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2273" name="Google Shape;2273;p247"/>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7" name="Shape 2277"/>
        <p:cNvGrpSpPr/>
        <p:nvPr/>
      </p:nvGrpSpPr>
      <p:grpSpPr>
        <a:xfrm>
          <a:off x="0" y="0"/>
          <a:ext cx="0" cy="0"/>
          <a:chOff x="0" y="0"/>
          <a:chExt cx="0" cy="0"/>
        </a:xfrm>
      </p:grpSpPr>
      <p:sp>
        <p:nvSpPr>
          <p:cNvPr id="2278" name="Google Shape;2278;p248"/>
          <p:cNvSpPr txBox="1"/>
          <p:nvPr>
            <p:ph idx="1" type="body"/>
          </p:nvPr>
        </p:nvSpPr>
        <p:spPr>
          <a:xfrm>
            <a:off x="457200" y="2020824"/>
            <a:ext cx="8229600" cy="407517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4000"/>
              <a:buFont typeface="Garamond"/>
              <a:buNone/>
            </a:pPr>
            <a:r>
              <a:t/>
            </a:r>
            <a:endParaRPr sz="4000"/>
          </a:p>
        </p:txBody>
      </p:sp>
      <p:sp>
        <p:nvSpPr>
          <p:cNvPr id="2279" name="Google Shape;2279;p248"/>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INHERITANCE</a:t>
            </a:r>
            <a:endParaRPr/>
          </a:p>
        </p:txBody>
      </p:sp>
      <p:sp>
        <p:nvSpPr>
          <p:cNvPr id="2280" name="Google Shape;2280;p248"/>
          <p:cNvSpPr txBox="1"/>
          <p:nvPr/>
        </p:nvSpPr>
        <p:spPr>
          <a:xfrm>
            <a:off x="323850" y="2132965"/>
            <a:ext cx="8534400" cy="39382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000"/>
              <a:buFont typeface="Garamond"/>
              <a:buNone/>
            </a:pPr>
            <a:r>
              <a:rPr lang="en-US" sz="2000">
                <a:solidFill>
                  <a:schemeClr val="lt1"/>
                </a:solidFill>
                <a:latin typeface="Garamond"/>
                <a:ea typeface="Garamond"/>
                <a:cs typeface="Garamond"/>
                <a:sym typeface="Garamond"/>
              </a:rPr>
              <a:t>Inheritance can be defined as the process where one class acquires the properties (methods and fields) of another.</a:t>
            </a:r>
            <a:endParaRPr sz="2000">
              <a:solidFill>
                <a:schemeClr val="lt1"/>
              </a:solidFill>
              <a:latin typeface="Garamond"/>
              <a:ea typeface="Garamond"/>
              <a:cs typeface="Garamond"/>
              <a:sym typeface="Garamond"/>
            </a:endParaRPr>
          </a:p>
          <a:p>
            <a:pPr indent="0" lvl="0" marL="0" marR="0" rtl="0" algn="l">
              <a:spcBef>
                <a:spcPts val="1000"/>
              </a:spcBef>
              <a:spcAft>
                <a:spcPts val="0"/>
              </a:spcAft>
              <a:buClr>
                <a:schemeClr val="lt1"/>
              </a:buClr>
              <a:buSzPts val="2000"/>
              <a:buFont typeface="Garamond"/>
              <a:buNone/>
            </a:pPr>
            <a:r>
              <a:rPr lang="en-US" sz="2000">
                <a:solidFill>
                  <a:schemeClr val="lt1"/>
                </a:solidFill>
                <a:latin typeface="Garamond"/>
                <a:ea typeface="Garamond"/>
                <a:cs typeface="Garamond"/>
                <a:sym typeface="Garamond"/>
              </a:rPr>
              <a:t>Reusability is achieved by INHERITANCE</a:t>
            </a:r>
            <a:endParaRPr/>
          </a:p>
          <a:p>
            <a:pPr indent="0" lvl="0" marL="0" marR="0" rtl="0" algn="l">
              <a:spcBef>
                <a:spcPts val="1000"/>
              </a:spcBef>
              <a:spcAft>
                <a:spcPts val="0"/>
              </a:spcAft>
              <a:buClr>
                <a:schemeClr val="lt1"/>
              </a:buClr>
              <a:buSzPts val="2000"/>
              <a:buFont typeface="Garamond"/>
              <a:buNone/>
            </a:pPr>
            <a:r>
              <a:rPr lang="en-US" sz="2000">
                <a:solidFill>
                  <a:schemeClr val="lt1"/>
                </a:solidFill>
                <a:latin typeface="Garamond"/>
                <a:ea typeface="Garamond"/>
                <a:cs typeface="Garamond"/>
                <a:sym typeface="Garamond"/>
              </a:rPr>
              <a:t>Java classes Can be Reused by extending a class. Extending an existing class is nothing but reusing properties of the existing classes.</a:t>
            </a:r>
            <a:endParaRPr/>
          </a:p>
          <a:p>
            <a:pPr indent="0" lvl="0" marL="0" marR="0" rtl="0" algn="l">
              <a:spcBef>
                <a:spcPts val="1000"/>
              </a:spcBef>
              <a:spcAft>
                <a:spcPts val="0"/>
              </a:spcAft>
              <a:buClr>
                <a:schemeClr val="lt1"/>
              </a:buClr>
              <a:buSzPts val="2000"/>
              <a:buFont typeface="Garamond"/>
              <a:buNone/>
            </a:pPr>
            <a:r>
              <a:rPr lang="en-US" sz="2000">
                <a:solidFill>
                  <a:schemeClr val="lt1"/>
                </a:solidFill>
                <a:latin typeface="Garamond"/>
                <a:ea typeface="Garamond"/>
                <a:cs typeface="Garamond"/>
                <a:sym typeface="Garamond"/>
              </a:rPr>
              <a:t>The class whose properties are extended is known as super or base or parent class.</a:t>
            </a:r>
            <a:endParaRPr/>
          </a:p>
          <a:p>
            <a:pPr indent="0" lvl="0" marL="0" marR="0" rtl="0" algn="l">
              <a:spcBef>
                <a:spcPts val="1000"/>
              </a:spcBef>
              <a:spcAft>
                <a:spcPts val="0"/>
              </a:spcAft>
              <a:buClr>
                <a:schemeClr val="lt1"/>
              </a:buClr>
              <a:buSzPts val="2000"/>
              <a:buFont typeface="Garamond"/>
              <a:buNone/>
            </a:pPr>
            <a:r>
              <a:rPr lang="en-US" sz="2000">
                <a:solidFill>
                  <a:schemeClr val="lt1"/>
                </a:solidFill>
                <a:latin typeface="Garamond"/>
                <a:ea typeface="Garamond"/>
                <a:cs typeface="Garamond"/>
                <a:sym typeface="Garamond"/>
              </a:rPr>
              <a:t>The class which  extends the properties of super class is known as sub or derived or child class </a:t>
            </a:r>
            <a:endParaRPr/>
          </a:p>
          <a:p>
            <a:pPr indent="0" lvl="0" marL="0" marR="0" rtl="0" algn="l">
              <a:spcBef>
                <a:spcPts val="1000"/>
              </a:spcBef>
              <a:spcAft>
                <a:spcPts val="0"/>
              </a:spcAft>
              <a:buClr>
                <a:schemeClr val="lt1"/>
              </a:buClr>
              <a:buSzPts val="2000"/>
              <a:buFont typeface="Garamond"/>
              <a:buNone/>
            </a:pPr>
            <a:r>
              <a:rPr lang="en-US" sz="2000">
                <a:solidFill>
                  <a:schemeClr val="lt1"/>
                </a:solidFill>
                <a:latin typeface="Garamond"/>
                <a:ea typeface="Garamond"/>
                <a:cs typeface="Garamond"/>
                <a:sym typeface="Garamond"/>
              </a:rPr>
              <a:t>A class can either extends another class or can implement an interface </a:t>
            </a:r>
            <a:endParaRPr/>
          </a:p>
        </p:txBody>
      </p:sp>
      <p:sp>
        <p:nvSpPr>
          <p:cNvPr id="2281" name="Google Shape;2281;p248"/>
          <p:cNvSpPr/>
          <p:nvPr/>
        </p:nvSpPr>
        <p:spPr>
          <a:xfrm>
            <a:off x="1619250" y="6453505"/>
            <a:ext cx="6248400" cy="292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100" cap="none">
              <a:solidFill>
                <a:schemeClr val="lt1"/>
              </a:solidFill>
              <a:latin typeface="Garamond"/>
              <a:ea typeface="Garamond"/>
              <a:cs typeface="Garamond"/>
              <a:sym typeface="Garamond"/>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5" name="Shape 2285"/>
        <p:cNvGrpSpPr/>
        <p:nvPr/>
      </p:nvGrpSpPr>
      <p:grpSpPr>
        <a:xfrm>
          <a:off x="0" y="0"/>
          <a:ext cx="0" cy="0"/>
          <a:chOff x="0" y="0"/>
          <a:chExt cx="0" cy="0"/>
        </a:xfrm>
      </p:grpSpPr>
      <p:sp>
        <p:nvSpPr>
          <p:cNvPr id="2286" name="Google Shape;2286;p249"/>
          <p:cNvSpPr txBox="1"/>
          <p:nvPr/>
        </p:nvSpPr>
        <p:spPr>
          <a:xfrm>
            <a:off x="3305175" y="1269365"/>
            <a:ext cx="2743200" cy="368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Hierarchical Inheritance</a:t>
            </a:r>
            <a:endParaRPr/>
          </a:p>
        </p:txBody>
      </p:sp>
      <p:sp>
        <p:nvSpPr>
          <p:cNvPr id="2287" name="Google Shape;2287;p249"/>
          <p:cNvSpPr/>
          <p:nvPr/>
        </p:nvSpPr>
        <p:spPr>
          <a:xfrm>
            <a:off x="3275965" y="2421255"/>
            <a:ext cx="10668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X</a:t>
            </a:r>
            <a:endParaRPr/>
          </a:p>
        </p:txBody>
      </p:sp>
      <p:cxnSp>
        <p:nvCxnSpPr>
          <p:cNvPr id="2288" name="Google Shape;2288;p249"/>
          <p:cNvCxnSpPr/>
          <p:nvPr/>
        </p:nvCxnSpPr>
        <p:spPr>
          <a:xfrm rot="10800000">
            <a:off x="3733165" y="2878455"/>
            <a:ext cx="0" cy="304800"/>
          </a:xfrm>
          <a:prstGeom prst="straightConnector1">
            <a:avLst/>
          </a:prstGeom>
          <a:noFill/>
          <a:ln cap="flat" cmpd="sng" w="9525">
            <a:solidFill>
              <a:schemeClr val="lt1"/>
            </a:solidFill>
            <a:prstDash val="solid"/>
            <a:round/>
            <a:headEnd len="sm" w="sm" type="none"/>
            <a:tailEnd len="med" w="med" type="triangle"/>
          </a:ln>
        </p:spPr>
      </p:cxnSp>
      <p:cxnSp>
        <p:nvCxnSpPr>
          <p:cNvPr id="2289" name="Google Shape;2289;p249"/>
          <p:cNvCxnSpPr/>
          <p:nvPr/>
        </p:nvCxnSpPr>
        <p:spPr>
          <a:xfrm>
            <a:off x="3009265" y="3195955"/>
            <a:ext cx="1447800" cy="0"/>
          </a:xfrm>
          <a:prstGeom prst="straightConnector1">
            <a:avLst/>
          </a:prstGeom>
          <a:noFill/>
          <a:ln cap="flat" cmpd="sng" w="9525">
            <a:solidFill>
              <a:schemeClr val="lt1"/>
            </a:solidFill>
            <a:prstDash val="solid"/>
            <a:round/>
            <a:headEnd len="sm" w="sm" type="none"/>
            <a:tailEnd len="sm" w="sm" type="none"/>
          </a:ln>
        </p:spPr>
      </p:cxnSp>
      <p:sp>
        <p:nvSpPr>
          <p:cNvPr id="2290" name="Google Shape;2290;p249"/>
          <p:cNvSpPr/>
          <p:nvPr/>
        </p:nvSpPr>
        <p:spPr>
          <a:xfrm>
            <a:off x="2793365" y="3488055"/>
            <a:ext cx="457200" cy="3048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A</a:t>
            </a:r>
            <a:endParaRPr/>
          </a:p>
        </p:txBody>
      </p:sp>
      <p:cxnSp>
        <p:nvCxnSpPr>
          <p:cNvPr id="2291" name="Google Shape;2291;p249"/>
          <p:cNvCxnSpPr/>
          <p:nvPr/>
        </p:nvCxnSpPr>
        <p:spPr>
          <a:xfrm>
            <a:off x="3021965" y="3183255"/>
            <a:ext cx="0" cy="304800"/>
          </a:xfrm>
          <a:prstGeom prst="straightConnector1">
            <a:avLst/>
          </a:prstGeom>
          <a:noFill/>
          <a:ln cap="flat" cmpd="sng" w="9525">
            <a:solidFill>
              <a:schemeClr val="lt1"/>
            </a:solidFill>
            <a:prstDash val="solid"/>
            <a:round/>
            <a:headEnd len="sm" w="sm" type="none"/>
            <a:tailEnd len="sm" w="sm" type="none"/>
          </a:ln>
        </p:spPr>
      </p:cxnSp>
      <p:sp>
        <p:nvSpPr>
          <p:cNvPr id="2292" name="Google Shape;2292;p249"/>
          <p:cNvSpPr/>
          <p:nvPr/>
        </p:nvSpPr>
        <p:spPr>
          <a:xfrm>
            <a:off x="3517265" y="3488055"/>
            <a:ext cx="457200" cy="3048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B</a:t>
            </a:r>
            <a:endParaRPr/>
          </a:p>
        </p:txBody>
      </p:sp>
      <p:sp>
        <p:nvSpPr>
          <p:cNvPr id="2293" name="Google Shape;2293;p249"/>
          <p:cNvSpPr/>
          <p:nvPr/>
        </p:nvSpPr>
        <p:spPr>
          <a:xfrm>
            <a:off x="4190365" y="3488055"/>
            <a:ext cx="457200" cy="3048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C</a:t>
            </a:r>
            <a:endParaRPr/>
          </a:p>
        </p:txBody>
      </p:sp>
      <p:cxnSp>
        <p:nvCxnSpPr>
          <p:cNvPr id="2294" name="Google Shape;2294;p249"/>
          <p:cNvCxnSpPr/>
          <p:nvPr/>
        </p:nvCxnSpPr>
        <p:spPr>
          <a:xfrm>
            <a:off x="3733165" y="3183255"/>
            <a:ext cx="0" cy="304800"/>
          </a:xfrm>
          <a:prstGeom prst="straightConnector1">
            <a:avLst/>
          </a:prstGeom>
          <a:noFill/>
          <a:ln cap="flat" cmpd="sng" w="9525">
            <a:solidFill>
              <a:schemeClr val="lt1"/>
            </a:solidFill>
            <a:prstDash val="solid"/>
            <a:round/>
            <a:headEnd len="sm" w="sm" type="none"/>
            <a:tailEnd len="sm" w="sm" type="none"/>
          </a:ln>
        </p:spPr>
      </p:cxnSp>
      <p:cxnSp>
        <p:nvCxnSpPr>
          <p:cNvPr id="2295" name="Google Shape;2295;p249"/>
          <p:cNvCxnSpPr/>
          <p:nvPr/>
        </p:nvCxnSpPr>
        <p:spPr>
          <a:xfrm>
            <a:off x="4482465" y="3183255"/>
            <a:ext cx="0" cy="304800"/>
          </a:xfrm>
          <a:prstGeom prst="straightConnector1">
            <a:avLst/>
          </a:prstGeom>
          <a:noFill/>
          <a:ln cap="flat" cmpd="sng" w="9525">
            <a:solidFill>
              <a:schemeClr val="lt1"/>
            </a:solidFill>
            <a:prstDash val="solid"/>
            <a:round/>
            <a:headEnd len="sm" w="sm" type="none"/>
            <a:tailEnd len="sm" w="sm" type="none"/>
          </a:ln>
        </p:spPr>
      </p:cxnSp>
      <p:sp>
        <p:nvSpPr>
          <p:cNvPr id="2296" name="Google Shape;2296;p249"/>
          <p:cNvSpPr/>
          <p:nvPr/>
        </p:nvSpPr>
        <p:spPr>
          <a:xfrm>
            <a:off x="5282565" y="2421255"/>
            <a:ext cx="1066800" cy="4572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X</a:t>
            </a:r>
            <a:endParaRPr/>
          </a:p>
        </p:txBody>
      </p:sp>
      <p:cxnSp>
        <p:nvCxnSpPr>
          <p:cNvPr id="2297" name="Google Shape;2297;p249"/>
          <p:cNvCxnSpPr/>
          <p:nvPr/>
        </p:nvCxnSpPr>
        <p:spPr>
          <a:xfrm rot="10800000">
            <a:off x="5739765" y="2878455"/>
            <a:ext cx="0" cy="304800"/>
          </a:xfrm>
          <a:prstGeom prst="straightConnector1">
            <a:avLst/>
          </a:prstGeom>
          <a:noFill/>
          <a:ln cap="flat" cmpd="sng" w="9525">
            <a:solidFill>
              <a:schemeClr val="lt1"/>
            </a:solidFill>
            <a:prstDash val="dashDot"/>
            <a:round/>
            <a:headEnd len="sm" w="sm" type="none"/>
            <a:tailEnd len="med" w="med" type="triangle"/>
          </a:ln>
        </p:spPr>
      </p:cxnSp>
      <p:cxnSp>
        <p:nvCxnSpPr>
          <p:cNvPr id="2298" name="Google Shape;2298;p249"/>
          <p:cNvCxnSpPr/>
          <p:nvPr/>
        </p:nvCxnSpPr>
        <p:spPr>
          <a:xfrm>
            <a:off x="5015865" y="3195955"/>
            <a:ext cx="1447800" cy="0"/>
          </a:xfrm>
          <a:prstGeom prst="straightConnector1">
            <a:avLst/>
          </a:prstGeom>
          <a:noFill/>
          <a:ln cap="flat" cmpd="sng" w="9525">
            <a:solidFill>
              <a:schemeClr val="lt1"/>
            </a:solidFill>
            <a:prstDash val="solid"/>
            <a:round/>
            <a:headEnd len="sm" w="sm" type="none"/>
            <a:tailEnd len="sm" w="sm" type="none"/>
          </a:ln>
        </p:spPr>
      </p:cxnSp>
      <p:sp>
        <p:nvSpPr>
          <p:cNvPr id="2299" name="Google Shape;2299;p249"/>
          <p:cNvSpPr/>
          <p:nvPr/>
        </p:nvSpPr>
        <p:spPr>
          <a:xfrm>
            <a:off x="4799965" y="3488055"/>
            <a:ext cx="457200" cy="3048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A</a:t>
            </a:r>
            <a:endParaRPr/>
          </a:p>
        </p:txBody>
      </p:sp>
      <p:cxnSp>
        <p:nvCxnSpPr>
          <p:cNvPr id="2300" name="Google Shape;2300;p249"/>
          <p:cNvCxnSpPr/>
          <p:nvPr/>
        </p:nvCxnSpPr>
        <p:spPr>
          <a:xfrm>
            <a:off x="5028565" y="3183255"/>
            <a:ext cx="0" cy="304800"/>
          </a:xfrm>
          <a:prstGeom prst="straightConnector1">
            <a:avLst/>
          </a:prstGeom>
          <a:noFill/>
          <a:ln cap="flat" cmpd="sng" w="9525">
            <a:solidFill>
              <a:schemeClr val="lt1"/>
            </a:solidFill>
            <a:prstDash val="solid"/>
            <a:round/>
            <a:headEnd len="sm" w="sm" type="none"/>
            <a:tailEnd len="sm" w="sm" type="none"/>
          </a:ln>
        </p:spPr>
      </p:cxnSp>
      <p:sp>
        <p:nvSpPr>
          <p:cNvPr id="2301" name="Google Shape;2301;p249"/>
          <p:cNvSpPr/>
          <p:nvPr/>
        </p:nvSpPr>
        <p:spPr>
          <a:xfrm>
            <a:off x="5523865" y="3488055"/>
            <a:ext cx="457200" cy="3048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B</a:t>
            </a:r>
            <a:endParaRPr/>
          </a:p>
        </p:txBody>
      </p:sp>
      <p:sp>
        <p:nvSpPr>
          <p:cNvPr id="2302" name="Google Shape;2302;p249"/>
          <p:cNvSpPr/>
          <p:nvPr/>
        </p:nvSpPr>
        <p:spPr>
          <a:xfrm>
            <a:off x="6196965" y="3488055"/>
            <a:ext cx="457200" cy="304800"/>
          </a:xfrm>
          <a:prstGeom prst="rect">
            <a:avLst/>
          </a:prstGeom>
          <a:solidFill>
            <a:schemeClr val="accent1"/>
          </a:solid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rPr lang="en-US" sz="1800">
                <a:solidFill>
                  <a:schemeClr val="lt1"/>
                </a:solidFill>
                <a:latin typeface="Garamond"/>
                <a:ea typeface="Garamond"/>
                <a:cs typeface="Garamond"/>
                <a:sym typeface="Garamond"/>
              </a:rPr>
              <a:t>C</a:t>
            </a:r>
            <a:endParaRPr/>
          </a:p>
        </p:txBody>
      </p:sp>
      <p:cxnSp>
        <p:nvCxnSpPr>
          <p:cNvPr id="2303" name="Google Shape;2303;p249"/>
          <p:cNvCxnSpPr/>
          <p:nvPr/>
        </p:nvCxnSpPr>
        <p:spPr>
          <a:xfrm>
            <a:off x="5739765" y="3183255"/>
            <a:ext cx="0" cy="304800"/>
          </a:xfrm>
          <a:prstGeom prst="straightConnector1">
            <a:avLst/>
          </a:prstGeom>
          <a:noFill/>
          <a:ln cap="flat" cmpd="sng" w="9525">
            <a:solidFill>
              <a:schemeClr val="lt1"/>
            </a:solidFill>
            <a:prstDash val="solid"/>
            <a:round/>
            <a:headEnd len="sm" w="sm" type="none"/>
            <a:tailEnd len="sm" w="sm" type="none"/>
          </a:ln>
        </p:spPr>
      </p:cxnSp>
      <p:cxnSp>
        <p:nvCxnSpPr>
          <p:cNvPr id="2304" name="Google Shape;2304;p249"/>
          <p:cNvCxnSpPr/>
          <p:nvPr/>
        </p:nvCxnSpPr>
        <p:spPr>
          <a:xfrm>
            <a:off x="6489065" y="3183255"/>
            <a:ext cx="0" cy="304800"/>
          </a:xfrm>
          <a:prstGeom prst="straightConnector1">
            <a:avLst/>
          </a:prstGeom>
          <a:noFill/>
          <a:ln cap="flat" cmpd="sng" w="9525">
            <a:solidFill>
              <a:schemeClr val="lt1"/>
            </a:solidFill>
            <a:prstDash val="solid"/>
            <a:round/>
            <a:headEnd len="sm" w="sm" type="none"/>
            <a:tailEnd len="sm" w="sm" type="none"/>
          </a:ln>
        </p:spPr>
      </p:cxnSp>
      <p:sp>
        <p:nvSpPr>
          <p:cNvPr id="2305" name="Google Shape;2305;p249"/>
          <p:cNvSpPr txBox="1"/>
          <p:nvPr/>
        </p:nvSpPr>
        <p:spPr>
          <a:xfrm>
            <a:off x="2818765" y="4097655"/>
            <a:ext cx="35052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Garamond"/>
              <a:buNone/>
            </a:pPr>
            <a:r>
              <a:t/>
            </a:r>
            <a:endParaRPr sz="1800">
              <a:solidFill>
                <a:schemeClr val="lt1"/>
              </a:solidFill>
              <a:latin typeface="Garamond"/>
              <a:ea typeface="Garamond"/>
              <a:cs typeface="Garamond"/>
              <a:sym typeface="Garamond"/>
            </a:endParaRPr>
          </a:p>
        </p:txBody>
      </p:sp>
      <p:sp>
        <p:nvSpPr>
          <p:cNvPr id="2306" name="Google Shape;2306;p249"/>
          <p:cNvSpPr txBox="1"/>
          <p:nvPr/>
        </p:nvSpPr>
        <p:spPr>
          <a:xfrm>
            <a:off x="3009900" y="260985"/>
            <a:ext cx="3038475" cy="3683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Garamond"/>
                <a:ea typeface="Garamond"/>
                <a:cs typeface="Garamond"/>
                <a:sym typeface="Garamond"/>
              </a:rPr>
              <a:t>TYPES OF INHERITANCE</a:t>
            </a:r>
            <a:endParaRPr/>
          </a:p>
        </p:txBody>
      </p:sp>
      <p:sp>
        <p:nvSpPr>
          <p:cNvPr id="2307" name="Google Shape;2307;p249"/>
          <p:cNvSpPr/>
          <p:nvPr/>
        </p:nvSpPr>
        <p:spPr>
          <a:xfrm>
            <a:off x="1619250" y="6453505"/>
            <a:ext cx="6248400" cy="292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100" cap="none">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6"/>
                                        </p:tgtEl>
                                        <p:attrNameLst>
                                          <p:attrName>style.visibility</p:attrName>
                                        </p:attrNameLst>
                                      </p:cBhvr>
                                      <p:to>
                                        <p:strVal val="visible"/>
                                      </p:to>
                                    </p:set>
                                    <p:animEffect filter="fade" transition="in">
                                      <p:cBhvr>
                                        <p:cTn dur="500"/>
                                        <p:tgtEl>
                                          <p:spTgt spid="2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7"/>
                                        </p:tgtEl>
                                        <p:attrNameLst>
                                          <p:attrName>style.visibility</p:attrName>
                                        </p:attrNameLst>
                                      </p:cBhvr>
                                      <p:to>
                                        <p:strVal val="visible"/>
                                      </p:to>
                                    </p:set>
                                    <p:animEffect filter="fade" transition="in">
                                      <p:cBhvr>
                                        <p:cTn dur="500"/>
                                        <p:tgtEl>
                                          <p:spTgt spid="2287"/>
                                        </p:tgtEl>
                                      </p:cBhvr>
                                    </p:animEffect>
                                  </p:childTnLst>
                                </p:cTn>
                              </p:par>
                              <p:par>
                                <p:cTn fill="hold" nodeType="withEffect" presetClass="entr" presetID="10" presetSubtype="0">
                                  <p:stCondLst>
                                    <p:cond delay="0"/>
                                  </p:stCondLst>
                                  <p:childTnLst>
                                    <p:set>
                                      <p:cBhvr>
                                        <p:cTn dur="1" fill="hold">
                                          <p:stCondLst>
                                            <p:cond delay="0"/>
                                          </p:stCondLst>
                                        </p:cTn>
                                        <p:tgtEl>
                                          <p:spTgt spid="2288"/>
                                        </p:tgtEl>
                                        <p:attrNameLst>
                                          <p:attrName>style.visibility</p:attrName>
                                        </p:attrNameLst>
                                      </p:cBhvr>
                                      <p:to>
                                        <p:strVal val="visible"/>
                                      </p:to>
                                    </p:set>
                                    <p:animEffect filter="fade" transition="in">
                                      <p:cBhvr>
                                        <p:cTn dur="500"/>
                                        <p:tgtEl>
                                          <p:spTgt spid="2288"/>
                                        </p:tgtEl>
                                      </p:cBhvr>
                                    </p:animEffect>
                                  </p:childTnLst>
                                </p:cTn>
                              </p:par>
                              <p:par>
                                <p:cTn fill="hold" nodeType="withEffect" presetClass="entr" presetID="10" presetSubtype="0">
                                  <p:stCondLst>
                                    <p:cond delay="0"/>
                                  </p:stCondLst>
                                  <p:childTnLst>
                                    <p:set>
                                      <p:cBhvr>
                                        <p:cTn dur="1" fill="hold">
                                          <p:stCondLst>
                                            <p:cond delay="0"/>
                                          </p:stCondLst>
                                        </p:cTn>
                                        <p:tgtEl>
                                          <p:spTgt spid="2289"/>
                                        </p:tgtEl>
                                        <p:attrNameLst>
                                          <p:attrName>style.visibility</p:attrName>
                                        </p:attrNameLst>
                                      </p:cBhvr>
                                      <p:to>
                                        <p:strVal val="visible"/>
                                      </p:to>
                                    </p:set>
                                    <p:animEffect filter="fade" transition="in">
                                      <p:cBhvr>
                                        <p:cTn dur="500"/>
                                        <p:tgtEl>
                                          <p:spTgt spid="2289"/>
                                        </p:tgtEl>
                                      </p:cBhvr>
                                    </p:animEffect>
                                  </p:childTnLst>
                                </p:cTn>
                              </p:par>
                              <p:par>
                                <p:cTn fill="hold" nodeType="withEffect" presetClass="entr" presetID="10" presetSubtype="0">
                                  <p:stCondLst>
                                    <p:cond delay="0"/>
                                  </p:stCondLst>
                                  <p:childTnLst>
                                    <p:set>
                                      <p:cBhvr>
                                        <p:cTn dur="1" fill="hold">
                                          <p:stCondLst>
                                            <p:cond delay="0"/>
                                          </p:stCondLst>
                                        </p:cTn>
                                        <p:tgtEl>
                                          <p:spTgt spid="2290"/>
                                        </p:tgtEl>
                                        <p:attrNameLst>
                                          <p:attrName>style.visibility</p:attrName>
                                        </p:attrNameLst>
                                      </p:cBhvr>
                                      <p:to>
                                        <p:strVal val="visible"/>
                                      </p:to>
                                    </p:set>
                                    <p:animEffect filter="fade" transition="in">
                                      <p:cBhvr>
                                        <p:cTn dur="500"/>
                                        <p:tgtEl>
                                          <p:spTgt spid="2290"/>
                                        </p:tgtEl>
                                      </p:cBhvr>
                                    </p:animEffect>
                                  </p:childTnLst>
                                </p:cTn>
                              </p:par>
                              <p:par>
                                <p:cTn fill="hold" nodeType="withEffect" presetClass="entr" presetID="10" presetSubtype="0">
                                  <p:stCondLst>
                                    <p:cond delay="0"/>
                                  </p:stCondLst>
                                  <p:childTnLst>
                                    <p:set>
                                      <p:cBhvr>
                                        <p:cTn dur="1" fill="hold">
                                          <p:stCondLst>
                                            <p:cond delay="0"/>
                                          </p:stCondLst>
                                        </p:cTn>
                                        <p:tgtEl>
                                          <p:spTgt spid="2291"/>
                                        </p:tgtEl>
                                        <p:attrNameLst>
                                          <p:attrName>style.visibility</p:attrName>
                                        </p:attrNameLst>
                                      </p:cBhvr>
                                      <p:to>
                                        <p:strVal val="visible"/>
                                      </p:to>
                                    </p:set>
                                    <p:animEffect filter="fade" transition="in">
                                      <p:cBhvr>
                                        <p:cTn dur="500"/>
                                        <p:tgtEl>
                                          <p:spTgt spid="2291"/>
                                        </p:tgtEl>
                                      </p:cBhvr>
                                    </p:animEffect>
                                  </p:childTnLst>
                                </p:cTn>
                              </p:par>
                              <p:par>
                                <p:cTn fill="hold" nodeType="withEffect" presetClass="entr" presetID="10" presetSubtype="0">
                                  <p:stCondLst>
                                    <p:cond delay="0"/>
                                  </p:stCondLst>
                                  <p:childTnLst>
                                    <p:set>
                                      <p:cBhvr>
                                        <p:cTn dur="1" fill="hold">
                                          <p:stCondLst>
                                            <p:cond delay="0"/>
                                          </p:stCondLst>
                                        </p:cTn>
                                        <p:tgtEl>
                                          <p:spTgt spid="2292"/>
                                        </p:tgtEl>
                                        <p:attrNameLst>
                                          <p:attrName>style.visibility</p:attrName>
                                        </p:attrNameLst>
                                      </p:cBhvr>
                                      <p:to>
                                        <p:strVal val="visible"/>
                                      </p:to>
                                    </p:set>
                                    <p:animEffect filter="fade" transition="in">
                                      <p:cBhvr>
                                        <p:cTn dur="500"/>
                                        <p:tgtEl>
                                          <p:spTgt spid="2292"/>
                                        </p:tgtEl>
                                      </p:cBhvr>
                                    </p:animEffect>
                                  </p:childTnLst>
                                </p:cTn>
                              </p:par>
                              <p:par>
                                <p:cTn fill="hold" nodeType="withEffect" presetClass="entr" presetID="10" presetSubtype="0">
                                  <p:stCondLst>
                                    <p:cond delay="0"/>
                                  </p:stCondLst>
                                  <p:childTnLst>
                                    <p:set>
                                      <p:cBhvr>
                                        <p:cTn dur="1" fill="hold">
                                          <p:stCondLst>
                                            <p:cond delay="0"/>
                                          </p:stCondLst>
                                        </p:cTn>
                                        <p:tgtEl>
                                          <p:spTgt spid="2293"/>
                                        </p:tgtEl>
                                        <p:attrNameLst>
                                          <p:attrName>style.visibility</p:attrName>
                                        </p:attrNameLst>
                                      </p:cBhvr>
                                      <p:to>
                                        <p:strVal val="visible"/>
                                      </p:to>
                                    </p:set>
                                    <p:animEffect filter="fade" transition="in">
                                      <p:cBhvr>
                                        <p:cTn dur="500"/>
                                        <p:tgtEl>
                                          <p:spTgt spid="2293"/>
                                        </p:tgtEl>
                                      </p:cBhvr>
                                    </p:animEffect>
                                  </p:childTnLst>
                                </p:cTn>
                              </p:par>
                              <p:par>
                                <p:cTn fill="hold" nodeType="withEffect" presetClass="entr" presetID="10" presetSubtype="0">
                                  <p:stCondLst>
                                    <p:cond delay="0"/>
                                  </p:stCondLst>
                                  <p:childTnLst>
                                    <p:set>
                                      <p:cBhvr>
                                        <p:cTn dur="1" fill="hold">
                                          <p:stCondLst>
                                            <p:cond delay="0"/>
                                          </p:stCondLst>
                                        </p:cTn>
                                        <p:tgtEl>
                                          <p:spTgt spid="2294"/>
                                        </p:tgtEl>
                                        <p:attrNameLst>
                                          <p:attrName>style.visibility</p:attrName>
                                        </p:attrNameLst>
                                      </p:cBhvr>
                                      <p:to>
                                        <p:strVal val="visible"/>
                                      </p:to>
                                    </p:set>
                                    <p:animEffect filter="fade" transition="in">
                                      <p:cBhvr>
                                        <p:cTn dur="500"/>
                                        <p:tgtEl>
                                          <p:spTgt spid="2294"/>
                                        </p:tgtEl>
                                      </p:cBhvr>
                                    </p:animEffect>
                                  </p:childTnLst>
                                </p:cTn>
                              </p:par>
                              <p:par>
                                <p:cTn fill="hold" nodeType="withEffect" presetClass="entr" presetID="10" presetSubtype="0">
                                  <p:stCondLst>
                                    <p:cond delay="0"/>
                                  </p:stCondLst>
                                  <p:childTnLst>
                                    <p:set>
                                      <p:cBhvr>
                                        <p:cTn dur="1" fill="hold">
                                          <p:stCondLst>
                                            <p:cond delay="0"/>
                                          </p:stCondLst>
                                        </p:cTn>
                                        <p:tgtEl>
                                          <p:spTgt spid="2295"/>
                                        </p:tgtEl>
                                        <p:attrNameLst>
                                          <p:attrName>style.visibility</p:attrName>
                                        </p:attrNameLst>
                                      </p:cBhvr>
                                      <p:to>
                                        <p:strVal val="visible"/>
                                      </p:to>
                                    </p:set>
                                    <p:animEffect filter="fade" transition="in">
                                      <p:cBhvr>
                                        <p:cTn dur="500"/>
                                        <p:tgtEl>
                                          <p:spTgt spid="2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6"/>
                                        </p:tgtEl>
                                        <p:attrNameLst>
                                          <p:attrName>style.visibility</p:attrName>
                                        </p:attrNameLst>
                                      </p:cBhvr>
                                      <p:to>
                                        <p:strVal val="visible"/>
                                      </p:to>
                                    </p:set>
                                    <p:animEffect filter="fade" transition="in">
                                      <p:cBhvr>
                                        <p:cTn dur="500"/>
                                        <p:tgtEl>
                                          <p:spTgt spid="2296"/>
                                        </p:tgtEl>
                                      </p:cBhvr>
                                    </p:animEffect>
                                  </p:childTnLst>
                                </p:cTn>
                              </p:par>
                              <p:par>
                                <p:cTn fill="hold" nodeType="withEffect" presetClass="entr" presetID="10" presetSubtype="0">
                                  <p:stCondLst>
                                    <p:cond delay="0"/>
                                  </p:stCondLst>
                                  <p:childTnLst>
                                    <p:set>
                                      <p:cBhvr>
                                        <p:cTn dur="1" fill="hold">
                                          <p:stCondLst>
                                            <p:cond delay="0"/>
                                          </p:stCondLst>
                                        </p:cTn>
                                        <p:tgtEl>
                                          <p:spTgt spid="2297"/>
                                        </p:tgtEl>
                                        <p:attrNameLst>
                                          <p:attrName>style.visibility</p:attrName>
                                        </p:attrNameLst>
                                      </p:cBhvr>
                                      <p:to>
                                        <p:strVal val="visible"/>
                                      </p:to>
                                    </p:set>
                                    <p:animEffect filter="fade" transition="in">
                                      <p:cBhvr>
                                        <p:cTn dur="500"/>
                                        <p:tgtEl>
                                          <p:spTgt spid="2297"/>
                                        </p:tgtEl>
                                      </p:cBhvr>
                                    </p:animEffect>
                                  </p:childTnLst>
                                </p:cTn>
                              </p:par>
                              <p:par>
                                <p:cTn fill="hold" nodeType="withEffect" presetClass="entr" presetID="10" presetSubtype="0">
                                  <p:stCondLst>
                                    <p:cond delay="0"/>
                                  </p:stCondLst>
                                  <p:childTnLst>
                                    <p:set>
                                      <p:cBhvr>
                                        <p:cTn dur="1" fill="hold">
                                          <p:stCondLst>
                                            <p:cond delay="0"/>
                                          </p:stCondLst>
                                        </p:cTn>
                                        <p:tgtEl>
                                          <p:spTgt spid="2298"/>
                                        </p:tgtEl>
                                        <p:attrNameLst>
                                          <p:attrName>style.visibility</p:attrName>
                                        </p:attrNameLst>
                                      </p:cBhvr>
                                      <p:to>
                                        <p:strVal val="visible"/>
                                      </p:to>
                                    </p:set>
                                    <p:animEffect filter="fade" transition="in">
                                      <p:cBhvr>
                                        <p:cTn dur="500"/>
                                        <p:tgtEl>
                                          <p:spTgt spid="2298"/>
                                        </p:tgtEl>
                                      </p:cBhvr>
                                    </p:animEffect>
                                  </p:childTnLst>
                                </p:cTn>
                              </p:par>
                              <p:par>
                                <p:cTn fill="hold" nodeType="withEffect" presetClass="entr" presetID="10" presetSubtype="0">
                                  <p:stCondLst>
                                    <p:cond delay="0"/>
                                  </p:stCondLst>
                                  <p:childTnLst>
                                    <p:set>
                                      <p:cBhvr>
                                        <p:cTn dur="1" fill="hold">
                                          <p:stCondLst>
                                            <p:cond delay="0"/>
                                          </p:stCondLst>
                                        </p:cTn>
                                        <p:tgtEl>
                                          <p:spTgt spid="2299"/>
                                        </p:tgtEl>
                                        <p:attrNameLst>
                                          <p:attrName>style.visibility</p:attrName>
                                        </p:attrNameLst>
                                      </p:cBhvr>
                                      <p:to>
                                        <p:strVal val="visible"/>
                                      </p:to>
                                    </p:set>
                                    <p:animEffect filter="fade" transition="in">
                                      <p:cBhvr>
                                        <p:cTn dur="500"/>
                                        <p:tgtEl>
                                          <p:spTgt spid="2299"/>
                                        </p:tgtEl>
                                      </p:cBhvr>
                                    </p:animEffect>
                                  </p:childTnLst>
                                </p:cTn>
                              </p:par>
                              <p:par>
                                <p:cTn fill="hold" nodeType="withEffect" presetClass="entr" presetID="10" presetSubtype="0">
                                  <p:stCondLst>
                                    <p:cond delay="0"/>
                                  </p:stCondLst>
                                  <p:childTnLst>
                                    <p:set>
                                      <p:cBhvr>
                                        <p:cTn dur="1" fill="hold">
                                          <p:stCondLst>
                                            <p:cond delay="0"/>
                                          </p:stCondLst>
                                        </p:cTn>
                                        <p:tgtEl>
                                          <p:spTgt spid="2300"/>
                                        </p:tgtEl>
                                        <p:attrNameLst>
                                          <p:attrName>style.visibility</p:attrName>
                                        </p:attrNameLst>
                                      </p:cBhvr>
                                      <p:to>
                                        <p:strVal val="visible"/>
                                      </p:to>
                                    </p:set>
                                    <p:animEffect filter="fade" transition="in">
                                      <p:cBhvr>
                                        <p:cTn dur="500"/>
                                        <p:tgtEl>
                                          <p:spTgt spid="2300"/>
                                        </p:tgtEl>
                                      </p:cBhvr>
                                    </p:animEffect>
                                  </p:childTnLst>
                                </p:cTn>
                              </p:par>
                              <p:par>
                                <p:cTn fill="hold" nodeType="withEffect" presetClass="entr" presetID="10" presetSubtype="0">
                                  <p:stCondLst>
                                    <p:cond delay="0"/>
                                  </p:stCondLst>
                                  <p:childTnLst>
                                    <p:set>
                                      <p:cBhvr>
                                        <p:cTn dur="1" fill="hold">
                                          <p:stCondLst>
                                            <p:cond delay="0"/>
                                          </p:stCondLst>
                                        </p:cTn>
                                        <p:tgtEl>
                                          <p:spTgt spid="2301"/>
                                        </p:tgtEl>
                                        <p:attrNameLst>
                                          <p:attrName>style.visibility</p:attrName>
                                        </p:attrNameLst>
                                      </p:cBhvr>
                                      <p:to>
                                        <p:strVal val="visible"/>
                                      </p:to>
                                    </p:set>
                                    <p:animEffect filter="fade" transition="in">
                                      <p:cBhvr>
                                        <p:cTn dur="500"/>
                                        <p:tgtEl>
                                          <p:spTgt spid="2301"/>
                                        </p:tgtEl>
                                      </p:cBhvr>
                                    </p:animEffect>
                                  </p:childTnLst>
                                </p:cTn>
                              </p:par>
                              <p:par>
                                <p:cTn fill="hold" nodeType="withEffect" presetClass="entr" presetID="10" presetSubtype="0">
                                  <p:stCondLst>
                                    <p:cond delay="0"/>
                                  </p:stCondLst>
                                  <p:childTnLst>
                                    <p:set>
                                      <p:cBhvr>
                                        <p:cTn dur="1" fill="hold">
                                          <p:stCondLst>
                                            <p:cond delay="0"/>
                                          </p:stCondLst>
                                        </p:cTn>
                                        <p:tgtEl>
                                          <p:spTgt spid="2302"/>
                                        </p:tgtEl>
                                        <p:attrNameLst>
                                          <p:attrName>style.visibility</p:attrName>
                                        </p:attrNameLst>
                                      </p:cBhvr>
                                      <p:to>
                                        <p:strVal val="visible"/>
                                      </p:to>
                                    </p:set>
                                    <p:animEffect filter="fade" transition="in">
                                      <p:cBhvr>
                                        <p:cTn dur="500"/>
                                        <p:tgtEl>
                                          <p:spTgt spid="2302"/>
                                        </p:tgtEl>
                                      </p:cBhvr>
                                    </p:animEffect>
                                  </p:childTnLst>
                                </p:cTn>
                              </p:par>
                              <p:par>
                                <p:cTn fill="hold" nodeType="withEffect" presetClass="entr" presetID="10" presetSubtype="0">
                                  <p:stCondLst>
                                    <p:cond delay="0"/>
                                  </p:stCondLst>
                                  <p:childTnLst>
                                    <p:set>
                                      <p:cBhvr>
                                        <p:cTn dur="1" fill="hold">
                                          <p:stCondLst>
                                            <p:cond delay="0"/>
                                          </p:stCondLst>
                                        </p:cTn>
                                        <p:tgtEl>
                                          <p:spTgt spid="2303"/>
                                        </p:tgtEl>
                                        <p:attrNameLst>
                                          <p:attrName>style.visibility</p:attrName>
                                        </p:attrNameLst>
                                      </p:cBhvr>
                                      <p:to>
                                        <p:strVal val="visible"/>
                                      </p:to>
                                    </p:set>
                                    <p:animEffect filter="fade" transition="in">
                                      <p:cBhvr>
                                        <p:cTn dur="500"/>
                                        <p:tgtEl>
                                          <p:spTgt spid="2303"/>
                                        </p:tgtEl>
                                      </p:cBhvr>
                                    </p:animEffect>
                                  </p:childTnLst>
                                </p:cTn>
                              </p:par>
                              <p:par>
                                <p:cTn fill="hold" nodeType="withEffect" presetClass="entr" presetID="10" presetSubtype="0">
                                  <p:stCondLst>
                                    <p:cond delay="0"/>
                                  </p:stCondLst>
                                  <p:childTnLst>
                                    <p:set>
                                      <p:cBhvr>
                                        <p:cTn dur="1" fill="hold">
                                          <p:stCondLst>
                                            <p:cond delay="0"/>
                                          </p:stCondLst>
                                        </p:cTn>
                                        <p:tgtEl>
                                          <p:spTgt spid="2304"/>
                                        </p:tgtEl>
                                        <p:attrNameLst>
                                          <p:attrName>style.visibility</p:attrName>
                                        </p:attrNameLst>
                                      </p:cBhvr>
                                      <p:to>
                                        <p:strVal val="visible"/>
                                      </p:to>
                                    </p:set>
                                    <p:animEffect filter="fade" transition="in">
                                      <p:cBhvr>
                                        <p:cTn dur="500"/>
                                        <p:tgtEl>
                                          <p:spTgt spid="2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1" name="Shape 2311"/>
        <p:cNvGrpSpPr/>
        <p:nvPr/>
      </p:nvGrpSpPr>
      <p:grpSpPr>
        <a:xfrm>
          <a:off x="0" y="0"/>
          <a:ext cx="0" cy="0"/>
          <a:chOff x="0" y="0"/>
          <a:chExt cx="0" cy="0"/>
        </a:xfrm>
      </p:grpSpPr>
      <p:sp>
        <p:nvSpPr>
          <p:cNvPr id="2312" name="Google Shape;2312;p250"/>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2313" name="Google Shape;2313;p25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HIERARCHICAL INHERITANCE </a:t>
            </a:r>
            <a:endParaRPr/>
          </a:p>
        </p:txBody>
      </p:sp>
      <p:sp>
        <p:nvSpPr>
          <p:cNvPr id="2314" name="Google Shape;2314;p250"/>
          <p:cNvSpPr txBox="1"/>
          <p:nvPr/>
        </p:nvSpPr>
        <p:spPr>
          <a:xfrm>
            <a:off x="35560" y="1676400"/>
            <a:ext cx="4300855" cy="5015865"/>
          </a:xfrm>
          <a:prstGeom prst="rect">
            <a:avLst/>
          </a:prstGeom>
          <a:gradFill>
            <a:gsLst>
              <a:gs pos="0">
                <a:srgbClr val="FFD7A4"/>
              </a:gs>
              <a:gs pos="30000">
                <a:srgbClr val="FFC77A"/>
              </a:gs>
              <a:gs pos="45000">
                <a:srgbClr val="FFC562"/>
              </a:gs>
              <a:gs pos="55000">
                <a:srgbClr val="FFC56B"/>
              </a:gs>
              <a:gs pos="73000">
                <a:srgbClr val="FFC77A"/>
              </a:gs>
              <a:gs pos="100000">
                <a:srgbClr val="FFD7A4"/>
              </a:gs>
            </a:gsLst>
            <a:lin ang="950000" scaled="0"/>
          </a:gradFill>
          <a:ln cap="flat" cmpd="sng" w="9525">
            <a:solidFill>
              <a:schemeClr val="accent1"/>
            </a:solidFill>
            <a:prstDash val="solid"/>
            <a:round/>
            <a:headEnd len="sm" w="sm" type="none"/>
            <a:tailEnd len="sm" w="sm" type="none"/>
          </a:ln>
          <a:effectLst>
            <a:outerShdw blurRad="38100" rotWithShape="0" dir="5400000" dist="254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aramond"/>
                <a:ea typeface="Garamond"/>
                <a:cs typeface="Garamond"/>
                <a:sym typeface="Garamond"/>
              </a:rPr>
              <a:t>class A</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int i;</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void showij()</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System.out.println(“i :”+i);</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class B extends A</a:t>
            </a:r>
            <a:endParaRPr sz="16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a:t>
            </a:r>
            <a:endParaRPr sz="16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int j;</a:t>
            </a:r>
            <a:endParaRPr sz="16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void showj()</a:t>
            </a:r>
            <a:endParaRPr sz="16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a:t>
            </a:r>
            <a:endParaRPr sz="16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System.out.println(“j : “+j);</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void sum()</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System.out.println(“i+j: “+(i+j));</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   </a:t>
            </a:r>
            <a:endParaRPr sz="1600">
              <a:solidFill>
                <a:schemeClr val="dk1"/>
              </a:solidFill>
              <a:latin typeface="Garamond"/>
              <a:ea typeface="Garamond"/>
              <a:cs typeface="Garamond"/>
              <a:sym typeface="Garamond"/>
            </a:endParaRPr>
          </a:p>
        </p:txBody>
      </p:sp>
      <p:sp>
        <p:nvSpPr>
          <p:cNvPr id="2315" name="Google Shape;2315;p250"/>
          <p:cNvSpPr/>
          <p:nvPr/>
        </p:nvSpPr>
        <p:spPr>
          <a:xfrm>
            <a:off x="7092315" y="4005580"/>
            <a:ext cx="2258695" cy="1026795"/>
          </a:xfrm>
          <a:prstGeom prst="roundRect">
            <a:avLst>
              <a:gd fmla="val 16667" name="adj"/>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Output:</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1</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1</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1</a:t>
            </a:r>
            <a:endParaRPr/>
          </a:p>
        </p:txBody>
      </p:sp>
      <p:sp>
        <p:nvSpPr>
          <p:cNvPr id="2316" name="Google Shape;2316;p250"/>
          <p:cNvSpPr txBox="1"/>
          <p:nvPr/>
        </p:nvSpPr>
        <p:spPr>
          <a:xfrm>
            <a:off x="4572000" y="1701165"/>
            <a:ext cx="4300855" cy="4769485"/>
          </a:xfrm>
          <a:prstGeom prst="rect">
            <a:avLst/>
          </a:prstGeom>
          <a:gradFill>
            <a:gsLst>
              <a:gs pos="0">
                <a:srgbClr val="FFD7A4"/>
              </a:gs>
              <a:gs pos="30000">
                <a:srgbClr val="FFC77A"/>
              </a:gs>
              <a:gs pos="45000">
                <a:srgbClr val="FFC562"/>
              </a:gs>
              <a:gs pos="55000">
                <a:srgbClr val="FFC56B"/>
              </a:gs>
              <a:gs pos="73000">
                <a:srgbClr val="FFC77A"/>
              </a:gs>
              <a:gs pos="100000">
                <a:srgbClr val="FFD7A4"/>
              </a:gs>
            </a:gsLst>
            <a:lin ang="950000" scaled="0"/>
          </a:gradFill>
          <a:ln cap="flat" cmpd="sng" w="9525">
            <a:solidFill>
              <a:schemeClr val="accent1"/>
            </a:solidFill>
            <a:prstDash val="solid"/>
            <a:round/>
            <a:headEnd len="sm" w="sm" type="none"/>
            <a:tailEnd len="sm" w="sm" type="none"/>
          </a:ln>
          <a:effectLst>
            <a:outerShdw blurRad="38100" rotWithShape="0" dir="5400000" dist="254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aramond"/>
                <a:ea typeface="Garamond"/>
                <a:cs typeface="Garamond"/>
                <a:sym typeface="Garamond"/>
              </a:rPr>
              <a:t>class C extends A{</a:t>
            </a:r>
            <a:endParaRPr sz="16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int k;</a:t>
            </a:r>
            <a:endParaRPr sz="16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void showk()</a:t>
            </a:r>
            <a:endParaRPr sz="16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a:t>
            </a:r>
            <a:endParaRPr sz="16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System.out.println(“k : “+k);</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void sum()</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System.out.println(“i+k: “+(i+k));</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a:t>
            </a:r>
            <a:endParaRPr sz="16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class Example</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public static void main(String args[]) {</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C c=new C();</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c.i=10;</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c.k=30;</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c.sum()</a:t>
            </a:r>
            <a:endParaRPr sz="16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4">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4">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4">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4">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4">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4">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4">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4">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4">
                                            <p:txEl>
                                              <p:pRg end="18" st="1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4">
                                            <p:txEl>
                                              <p:pRg end="19" st="1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6">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6">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6">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6">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6">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6">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6">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6">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6">
                                            <p:txEl>
                                              <p:pRg end="18" st="1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1" name="Shape 2321"/>
        <p:cNvGrpSpPr/>
        <p:nvPr/>
      </p:nvGrpSpPr>
      <p:grpSpPr>
        <a:xfrm>
          <a:off x="0" y="0"/>
          <a:ext cx="0" cy="0"/>
          <a:chOff x="0" y="0"/>
          <a:chExt cx="0" cy="0"/>
        </a:xfrm>
      </p:grpSpPr>
      <p:sp>
        <p:nvSpPr>
          <p:cNvPr id="2322" name="Google Shape;2322;p251"/>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#27: “super” keyword</a:t>
            </a:r>
            <a:endParaRPr sz="3200"/>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2323" name="Google Shape;2323;p251"/>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7" name="Shape 2327"/>
        <p:cNvGrpSpPr/>
        <p:nvPr/>
      </p:nvGrpSpPr>
      <p:grpSpPr>
        <a:xfrm>
          <a:off x="0" y="0"/>
          <a:ext cx="0" cy="0"/>
          <a:chOff x="0" y="0"/>
          <a:chExt cx="0" cy="0"/>
        </a:xfrm>
      </p:grpSpPr>
      <p:sp>
        <p:nvSpPr>
          <p:cNvPr id="2328" name="Google Shape;2328;p252"/>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2329" name="Google Shape;2329;p25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SUPER KEYWORD</a:t>
            </a:r>
            <a:endParaRPr/>
          </a:p>
        </p:txBody>
      </p:sp>
      <p:sp>
        <p:nvSpPr>
          <p:cNvPr id="2330" name="Google Shape;2330;p252"/>
          <p:cNvSpPr txBox="1"/>
          <p:nvPr/>
        </p:nvSpPr>
        <p:spPr>
          <a:xfrm>
            <a:off x="0" y="1772920"/>
            <a:ext cx="8763000" cy="36614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The super keyword in Java is used in subclasses to access superclass members (attributes, constructors and methods). </a:t>
            </a:r>
            <a:endParaRPr/>
          </a:p>
          <a:p>
            <a:pPr indent="0" lvl="0" marL="0" marR="0" rtl="0" algn="l">
              <a:spcBef>
                <a:spcPts val="1000"/>
              </a:spcBef>
              <a:spcAft>
                <a:spcPts val="0"/>
              </a:spcAft>
              <a:buClr>
                <a:schemeClr val="lt1"/>
              </a:buClr>
              <a:buSzPts val="2000"/>
              <a:buFont typeface="Garamond"/>
              <a:buNone/>
            </a:pPr>
            <a:r>
              <a:rPr lang="en-US" sz="2000">
                <a:solidFill>
                  <a:schemeClr val="lt1"/>
                </a:solidFill>
                <a:latin typeface="Garamond"/>
                <a:ea typeface="Garamond"/>
                <a:cs typeface="Garamond"/>
                <a:sym typeface="Garamond"/>
              </a:rPr>
              <a:t>Can be used to call super class constrctor</a:t>
            </a:r>
            <a:endParaRPr sz="2000">
              <a:solidFill>
                <a:schemeClr val="lt1"/>
              </a:solidFill>
              <a:latin typeface="Garamond"/>
              <a:ea typeface="Garamond"/>
              <a:cs typeface="Garamond"/>
              <a:sym typeface="Garamond"/>
            </a:endParaRPr>
          </a:p>
          <a:p>
            <a:pPr indent="-342900" lvl="0" marL="342900" marR="0" rtl="0" algn="l">
              <a:spcBef>
                <a:spcPts val="400"/>
              </a:spcBef>
              <a:spcAft>
                <a:spcPts val="0"/>
              </a:spcAft>
              <a:buClr>
                <a:schemeClr val="lt1"/>
              </a:buClr>
              <a:buSzPts val="2000"/>
              <a:buFont typeface="Garamond"/>
              <a:buNone/>
            </a:pPr>
            <a:r>
              <a:rPr lang="en-US" sz="2000">
                <a:solidFill>
                  <a:schemeClr val="lt1"/>
                </a:solidFill>
                <a:latin typeface="Garamond"/>
                <a:ea typeface="Garamond"/>
                <a:cs typeface="Garamond"/>
                <a:sym typeface="Garamond"/>
              </a:rPr>
              <a:t>                </a:t>
            </a:r>
            <a:r>
              <a:rPr b="1" lang="en-US" sz="2000">
                <a:solidFill>
                  <a:schemeClr val="lt1"/>
                </a:solidFill>
                <a:latin typeface="Garamond"/>
                <a:ea typeface="Garamond"/>
                <a:cs typeface="Garamond"/>
                <a:sym typeface="Garamond"/>
              </a:rPr>
              <a:t>1. super()</a:t>
            </a:r>
            <a:endParaRPr b="1" sz="2000">
              <a:solidFill>
                <a:schemeClr val="lt1"/>
              </a:solidFill>
              <a:latin typeface="Garamond"/>
              <a:ea typeface="Garamond"/>
              <a:cs typeface="Garamond"/>
              <a:sym typeface="Garamond"/>
            </a:endParaRPr>
          </a:p>
          <a:p>
            <a:pPr indent="-342900" lvl="0" marL="342900" marR="0" rtl="0" algn="l">
              <a:spcBef>
                <a:spcPts val="40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                2.  super(&lt;parameter-list&gt;)</a:t>
            </a:r>
            <a:endParaRPr b="1" sz="2000">
              <a:solidFill>
                <a:schemeClr val="lt1"/>
              </a:solidFill>
              <a:latin typeface="Garamond"/>
              <a:ea typeface="Garamond"/>
              <a:cs typeface="Garamond"/>
              <a:sym typeface="Garamond"/>
            </a:endParaRPr>
          </a:p>
          <a:p>
            <a:pPr indent="0" lvl="0" marL="0" marR="0" rtl="0" algn="l">
              <a:spcBef>
                <a:spcPts val="400"/>
              </a:spcBef>
              <a:spcAft>
                <a:spcPts val="0"/>
              </a:spcAft>
              <a:buClr>
                <a:schemeClr val="lt1"/>
              </a:buClr>
              <a:buSzPts val="2000"/>
              <a:buFont typeface="Garamond"/>
              <a:buNone/>
            </a:pPr>
            <a:r>
              <a:rPr lang="en-US" sz="2000">
                <a:solidFill>
                  <a:schemeClr val="lt1"/>
                </a:solidFill>
                <a:latin typeface="Garamond"/>
                <a:ea typeface="Garamond"/>
                <a:cs typeface="Garamond"/>
                <a:sym typeface="Garamond"/>
              </a:rPr>
              <a:t>Can refer to super class instance variables/Methods</a:t>
            </a:r>
            <a:endParaRPr sz="2000">
              <a:solidFill>
                <a:schemeClr val="lt1"/>
              </a:solidFill>
              <a:latin typeface="Garamond"/>
              <a:ea typeface="Garamond"/>
              <a:cs typeface="Garamond"/>
              <a:sym typeface="Garamond"/>
            </a:endParaRPr>
          </a:p>
          <a:p>
            <a:pPr indent="-342900" lvl="0" marL="342900" marR="0" rtl="0" algn="l">
              <a:spcBef>
                <a:spcPts val="400"/>
              </a:spcBef>
              <a:spcAft>
                <a:spcPts val="0"/>
              </a:spcAft>
              <a:buClr>
                <a:schemeClr val="lt1"/>
              </a:buClr>
              <a:buSzPts val="2000"/>
              <a:buFont typeface="Garamond"/>
              <a:buNone/>
            </a:pPr>
            <a:r>
              <a:rPr lang="en-US" sz="2000">
                <a:solidFill>
                  <a:schemeClr val="lt1"/>
                </a:solidFill>
                <a:latin typeface="Garamond"/>
                <a:ea typeface="Garamond"/>
                <a:cs typeface="Garamond"/>
                <a:sym typeface="Garamond"/>
              </a:rPr>
              <a:t>                3. </a:t>
            </a:r>
            <a:r>
              <a:rPr b="1" lang="en-US" sz="2000">
                <a:solidFill>
                  <a:schemeClr val="lt1"/>
                </a:solidFill>
                <a:latin typeface="Garamond"/>
                <a:ea typeface="Garamond"/>
                <a:cs typeface="Garamond"/>
                <a:sym typeface="Garamond"/>
              </a:rPr>
              <a:t>super . &lt;super class instance variable/Method&gt;</a:t>
            </a:r>
            <a:endParaRPr b="1" sz="2000">
              <a:solidFill>
                <a:schemeClr val="lt1"/>
              </a:solidFill>
              <a:latin typeface="Garamond"/>
              <a:ea typeface="Garamond"/>
              <a:cs typeface="Garamond"/>
              <a:sym typeface="Garamond"/>
            </a:endParaRPr>
          </a:p>
          <a:p>
            <a:pPr indent="0" lvl="0" marL="0" marR="0" rtl="0" algn="l">
              <a:spcBef>
                <a:spcPts val="1000"/>
              </a:spcBef>
              <a:spcAft>
                <a:spcPts val="0"/>
              </a:spcAft>
              <a:buClr>
                <a:schemeClr val="lt1"/>
              </a:buClr>
              <a:buSzPts val="2000"/>
              <a:buFont typeface="Garamond"/>
              <a:buNone/>
            </a:pPr>
            <a:r>
              <a:t/>
            </a:r>
            <a:endParaRPr b="1" sz="2000">
              <a:solidFill>
                <a:schemeClr val="lt1"/>
              </a:solidFill>
              <a:latin typeface="Garamond"/>
              <a:ea typeface="Garamond"/>
              <a:cs typeface="Garamond"/>
              <a:sym typeface="Garamond"/>
            </a:endParaRPr>
          </a:p>
          <a:p>
            <a:pPr indent="-342900" lvl="0" marL="342900" marR="0" rtl="0" algn="l">
              <a:spcBef>
                <a:spcPts val="1200"/>
              </a:spcBef>
              <a:spcAft>
                <a:spcPts val="0"/>
              </a:spcAft>
              <a:buClr>
                <a:schemeClr val="lt1"/>
              </a:buClr>
              <a:buSzPts val="2400"/>
              <a:buFont typeface="Garamond"/>
              <a:buNone/>
            </a:pPr>
            <a:r>
              <a:rPr b="1" lang="en-US" sz="2400">
                <a:solidFill>
                  <a:schemeClr val="lt1"/>
                </a:solidFill>
                <a:latin typeface="Garamond"/>
                <a:ea typeface="Garamond"/>
                <a:cs typeface="Garamond"/>
                <a:sym typeface="Garamond"/>
              </a:rPr>
              <a:t>        </a:t>
            </a:r>
            <a:endParaRPr sz="1800">
              <a:solidFill>
                <a:schemeClr val="lt1"/>
              </a:solidFill>
              <a:latin typeface="Garamond"/>
              <a:ea typeface="Garamond"/>
              <a:cs typeface="Garamond"/>
              <a:sym typeface="Garamond"/>
            </a:endParaRPr>
          </a:p>
        </p:txBody>
      </p:sp>
      <p:sp>
        <p:nvSpPr>
          <p:cNvPr id="2331" name="Google Shape;2331;p252"/>
          <p:cNvSpPr txBox="1"/>
          <p:nvPr/>
        </p:nvSpPr>
        <p:spPr>
          <a:xfrm>
            <a:off x="762000" y="228600"/>
            <a:ext cx="7848600" cy="4603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2400"/>
              <a:buFont typeface="Garamond"/>
              <a:buNone/>
            </a:pPr>
            <a:r>
              <a:t/>
            </a:r>
            <a:endParaRPr b="1" sz="2400">
              <a:solidFill>
                <a:schemeClr val="lt1"/>
              </a:solidFill>
              <a:latin typeface="Garamond"/>
              <a:ea typeface="Garamond"/>
              <a:cs typeface="Garamond"/>
              <a:sym typeface="Garamond"/>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5" name="Shape 2335"/>
        <p:cNvGrpSpPr/>
        <p:nvPr/>
      </p:nvGrpSpPr>
      <p:grpSpPr>
        <a:xfrm>
          <a:off x="0" y="0"/>
          <a:ext cx="0" cy="0"/>
          <a:chOff x="0" y="0"/>
          <a:chExt cx="0" cy="0"/>
        </a:xfrm>
      </p:grpSpPr>
      <p:sp>
        <p:nvSpPr>
          <p:cNvPr id="2336" name="Google Shape;2336;p253"/>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3F3F3F"/>
              </a:buClr>
              <a:buSzPct val="100000"/>
              <a:buFont typeface="Garamond"/>
              <a:buNone/>
            </a:pPr>
            <a:r>
              <a:rPr lang="en-US" sz="2665"/>
              <a:t>USE OF SUPER KEYWORD FOR CONSTRUCTORS</a:t>
            </a:r>
            <a:endParaRPr/>
          </a:p>
        </p:txBody>
      </p:sp>
      <p:sp>
        <p:nvSpPr>
          <p:cNvPr id="2337" name="Google Shape;2337;p253"/>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fontScale="87500" lnSpcReduction="10000"/>
          </a:bodyPr>
          <a:lstStyle/>
          <a:p>
            <a:pPr indent="0" lvl="0" marL="0" rtl="0" algn="l">
              <a:lnSpc>
                <a:spcPct val="100000"/>
              </a:lnSpc>
              <a:spcBef>
                <a:spcPts val="0"/>
              </a:spcBef>
              <a:spcAft>
                <a:spcPts val="0"/>
              </a:spcAft>
              <a:buSzPct val="100000"/>
              <a:buFont typeface="Garamond"/>
              <a:buNone/>
            </a:pPr>
            <a:r>
              <a:rPr b="1" lang="en-US" sz="2400"/>
              <a:t>Whenever a sub class object is created ,super class  constructor is called first.</a:t>
            </a:r>
            <a:endParaRPr b="1" sz="2400"/>
          </a:p>
          <a:p>
            <a:pPr indent="0" lvl="0" marL="0" rtl="0" algn="l">
              <a:lnSpc>
                <a:spcPct val="100000"/>
              </a:lnSpc>
              <a:spcBef>
                <a:spcPts val="1050"/>
              </a:spcBef>
              <a:spcAft>
                <a:spcPts val="0"/>
              </a:spcAft>
              <a:buSzPct val="100000"/>
              <a:buFont typeface="Garamond"/>
              <a:buNone/>
            </a:pPr>
            <a:r>
              <a:rPr b="1" lang="en-US" sz="2400"/>
              <a:t>If super class constructor does not have any constructor of its own OR has an unparametrized constructor then it is automatically called by Java Run Time by using call </a:t>
            </a:r>
            <a:r>
              <a:rPr b="1" lang="en-US" sz="2400">
                <a:solidFill>
                  <a:srgbClr val="FF0000"/>
                </a:solidFill>
              </a:rPr>
              <a:t>super()</a:t>
            </a:r>
            <a:endParaRPr b="1" sz="2400"/>
          </a:p>
          <a:p>
            <a:pPr indent="0" lvl="0" marL="0" rtl="0" algn="l">
              <a:lnSpc>
                <a:spcPct val="100000"/>
              </a:lnSpc>
              <a:spcBef>
                <a:spcPts val="1050"/>
              </a:spcBef>
              <a:spcAft>
                <a:spcPts val="0"/>
              </a:spcAft>
              <a:buSzPct val="100000"/>
              <a:buFont typeface="Garamond"/>
              <a:buNone/>
            </a:pPr>
            <a:r>
              <a:rPr b="1" lang="en-US" sz="2400"/>
              <a:t>If a super class has a parameterized constructor then it is the responsibility of the sub class constructor to call the super class constructor by call </a:t>
            </a:r>
            <a:endParaRPr b="1" sz="2400">
              <a:solidFill>
                <a:srgbClr val="FF0000"/>
              </a:solidFill>
            </a:endParaRPr>
          </a:p>
          <a:p>
            <a:pPr indent="0" lvl="0" marL="0" rtl="0" algn="l">
              <a:lnSpc>
                <a:spcPct val="100000"/>
              </a:lnSpc>
              <a:spcBef>
                <a:spcPts val="1050"/>
              </a:spcBef>
              <a:spcAft>
                <a:spcPts val="0"/>
              </a:spcAft>
              <a:buSzPct val="100000"/>
              <a:buFont typeface="Garamond"/>
              <a:buNone/>
            </a:pPr>
            <a:r>
              <a:rPr b="1" lang="en-US" sz="2400"/>
              <a:t>   </a:t>
            </a:r>
            <a:r>
              <a:rPr b="1" lang="en-US" sz="2400">
                <a:solidFill>
                  <a:srgbClr val="FF0000"/>
                </a:solidFill>
              </a:rPr>
              <a:t>super(&lt;parameters required by super class&gt;)</a:t>
            </a:r>
            <a:endParaRPr b="1" sz="2400">
              <a:solidFill>
                <a:srgbClr val="FF0000"/>
              </a:solidFill>
            </a:endParaRPr>
          </a:p>
          <a:p>
            <a:pPr indent="0" lvl="0" marL="0" rtl="0" algn="l">
              <a:lnSpc>
                <a:spcPct val="100000"/>
              </a:lnSpc>
              <a:spcBef>
                <a:spcPts val="1050"/>
              </a:spcBef>
              <a:spcAft>
                <a:spcPts val="0"/>
              </a:spcAft>
              <a:buSzPct val="100000"/>
              <a:buFont typeface="Garamond"/>
              <a:buNone/>
            </a:pPr>
            <a:r>
              <a:rPr b="1" lang="en-US" sz="2400"/>
              <a:t>Call to super class constructor must be the first statement in sub class constructor  </a:t>
            </a:r>
            <a:endParaRPr b="1" sz="2400"/>
          </a:p>
          <a:p>
            <a:pPr indent="0" lvl="0" marL="0" rtl="0" algn="l">
              <a:lnSpc>
                <a:spcPct val="100000"/>
              </a:lnSpc>
              <a:spcBef>
                <a:spcPts val="600"/>
              </a:spcBef>
              <a:spcAft>
                <a:spcPts val="0"/>
              </a:spcAft>
              <a:buSzPct val="100000"/>
              <a:buFont typeface="Garamond"/>
              <a:buNone/>
            </a:pPr>
            <a:r>
              <a:t/>
            </a:r>
            <a:endParaRPr b="1" sz="24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1" name="Shape 2341"/>
        <p:cNvGrpSpPr/>
        <p:nvPr/>
      </p:nvGrpSpPr>
      <p:grpSpPr>
        <a:xfrm>
          <a:off x="0" y="0"/>
          <a:ext cx="0" cy="0"/>
          <a:chOff x="0" y="0"/>
          <a:chExt cx="0" cy="0"/>
        </a:xfrm>
      </p:grpSpPr>
      <p:sp>
        <p:nvSpPr>
          <p:cNvPr id="2342" name="Google Shape;2342;p254"/>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2343" name="Google Shape;2343;p25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Garamond"/>
              <a:buNone/>
            </a:pPr>
            <a:r>
              <a:rPr lang="en-US">
                <a:solidFill>
                  <a:schemeClr val="dk1"/>
                </a:solidFill>
              </a:rPr>
              <a:t>1. WHEN SUPER CLASS HAS A UNPARAMETRIZED CONSTRUCTOR</a:t>
            </a:r>
            <a:endParaRPr/>
          </a:p>
        </p:txBody>
      </p:sp>
      <p:sp>
        <p:nvSpPr>
          <p:cNvPr id="2344" name="Google Shape;2344;p254"/>
          <p:cNvSpPr txBox="1"/>
          <p:nvPr/>
        </p:nvSpPr>
        <p:spPr>
          <a:xfrm>
            <a:off x="0" y="838200"/>
            <a:ext cx="9144000" cy="4603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2400"/>
              <a:buFont typeface="Garamond"/>
              <a:buNone/>
            </a:pPr>
            <a:r>
              <a:rPr b="1" lang="en-US" sz="2400">
                <a:solidFill>
                  <a:srgbClr val="FF0000"/>
                </a:solidFill>
                <a:latin typeface="Garamond"/>
                <a:ea typeface="Garamond"/>
                <a:cs typeface="Garamond"/>
                <a:sym typeface="Garamond"/>
              </a:rPr>
              <a:t> </a:t>
            </a:r>
            <a:endParaRPr/>
          </a:p>
        </p:txBody>
      </p:sp>
      <p:sp>
        <p:nvSpPr>
          <p:cNvPr id="2345" name="Google Shape;2345;p254"/>
          <p:cNvSpPr/>
          <p:nvPr/>
        </p:nvSpPr>
        <p:spPr>
          <a:xfrm>
            <a:off x="35560" y="1412875"/>
            <a:ext cx="5480050" cy="563118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class A</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System.out.println("This is constructor </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                                 of class A");</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 // End of class A</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class B extends A</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B()</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super();</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System.out.println("This is constructor of            class B”);}</a:t>
            </a:r>
            <a:endParaRPr b="1" sz="2000">
              <a:solidFill>
                <a:srgbClr val="FF0000"/>
              </a:solidFill>
              <a:latin typeface="Garamond"/>
              <a:ea typeface="Garamond"/>
              <a:cs typeface="Garamond"/>
              <a:sym typeface="Garamond"/>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   </a:t>
            </a:r>
            <a:endParaRPr b="1" sz="2000">
              <a:solidFill>
                <a:srgbClr val="FF0000"/>
              </a:solidFill>
              <a:latin typeface="Garamond"/>
              <a:ea typeface="Garamond"/>
              <a:cs typeface="Garamond"/>
              <a:sym typeface="Garamond"/>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 // End of class B</a:t>
            </a:r>
            <a:endParaRPr/>
          </a:p>
          <a:p>
            <a:pPr indent="0" lvl="0" marL="0" marR="0" rtl="0" algn="l">
              <a:spcBef>
                <a:spcPts val="0"/>
              </a:spcBef>
              <a:spcAft>
                <a:spcPts val="0"/>
              </a:spcAft>
              <a:buClr>
                <a:schemeClr val="lt1"/>
              </a:buClr>
              <a:buSzPts val="2000"/>
              <a:buFont typeface="Garamond"/>
              <a:buNone/>
            </a:pPr>
            <a:r>
              <a:t/>
            </a:r>
            <a:endParaRPr b="1" sz="2000">
              <a:solidFill>
                <a:schemeClr val="lt1"/>
              </a:solidFill>
              <a:latin typeface="Garamond"/>
              <a:ea typeface="Garamond"/>
              <a:cs typeface="Garamond"/>
              <a:sym typeface="Garamond"/>
            </a:endParaRPr>
          </a:p>
        </p:txBody>
      </p:sp>
      <p:cxnSp>
        <p:nvCxnSpPr>
          <p:cNvPr id="2346" name="Google Shape;2346;p254"/>
          <p:cNvCxnSpPr/>
          <p:nvPr/>
        </p:nvCxnSpPr>
        <p:spPr>
          <a:xfrm flipH="1">
            <a:off x="1447800" y="4648200"/>
            <a:ext cx="2286000" cy="609600"/>
          </a:xfrm>
          <a:prstGeom prst="straightConnector1">
            <a:avLst/>
          </a:prstGeom>
          <a:noFill/>
          <a:ln cap="flat" cmpd="sng" w="9525">
            <a:solidFill>
              <a:schemeClr val="lt1"/>
            </a:solidFill>
            <a:prstDash val="solid"/>
            <a:round/>
            <a:headEnd len="sm" w="sm" type="none"/>
            <a:tailEnd len="med" w="med" type="triangle"/>
          </a:ln>
        </p:spPr>
      </p:cxnSp>
      <p:sp>
        <p:nvSpPr>
          <p:cNvPr id="2347" name="Google Shape;2347;p254"/>
          <p:cNvSpPr txBox="1"/>
          <p:nvPr/>
        </p:nvSpPr>
        <p:spPr>
          <a:xfrm>
            <a:off x="3729673" y="4394200"/>
            <a:ext cx="1402080" cy="4603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2400"/>
              <a:buFont typeface="Garamond"/>
              <a:buNone/>
            </a:pPr>
            <a:r>
              <a:rPr b="1" lang="en-US" sz="2400">
                <a:solidFill>
                  <a:srgbClr val="FF0000"/>
                </a:solidFill>
                <a:latin typeface="Garamond"/>
                <a:ea typeface="Garamond"/>
                <a:cs typeface="Garamond"/>
                <a:sym typeface="Garamond"/>
              </a:rPr>
              <a:t>Optional </a:t>
            </a:r>
            <a:endParaRPr/>
          </a:p>
        </p:txBody>
      </p:sp>
      <p:sp>
        <p:nvSpPr>
          <p:cNvPr id="2348" name="Google Shape;2348;p254"/>
          <p:cNvSpPr/>
          <p:nvPr/>
        </p:nvSpPr>
        <p:spPr>
          <a:xfrm>
            <a:off x="4440555" y="1823720"/>
            <a:ext cx="5071110" cy="26765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400"/>
              <a:buFont typeface="Garamond"/>
              <a:buNone/>
            </a:pPr>
            <a:r>
              <a:rPr b="1" lang="en-US" sz="2400">
                <a:solidFill>
                  <a:schemeClr val="lt1"/>
                </a:solidFill>
                <a:latin typeface="Garamond"/>
                <a:ea typeface="Garamond"/>
                <a:cs typeface="Garamond"/>
                <a:sym typeface="Garamond"/>
              </a:rPr>
              <a:t>class inhtest</a:t>
            </a:r>
            <a:endParaRPr/>
          </a:p>
          <a:p>
            <a:pPr indent="0" lvl="0" marL="0" marR="0" rtl="0" algn="l">
              <a:spcBef>
                <a:spcPts val="0"/>
              </a:spcBef>
              <a:spcAft>
                <a:spcPts val="0"/>
              </a:spcAft>
              <a:buClr>
                <a:schemeClr val="lt1"/>
              </a:buClr>
              <a:buSzPts val="2400"/>
              <a:buFont typeface="Garamond"/>
              <a:buNone/>
            </a:pPr>
            <a:r>
              <a:rPr b="1" lang="en-US" sz="24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2400"/>
              <a:buFont typeface="Garamond"/>
              <a:buNone/>
            </a:pPr>
            <a:r>
              <a:rPr b="1" lang="en-US" sz="2400">
                <a:solidFill>
                  <a:schemeClr val="lt1"/>
                </a:solidFill>
                <a:latin typeface="Garamond"/>
                <a:ea typeface="Garamond"/>
                <a:cs typeface="Garamond"/>
                <a:sym typeface="Garamond"/>
              </a:rPr>
              <a:t>public static void main(String args[])</a:t>
            </a:r>
            <a:endParaRPr/>
          </a:p>
          <a:p>
            <a:pPr indent="0" lvl="0" marL="0" marR="0" rtl="0" algn="l">
              <a:spcBef>
                <a:spcPts val="0"/>
              </a:spcBef>
              <a:spcAft>
                <a:spcPts val="0"/>
              </a:spcAft>
              <a:buClr>
                <a:schemeClr val="lt1"/>
              </a:buClr>
              <a:buSzPts val="2400"/>
              <a:buFont typeface="Garamond"/>
              <a:buNone/>
            </a:pPr>
            <a:r>
              <a:rPr b="1" lang="en-US" sz="24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2400"/>
              <a:buFont typeface="Garamond"/>
              <a:buNone/>
            </a:pPr>
            <a:r>
              <a:rPr b="1" lang="en-US" sz="2400">
                <a:solidFill>
                  <a:schemeClr val="lt1"/>
                </a:solidFill>
                <a:latin typeface="Garamond"/>
                <a:ea typeface="Garamond"/>
                <a:cs typeface="Garamond"/>
                <a:sym typeface="Garamond"/>
              </a:rPr>
              <a:t>B b1 = new B();</a:t>
            </a:r>
            <a:endParaRPr/>
          </a:p>
          <a:p>
            <a:pPr indent="0" lvl="0" marL="0" marR="0" rtl="0" algn="l">
              <a:spcBef>
                <a:spcPts val="0"/>
              </a:spcBef>
              <a:spcAft>
                <a:spcPts val="0"/>
              </a:spcAft>
              <a:buClr>
                <a:schemeClr val="lt1"/>
              </a:buClr>
              <a:buSzPts val="2400"/>
              <a:buFont typeface="Garamond"/>
              <a:buNone/>
            </a:pPr>
            <a:r>
              <a:rPr b="1" lang="en-US" sz="24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2400"/>
              <a:buFont typeface="Garamond"/>
              <a:buNone/>
            </a:pPr>
            <a:r>
              <a:rPr b="1" lang="en-US" sz="2400">
                <a:solidFill>
                  <a:schemeClr val="lt1"/>
                </a:solidFill>
                <a:latin typeface="Garamond"/>
                <a:ea typeface="Garamond"/>
                <a:cs typeface="Garamond"/>
                <a:sym typeface="Garamond"/>
              </a:rPr>
              <a:t>}</a:t>
            </a:r>
            <a:endParaRPr/>
          </a:p>
        </p:txBody>
      </p:sp>
      <p:sp>
        <p:nvSpPr>
          <p:cNvPr id="2349" name="Google Shape;2349;p254"/>
          <p:cNvSpPr/>
          <p:nvPr/>
        </p:nvSpPr>
        <p:spPr>
          <a:xfrm>
            <a:off x="4788535" y="5373370"/>
            <a:ext cx="4572000" cy="119888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FF0000"/>
              </a:buClr>
              <a:buSzPts val="2400"/>
              <a:buFont typeface="Garamond"/>
              <a:buNone/>
            </a:pPr>
            <a:r>
              <a:rPr b="1" lang="en-US" sz="2400">
                <a:solidFill>
                  <a:srgbClr val="FF0000"/>
                </a:solidFill>
                <a:latin typeface="Garamond"/>
                <a:ea typeface="Garamond"/>
                <a:cs typeface="Garamond"/>
                <a:sym typeface="Garamond"/>
              </a:rPr>
              <a:t>OUTPUT</a:t>
            </a:r>
            <a:endParaRPr/>
          </a:p>
          <a:p>
            <a:pPr indent="0" lvl="0" marL="0" marR="0" rtl="0" algn="ctr">
              <a:spcBef>
                <a:spcPts val="0"/>
              </a:spcBef>
              <a:spcAft>
                <a:spcPts val="0"/>
              </a:spcAft>
              <a:buClr>
                <a:srgbClr val="FF0000"/>
              </a:buClr>
              <a:buSzPts val="2400"/>
              <a:buFont typeface="Garamond"/>
              <a:buNone/>
            </a:pPr>
            <a:r>
              <a:rPr b="1" lang="en-US" sz="2400">
                <a:solidFill>
                  <a:srgbClr val="FF0000"/>
                </a:solidFill>
                <a:latin typeface="Garamond"/>
                <a:ea typeface="Garamond"/>
                <a:cs typeface="Garamond"/>
                <a:sym typeface="Garamond"/>
              </a:rPr>
              <a:t>This is constructor of class A</a:t>
            </a:r>
            <a:endParaRPr/>
          </a:p>
          <a:p>
            <a:pPr indent="0" lvl="0" marL="0" marR="0" rtl="0" algn="ctr">
              <a:spcBef>
                <a:spcPts val="0"/>
              </a:spcBef>
              <a:spcAft>
                <a:spcPts val="0"/>
              </a:spcAft>
              <a:buClr>
                <a:srgbClr val="FF0000"/>
              </a:buClr>
              <a:buSzPts val="2400"/>
              <a:buFont typeface="Garamond"/>
              <a:buNone/>
            </a:pPr>
            <a:r>
              <a:rPr b="1" lang="en-US" sz="2400">
                <a:solidFill>
                  <a:srgbClr val="FF0000"/>
                </a:solidFill>
                <a:latin typeface="Garamond"/>
                <a:ea typeface="Garamond"/>
                <a:cs typeface="Garamond"/>
                <a:sym typeface="Garamond"/>
              </a:rPr>
              <a:t>This is constructor of class B</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4"/>
                                        </p:tgtEl>
                                        <p:attrNameLst>
                                          <p:attrName>style.visibility</p:attrName>
                                        </p:attrNameLst>
                                      </p:cBhvr>
                                      <p:to>
                                        <p:strVal val="visible"/>
                                      </p:to>
                                    </p:set>
                                    <p:animEffect filter="fade" transition="in">
                                      <p:cBhvr>
                                        <p:cTn dur="500"/>
                                        <p:tgtEl>
                                          <p:spTgt spid="2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5">
                                            <p:txEl>
                                              <p:pRg end="0" st="0"/>
                                            </p:txEl>
                                          </p:spTgt>
                                        </p:tgtEl>
                                        <p:attrNameLst>
                                          <p:attrName>style.visibility</p:attrName>
                                        </p:attrNameLst>
                                      </p:cBhvr>
                                      <p:to>
                                        <p:strVal val="visible"/>
                                      </p:to>
                                    </p:set>
                                    <p:animEffect filter="fade" transition="in">
                                      <p:cBhvr>
                                        <p:cTn dur="500"/>
                                        <p:tgtEl>
                                          <p:spTgt spid="23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5">
                                            <p:txEl>
                                              <p:pRg end="1" st="1"/>
                                            </p:txEl>
                                          </p:spTgt>
                                        </p:tgtEl>
                                        <p:attrNameLst>
                                          <p:attrName>style.visibility</p:attrName>
                                        </p:attrNameLst>
                                      </p:cBhvr>
                                      <p:to>
                                        <p:strVal val="visible"/>
                                      </p:to>
                                    </p:set>
                                    <p:animEffect filter="fade" transition="in">
                                      <p:cBhvr>
                                        <p:cTn dur="500"/>
                                        <p:tgtEl>
                                          <p:spTgt spid="23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5">
                                            <p:txEl>
                                              <p:pRg end="2" st="2"/>
                                            </p:txEl>
                                          </p:spTgt>
                                        </p:tgtEl>
                                        <p:attrNameLst>
                                          <p:attrName>style.visibility</p:attrName>
                                        </p:attrNameLst>
                                      </p:cBhvr>
                                      <p:to>
                                        <p:strVal val="visible"/>
                                      </p:to>
                                    </p:set>
                                    <p:animEffect filter="fade" transition="in">
                                      <p:cBhvr>
                                        <p:cTn dur="500"/>
                                        <p:tgtEl>
                                          <p:spTgt spid="23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5">
                                            <p:txEl>
                                              <p:pRg end="3" st="3"/>
                                            </p:txEl>
                                          </p:spTgt>
                                        </p:tgtEl>
                                        <p:attrNameLst>
                                          <p:attrName>style.visibility</p:attrName>
                                        </p:attrNameLst>
                                      </p:cBhvr>
                                      <p:to>
                                        <p:strVal val="visible"/>
                                      </p:to>
                                    </p:set>
                                    <p:animEffect filter="fade" transition="in">
                                      <p:cBhvr>
                                        <p:cTn dur="500"/>
                                        <p:tgtEl>
                                          <p:spTgt spid="23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5">
                                            <p:txEl>
                                              <p:pRg end="4" st="4"/>
                                            </p:txEl>
                                          </p:spTgt>
                                        </p:tgtEl>
                                        <p:attrNameLst>
                                          <p:attrName>style.visibility</p:attrName>
                                        </p:attrNameLst>
                                      </p:cBhvr>
                                      <p:to>
                                        <p:strVal val="visible"/>
                                      </p:to>
                                    </p:set>
                                    <p:animEffect filter="fade" transition="in">
                                      <p:cBhvr>
                                        <p:cTn dur="500"/>
                                        <p:tgtEl>
                                          <p:spTgt spid="234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5">
                                            <p:txEl>
                                              <p:pRg end="5" st="5"/>
                                            </p:txEl>
                                          </p:spTgt>
                                        </p:tgtEl>
                                        <p:attrNameLst>
                                          <p:attrName>style.visibility</p:attrName>
                                        </p:attrNameLst>
                                      </p:cBhvr>
                                      <p:to>
                                        <p:strVal val="visible"/>
                                      </p:to>
                                    </p:set>
                                    <p:animEffect filter="fade" transition="in">
                                      <p:cBhvr>
                                        <p:cTn dur="500"/>
                                        <p:tgtEl>
                                          <p:spTgt spid="234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5">
                                            <p:txEl>
                                              <p:pRg end="6" st="6"/>
                                            </p:txEl>
                                          </p:spTgt>
                                        </p:tgtEl>
                                        <p:attrNameLst>
                                          <p:attrName>style.visibility</p:attrName>
                                        </p:attrNameLst>
                                      </p:cBhvr>
                                      <p:to>
                                        <p:strVal val="visible"/>
                                      </p:to>
                                    </p:set>
                                    <p:animEffect filter="fade" transition="in">
                                      <p:cBhvr>
                                        <p:cTn dur="500"/>
                                        <p:tgtEl>
                                          <p:spTgt spid="234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5">
                                            <p:txEl>
                                              <p:pRg end="7" st="7"/>
                                            </p:txEl>
                                          </p:spTgt>
                                        </p:tgtEl>
                                        <p:attrNameLst>
                                          <p:attrName>style.visibility</p:attrName>
                                        </p:attrNameLst>
                                      </p:cBhvr>
                                      <p:to>
                                        <p:strVal val="visible"/>
                                      </p:to>
                                    </p:set>
                                    <p:animEffect filter="fade" transition="in">
                                      <p:cBhvr>
                                        <p:cTn dur="500"/>
                                        <p:tgtEl>
                                          <p:spTgt spid="234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5">
                                            <p:txEl>
                                              <p:pRg end="8" st="8"/>
                                            </p:txEl>
                                          </p:spTgt>
                                        </p:tgtEl>
                                        <p:attrNameLst>
                                          <p:attrName>style.visibility</p:attrName>
                                        </p:attrNameLst>
                                      </p:cBhvr>
                                      <p:to>
                                        <p:strVal val="visible"/>
                                      </p:to>
                                    </p:set>
                                    <p:animEffect filter="fade" transition="in">
                                      <p:cBhvr>
                                        <p:cTn dur="500"/>
                                        <p:tgtEl>
                                          <p:spTgt spid="234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5">
                                            <p:txEl>
                                              <p:pRg end="9" st="9"/>
                                            </p:txEl>
                                          </p:spTgt>
                                        </p:tgtEl>
                                        <p:attrNameLst>
                                          <p:attrName>style.visibility</p:attrName>
                                        </p:attrNameLst>
                                      </p:cBhvr>
                                      <p:to>
                                        <p:strVal val="visible"/>
                                      </p:to>
                                    </p:set>
                                    <p:animEffect filter="fade" transition="in">
                                      <p:cBhvr>
                                        <p:cTn dur="500"/>
                                        <p:tgtEl>
                                          <p:spTgt spid="234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5">
                                            <p:txEl>
                                              <p:pRg end="10" st="10"/>
                                            </p:txEl>
                                          </p:spTgt>
                                        </p:tgtEl>
                                        <p:attrNameLst>
                                          <p:attrName>style.visibility</p:attrName>
                                        </p:attrNameLst>
                                      </p:cBhvr>
                                      <p:to>
                                        <p:strVal val="visible"/>
                                      </p:to>
                                    </p:set>
                                    <p:animEffect filter="fade" transition="in">
                                      <p:cBhvr>
                                        <p:cTn dur="500"/>
                                        <p:tgtEl>
                                          <p:spTgt spid="234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5">
                                            <p:txEl>
                                              <p:pRg end="11" st="11"/>
                                            </p:txEl>
                                          </p:spTgt>
                                        </p:tgtEl>
                                        <p:attrNameLst>
                                          <p:attrName>style.visibility</p:attrName>
                                        </p:attrNameLst>
                                      </p:cBhvr>
                                      <p:to>
                                        <p:strVal val="visible"/>
                                      </p:to>
                                    </p:set>
                                    <p:animEffect filter="fade" transition="in">
                                      <p:cBhvr>
                                        <p:cTn dur="500"/>
                                        <p:tgtEl>
                                          <p:spTgt spid="2345">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5">
                                            <p:txEl>
                                              <p:pRg end="12" st="12"/>
                                            </p:txEl>
                                          </p:spTgt>
                                        </p:tgtEl>
                                        <p:attrNameLst>
                                          <p:attrName>style.visibility</p:attrName>
                                        </p:attrNameLst>
                                      </p:cBhvr>
                                      <p:to>
                                        <p:strVal val="visible"/>
                                      </p:to>
                                    </p:set>
                                    <p:animEffect filter="fade" transition="in">
                                      <p:cBhvr>
                                        <p:cTn dur="500"/>
                                        <p:tgtEl>
                                          <p:spTgt spid="2345">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5">
                                            <p:txEl>
                                              <p:pRg end="13" st="13"/>
                                            </p:txEl>
                                          </p:spTgt>
                                        </p:tgtEl>
                                        <p:attrNameLst>
                                          <p:attrName>style.visibility</p:attrName>
                                        </p:attrNameLst>
                                      </p:cBhvr>
                                      <p:to>
                                        <p:strVal val="visible"/>
                                      </p:to>
                                    </p:set>
                                    <p:animEffect filter="fade" transition="in">
                                      <p:cBhvr>
                                        <p:cTn dur="500"/>
                                        <p:tgtEl>
                                          <p:spTgt spid="2345">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5">
                                            <p:txEl>
                                              <p:pRg end="14" st="14"/>
                                            </p:txEl>
                                          </p:spTgt>
                                        </p:tgtEl>
                                        <p:attrNameLst>
                                          <p:attrName>style.visibility</p:attrName>
                                        </p:attrNameLst>
                                      </p:cBhvr>
                                      <p:to>
                                        <p:strVal val="visible"/>
                                      </p:to>
                                    </p:set>
                                    <p:animEffect filter="fade" transition="in">
                                      <p:cBhvr>
                                        <p:cTn dur="500"/>
                                        <p:tgtEl>
                                          <p:spTgt spid="2345">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5">
                                            <p:txEl>
                                              <p:pRg end="15" st="15"/>
                                            </p:txEl>
                                          </p:spTgt>
                                        </p:tgtEl>
                                        <p:attrNameLst>
                                          <p:attrName>style.visibility</p:attrName>
                                        </p:attrNameLst>
                                      </p:cBhvr>
                                      <p:to>
                                        <p:strVal val="visible"/>
                                      </p:to>
                                    </p:set>
                                    <p:animEffect filter="fade" transition="in">
                                      <p:cBhvr>
                                        <p:cTn dur="500"/>
                                        <p:tgtEl>
                                          <p:spTgt spid="2345">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5">
                                            <p:txEl>
                                              <p:pRg end="16" st="16"/>
                                            </p:txEl>
                                          </p:spTgt>
                                        </p:tgtEl>
                                        <p:attrNameLst>
                                          <p:attrName>style.visibility</p:attrName>
                                        </p:attrNameLst>
                                      </p:cBhvr>
                                      <p:to>
                                        <p:strVal val="visible"/>
                                      </p:to>
                                    </p:set>
                                    <p:animEffect filter="fade" transition="in">
                                      <p:cBhvr>
                                        <p:cTn dur="500"/>
                                        <p:tgtEl>
                                          <p:spTgt spid="2345">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6"/>
                                        </p:tgtEl>
                                        <p:attrNameLst>
                                          <p:attrName>style.visibility</p:attrName>
                                        </p:attrNameLst>
                                      </p:cBhvr>
                                      <p:to>
                                        <p:strVal val="visible"/>
                                      </p:to>
                                    </p:set>
                                    <p:animEffect filter="fade" transition="in">
                                      <p:cBhvr>
                                        <p:cTn dur="2000"/>
                                        <p:tgtEl>
                                          <p:spTgt spid="23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7"/>
                                        </p:tgtEl>
                                        <p:attrNameLst>
                                          <p:attrName>style.visibility</p:attrName>
                                        </p:attrNameLst>
                                      </p:cBhvr>
                                      <p:to>
                                        <p:strVal val="visible"/>
                                      </p:to>
                                    </p:set>
                                    <p:animEffect filter="fade" transition="in">
                                      <p:cBhvr>
                                        <p:cTn dur="500"/>
                                        <p:tgtEl>
                                          <p:spTgt spid="2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9"/>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rPr b="1" lang="en-US" sz="2800"/>
              <a:t>Encapsulation </a:t>
            </a:r>
            <a:r>
              <a:rPr lang="en-US" sz="2800"/>
              <a:t>is a mechanism of wrapping the data (variables) and code acting on the data (methods) together as a single unit.</a:t>
            </a:r>
            <a:endParaRPr/>
          </a:p>
        </p:txBody>
      </p:sp>
      <p:sp>
        <p:nvSpPr>
          <p:cNvPr id="342" name="Google Shape;342;p3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ENCAPSULATION</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3" name="Shape 2353"/>
        <p:cNvGrpSpPr/>
        <p:nvPr/>
      </p:nvGrpSpPr>
      <p:grpSpPr>
        <a:xfrm>
          <a:off x="0" y="0"/>
          <a:ext cx="0" cy="0"/>
          <a:chOff x="0" y="0"/>
          <a:chExt cx="0" cy="0"/>
        </a:xfrm>
      </p:grpSpPr>
      <p:sp>
        <p:nvSpPr>
          <p:cNvPr id="2354" name="Google Shape;2354;p255"/>
          <p:cNvSpPr/>
          <p:nvPr/>
        </p:nvSpPr>
        <p:spPr>
          <a:xfrm>
            <a:off x="0" y="152400"/>
            <a:ext cx="5257800" cy="655447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class A</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System.out.println("This is class A");</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class B extends A</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B()</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System.out.println("This is class B");</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a:t>
            </a:r>
            <a:endParaRPr/>
          </a:p>
          <a:p>
            <a:pPr indent="0" lvl="0" marL="0" marR="0" rtl="0" algn="l">
              <a:spcBef>
                <a:spcPts val="0"/>
              </a:spcBef>
              <a:spcAft>
                <a:spcPts val="0"/>
              </a:spcAft>
              <a:buClr>
                <a:schemeClr val="accent2"/>
              </a:buClr>
              <a:buSzPts val="2000"/>
              <a:buFont typeface="Garamond"/>
              <a:buNone/>
            </a:pPr>
            <a:r>
              <a:rPr b="1" lang="en-US" sz="2000">
                <a:solidFill>
                  <a:schemeClr val="accent2"/>
                </a:solidFill>
                <a:latin typeface="Garamond"/>
                <a:ea typeface="Garamond"/>
                <a:cs typeface="Garamond"/>
                <a:sym typeface="Garamond"/>
              </a:rPr>
              <a:t>class inherit1</a:t>
            </a:r>
            <a:endParaRPr/>
          </a:p>
          <a:p>
            <a:pPr indent="0" lvl="0" marL="0" marR="0" rtl="0" algn="l">
              <a:spcBef>
                <a:spcPts val="0"/>
              </a:spcBef>
              <a:spcAft>
                <a:spcPts val="0"/>
              </a:spcAft>
              <a:buClr>
                <a:schemeClr val="accent2"/>
              </a:buClr>
              <a:buSzPts val="2000"/>
              <a:buFont typeface="Garamond"/>
              <a:buNone/>
            </a:pPr>
            <a:r>
              <a:rPr b="1" lang="en-US" sz="2000">
                <a:solidFill>
                  <a:schemeClr val="accent2"/>
                </a:solidFill>
                <a:latin typeface="Garamond"/>
                <a:ea typeface="Garamond"/>
                <a:cs typeface="Garamond"/>
                <a:sym typeface="Garamond"/>
              </a:rPr>
              <a:t>{</a:t>
            </a:r>
            <a:endParaRPr/>
          </a:p>
          <a:p>
            <a:pPr indent="0" lvl="0" marL="0" marR="0" rtl="0" algn="l">
              <a:spcBef>
                <a:spcPts val="0"/>
              </a:spcBef>
              <a:spcAft>
                <a:spcPts val="0"/>
              </a:spcAft>
              <a:buClr>
                <a:schemeClr val="accent2"/>
              </a:buClr>
              <a:buSzPts val="2000"/>
              <a:buFont typeface="Garamond"/>
              <a:buNone/>
            </a:pPr>
            <a:r>
              <a:rPr b="1" lang="en-US" sz="2000">
                <a:solidFill>
                  <a:schemeClr val="accent2"/>
                </a:solidFill>
                <a:latin typeface="Garamond"/>
                <a:ea typeface="Garamond"/>
                <a:cs typeface="Garamond"/>
                <a:sym typeface="Garamond"/>
              </a:rPr>
              <a:t>public static void main(String args[])</a:t>
            </a:r>
            <a:endParaRPr/>
          </a:p>
          <a:p>
            <a:pPr indent="0" lvl="0" marL="0" marR="0" rtl="0" algn="l">
              <a:spcBef>
                <a:spcPts val="0"/>
              </a:spcBef>
              <a:spcAft>
                <a:spcPts val="0"/>
              </a:spcAft>
              <a:buClr>
                <a:schemeClr val="accent2"/>
              </a:buClr>
              <a:buSzPts val="2000"/>
              <a:buFont typeface="Garamond"/>
              <a:buNone/>
            </a:pPr>
            <a:r>
              <a:rPr b="1" lang="en-US" sz="2000">
                <a:solidFill>
                  <a:schemeClr val="accent2"/>
                </a:solidFill>
                <a:latin typeface="Garamond"/>
                <a:ea typeface="Garamond"/>
                <a:cs typeface="Garamond"/>
                <a:sym typeface="Garamond"/>
              </a:rPr>
              <a:t>{</a:t>
            </a:r>
            <a:endParaRPr/>
          </a:p>
          <a:p>
            <a:pPr indent="0" lvl="0" marL="0" marR="0" rtl="0" algn="l">
              <a:spcBef>
                <a:spcPts val="0"/>
              </a:spcBef>
              <a:spcAft>
                <a:spcPts val="0"/>
              </a:spcAft>
              <a:buClr>
                <a:schemeClr val="accent2"/>
              </a:buClr>
              <a:buSzPts val="2000"/>
              <a:buFont typeface="Garamond"/>
              <a:buNone/>
            </a:pPr>
            <a:r>
              <a:rPr b="1" lang="en-US" sz="2000">
                <a:solidFill>
                  <a:schemeClr val="accent2"/>
                </a:solidFill>
                <a:latin typeface="Garamond"/>
                <a:ea typeface="Garamond"/>
                <a:cs typeface="Garamond"/>
                <a:sym typeface="Garamond"/>
              </a:rPr>
              <a:t>B b1 = new B();</a:t>
            </a:r>
            <a:endParaRPr/>
          </a:p>
          <a:p>
            <a:pPr indent="0" lvl="0" marL="0" marR="0" rtl="0" algn="l">
              <a:spcBef>
                <a:spcPts val="0"/>
              </a:spcBef>
              <a:spcAft>
                <a:spcPts val="0"/>
              </a:spcAft>
              <a:buClr>
                <a:schemeClr val="accent2"/>
              </a:buClr>
              <a:buSzPts val="2000"/>
              <a:buFont typeface="Garamond"/>
              <a:buNone/>
            </a:pPr>
            <a:r>
              <a:rPr b="1" lang="en-US" sz="2000">
                <a:solidFill>
                  <a:schemeClr val="accent2"/>
                </a:solidFill>
                <a:latin typeface="Garamond"/>
                <a:ea typeface="Garamond"/>
                <a:cs typeface="Garamond"/>
                <a:sym typeface="Garamond"/>
              </a:rPr>
              <a:t>}</a:t>
            </a:r>
            <a:endParaRPr/>
          </a:p>
          <a:p>
            <a:pPr indent="0" lvl="0" marL="0" marR="0" rtl="0" algn="l">
              <a:spcBef>
                <a:spcPts val="0"/>
              </a:spcBef>
              <a:spcAft>
                <a:spcPts val="0"/>
              </a:spcAft>
              <a:buClr>
                <a:schemeClr val="accent2"/>
              </a:buClr>
              <a:buSzPts val="2000"/>
              <a:buFont typeface="Garamond"/>
              <a:buNone/>
            </a:pPr>
            <a:r>
              <a:rPr b="1" lang="en-US" sz="2000">
                <a:solidFill>
                  <a:schemeClr val="accent2"/>
                </a:solidFill>
                <a:latin typeface="Garamond"/>
                <a:ea typeface="Garamond"/>
                <a:cs typeface="Garamond"/>
                <a:sym typeface="Garamond"/>
              </a:rPr>
              <a:t>}</a:t>
            </a:r>
            <a:endParaRPr/>
          </a:p>
        </p:txBody>
      </p:sp>
      <p:sp>
        <p:nvSpPr>
          <p:cNvPr id="2355" name="Google Shape;2355;p255"/>
          <p:cNvSpPr/>
          <p:nvPr/>
        </p:nvSpPr>
        <p:spPr>
          <a:xfrm>
            <a:off x="4800600" y="1671638"/>
            <a:ext cx="4572000" cy="10147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Output:</a:t>
            </a:r>
            <a:endParaRPr b="1" sz="2000">
              <a:solidFill>
                <a:schemeClr val="lt1"/>
              </a:solidFill>
              <a:latin typeface="Garamond"/>
              <a:ea typeface="Garamond"/>
              <a:cs typeface="Garamond"/>
              <a:sym typeface="Garamond"/>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This is class A</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This is class B</a:t>
            </a:r>
            <a:endParaRPr/>
          </a:p>
        </p:txBody>
      </p:sp>
      <p:sp>
        <p:nvSpPr>
          <p:cNvPr id="2356" name="Google Shape;2356;p255"/>
          <p:cNvSpPr txBox="1"/>
          <p:nvPr/>
        </p:nvSpPr>
        <p:spPr>
          <a:xfrm>
            <a:off x="3657600" y="304800"/>
            <a:ext cx="4343400" cy="4603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2400"/>
              <a:buFont typeface="Garamond"/>
              <a:buNone/>
            </a:pPr>
            <a:r>
              <a:rPr b="1" lang="en-US" sz="2400">
                <a:solidFill>
                  <a:srgbClr val="FF0000"/>
                </a:solidFill>
                <a:latin typeface="Garamond"/>
                <a:ea typeface="Garamond"/>
                <a:cs typeface="Garamond"/>
                <a:sym typeface="Garamond"/>
              </a:rPr>
              <a:t>File Name is inherit1.java</a:t>
            </a:r>
            <a:endParaRPr/>
          </a:p>
        </p:txBody>
      </p:sp>
      <p:sp>
        <p:nvSpPr>
          <p:cNvPr id="2357" name="Google Shape;2357;p255"/>
          <p:cNvSpPr txBox="1"/>
          <p:nvPr/>
        </p:nvSpPr>
        <p:spPr>
          <a:xfrm>
            <a:off x="3780155" y="6165850"/>
            <a:ext cx="5008880" cy="3683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1. When super class has a Unparametrized constructor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4">
                                            <p:txEl>
                                              <p:pRg end="0" st="0"/>
                                            </p:txEl>
                                          </p:spTgt>
                                        </p:tgtEl>
                                        <p:attrNameLst>
                                          <p:attrName>style.visibility</p:attrName>
                                        </p:attrNameLst>
                                      </p:cBhvr>
                                      <p:to>
                                        <p:strVal val="visible"/>
                                      </p:to>
                                    </p:set>
                                    <p:animEffect filter="fade" transition="in">
                                      <p:cBhvr>
                                        <p:cTn dur="500"/>
                                        <p:tgtEl>
                                          <p:spTgt spid="23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4">
                                            <p:txEl>
                                              <p:pRg end="1" st="1"/>
                                            </p:txEl>
                                          </p:spTgt>
                                        </p:tgtEl>
                                        <p:attrNameLst>
                                          <p:attrName>style.visibility</p:attrName>
                                        </p:attrNameLst>
                                      </p:cBhvr>
                                      <p:to>
                                        <p:strVal val="visible"/>
                                      </p:to>
                                    </p:set>
                                    <p:animEffect filter="fade" transition="in">
                                      <p:cBhvr>
                                        <p:cTn dur="500"/>
                                        <p:tgtEl>
                                          <p:spTgt spid="23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4">
                                            <p:txEl>
                                              <p:pRg end="2" st="2"/>
                                            </p:txEl>
                                          </p:spTgt>
                                        </p:tgtEl>
                                        <p:attrNameLst>
                                          <p:attrName>style.visibility</p:attrName>
                                        </p:attrNameLst>
                                      </p:cBhvr>
                                      <p:to>
                                        <p:strVal val="visible"/>
                                      </p:to>
                                    </p:set>
                                    <p:animEffect filter="fade" transition="in">
                                      <p:cBhvr>
                                        <p:cTn dur="500"/>
                                        <p:tgtEl>
                                          <p:spTgt spid="23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4">
                                            <p:txEl>
                                              <p:pRg end="3" st="3"/>
                                            </p:txEl>
                                          </p:spTgt>
                                        </p:tgtEl>
                                        <p:attrNameLst>
                                          <p:attrName>style.visibility</p:attrName>
                                        </p:attrNameLst>
                                      </p:cBhvr>
                                      <p:to>
                                        <p:strVal val="visible"/>
                                      </p:to>
                                    </p:set>
                                    <p:animEffect filter="fade" transition="in">
                                      <p:cBhvr>
                                        <p:cTn dur="500"/>
                                        <p:tgtEl>
                                          <p:spTgt spid="235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4">
                                            <p:txEl>
                                              <p:pRg end="4" st="4"/>
                                            </p:txEl>
                                          </p:spTgt>
                                        </p:tgtEl>
                                        <p:attrNameLst>
                                          <p:attrName>style.visibility</p:attrName>
                                        </p:attrNameLst>
                                      </p:cBhvr>
                                      <p:to>
                                        <p:strVal val="visible"/>
                                      </p:to>
                                    </p:set>
                                    <p:animEffect filter="fade" transition="in">
                                      <p:cBhvr>
                                        <p:cTn dur="500"/>
                                        <p:tgtEl>
                                          <p:spTgt spid="235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4">
                                            <p:txEl>
                                              <p:pRg end="5" st="5"/>
                                            </p:txEl>
                                          </p:spTgt>
                                        </p:tgtEl>
                                        <p:attrNameLst>
                                          <p:attrName>style.visibility</p:attrName>
                                        </p:attrNameLst>
                                      </p:cBhvr>
                                      <p:to>
                                        <p:strVal val="visible"/>
                                      </p:to>
                                    </p:set>
                                    <p:animEffect filter="fade" transition="in">
                                      <p:cBhvr>
                                        <p:cTn dur="500"/>
                                        <p:tgtEl>
                                          <p:spTgt spid="235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4">
                                            <p:txEl>
                                              <p:pRg end="6" st="6"/>
                                            </p:txEl>
                                          </p:spTgt>
                                        </p:tgtEl>
                                        <p:attrNameLst>
                                          <p:attrName>style.visibility</p:attrName>
                                        </p:attrNameLst>
                                      </p:cBhvr>
                                      <p:to>
                                        <p:strVal val="visible"/>
                                      </p:to>
                                    </p:set>
                                    <p:animEffect filter="fade" transition="in">
                                      <p:cBhvr>
                                        <p:cTn dur="500"/>
                                        <p:tgtEl>
                                          <p:spTgt spid="235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4">
                                            <p:txEl>
                                              <p:pRg end="7" st="7"/>
                                            </p:txEl>
                                          </p:spTgt>
                                        </p:tgtEl>
                                        <p:attrNameLst>
                                          <p:attrName>style.visibility</p:attrName>
                                        </p:attrNameLst>
                                      </p:cBhvr>
                                      <p:to>
                                        <p:strVal val="visible"/>
                                      </p:to>
                                    </p:set>
                                    <p:animEffect filter="fade" transition="in">
                                      <p:cBhvr>
                                        <p:cTn dur="500"/>
                                        <p:tgtEl>
                                          <p:spTgt spid="235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4">
                                            <p:txEl>
                                              <p:pRg end="8" st="8"/>
                                            </p:txEl>
                                          </p:spTgt>
                                        </p:tgtEl>
                                        <p:attrNameLst>
                                          <p:attrName>style.visibility</p:attrName>
                                        </p:attrNameLst>
                                      </p:cBhvr>
                                      <p:to>
                                        <p:strVal val="visible"/>
                                      </p:to>
                                    </p:set>
                                    <p:animEffect filter="fade" transition="in">
                                      <p:cBhvr>
                                        <p:cTn dur="500"/>
                                        <p:tgtEl>
                                          <p:spTgt spid="235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4">
                                            <p:txEl>
                                              <p:pRg end="9" st="9"/>
                                            </p:txEl>
                                          </p:spTgt>
                                        </p:tgtEl>
                                        <p:attrNameLst>
                                          <p:attrName>style.visibility</p:attrName>
                                        </p:attrNameLst>
                                      </p:cBhvr>
                                      <p:to>
                                        <p:strVal val="visible"/>
                                      </p:to>
                                    </p:set>
                                    <p:animEffect filter="fade" transition="in">
                                      <p:cBhvr>
                                        <p:cTn dur="500"/>
                                        <p:tgtEl>
                                          <p:spTgt spid="235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4">
                                            <p:txEl>
                                              <p:pRg end="10" st="10"/>
                                            </p:txEl>
                                          </p:spTgt>
                                        </p:tgtEl>
                                        <p:attrNameLst>
                                          <p:attrName>style.visibility</p:attrName>
                                        </p:attrNameLst>
                                      </p:cBhvr>
                                      <p:to>
                                        <p:strVal val="visible"/>
                                      </p:to>
                                    </p:set>
                                    <p:animEffect filter="fade" transition="in">
                                      <p:cBhvr>
                                        <p:cTn dur="500"/>
                                        <p:tgtEl>
                                          <p:spTgt spid="235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4">
                                            <p:txEl>
                                              <p:pRg end="11" st="11"/>
                                            </p:txEl>
                                          </p:spTgt>
                                        </p:tgtEl>
                                        <p:attrNameLst>
                                          <p:attrName>style.visibility</p:attrName>
                                        </p:attrNameLst>
                                      </p:cBhvr>
                                      <p:to>
                                        <p:strVal val="visible"/>
                                      </p:to>
                                    </p:set>
                                    <p:animEffect filter="fade" transition="in">
                                      <p:cBhvr>
                                        <p:cTn dur="500"/>
                                        <p:tgtEl>
                                          <p:spTgt spid="235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4">
                                            <p:txEl>
                                              <p:pRg end="12" st="12"/>
                                            </p:txEl>
                                          </p:spTgt>
                                        </p:tgtEl>
                                        <p:attrNameLst>
                                          <p:attrName>style.visibility</p:attrName>
                                        </p:attrNameLst>
                                      </p:cBhvr>
                                      <p:to>
                                        <p:strVal val="visible"/>
                                      </p:to>
                                    </p:set>
                                    <p:animEffect filter="fade" transition="in">
                                      <p:cBhvr>
                                        <p:cTn dur="500"/>
                                        <p:tgtEl>
                                          <p:spTgt spid="2354">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4">
                                            <p:txEl>
                                              <p:pRg end="13" st="13"/>
                                            </p:txEl>
                                          </p:spTgt>
                                        </p:tgtEl>
                                        <p:attrNameLst>
                                          <p:attrName>style.visibility</p:attrName>
                                        </p:attrNameLst>
                                      </p:cBhvr>
                                      <p:to>
                                        <p:strVal val="visible"/>
                                      </p:to>
                                    </p:set>
                                    <p:animEffect filter="fade" transition="in">
                                      <p:cBhvr>
                                        <p:cTn dur="500"/>
                                        <p:tgtEl>
                                          <p:spTgt spid="2354">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4">
                                            <p:txEl>
                                              <p:pRg end="14" st="14"/>
                                            </p:txEl>
                                          </p:spTgt>
                                        </p:tgtEl>
                                        <p:attrNameLst>
                                          <p:attrName>style.visibility</p:attrName>
                                        </p:attrNameLst>
                                      </p:cBhvr>
                                      <p:to>
                                        <p:strVal val="visible"/>
                                      </p:to>
                                    </p:set>
                                    <p:animEffect filter="fade" transition="in">
                                      <p:cBhvr>
                                        <p:cTn dur="500"/>
                                        <p:tgtEl>
                                          <p:spTgt spid="2354">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4">
                                            <p:txEl>
                                              <p:pRg end="15" st="15"/>
                                            </p:txEl>
                                          </p:spTgt>
                                        </p:tgtEl>
                                        <p:attrNameLst>
                                          <p:attrName>style.visibility</p:attrName>
                                        </p:attrNameLst>
                                      </p:cBhvr>
                                      <p:to>
                                        <p:strVal val="visible"/>
                                      </p:to>
                                    </p:set>
                                    <p:animEffect filter="fade" transition="in">
                                      <p:cBhvr>
                                        <p:cTn dur="500"/>
                                        <p:tgtEl>
                                          <p:spTgt spid="2354">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4">
                                            <p:txEl>
                                              <p:pRg end="16" st="16"/>
                                            </p:txEl>
                                          </p:spTgt>
                                        </p:tgtEl>
                                        <p:attrNameLst>
                                          <p:attrName>style.visibility</p:attrName>
                                        </p:attrNameLst>
                                      </p:cBhvr>
                                      <p:to>
                                        <p:strVal val="visible"/>
                                      </p:to>
                                    </p:set>
                                    <p:animEffect filter="fade" transition="in">
                                      <p:cBhvr>
                                        <p:cTn dur="500"/>
                                        <p:tgtEl>
                                          <p:spTgt spid="2354">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4">
                                            <p:txEl>
                                              <p:pRg end="17" st="17"/>
                                            </p:txEl>
                                          </p:spTgt>
                                        </p:tgtEl>
                                        <p:attrNameLst>
                                          <p:attrName>style.visibility</p:attrName>
                                        </p:attrNameLst>
                                      </p:cBhvr>
                                      <p:to>
                                        <p:strVal val="visible"/>
                                      </p:to>
                                    </p:set>
                                    <p:animEffect filter="fade" transition="in">
                                      <p:cBhvr>
                                        <p:cTn dur="500"/>
                                        <p:tgtEl>
                                          <p:spTgt spid="2354">
                                            <p:txEl>
                                              <p:pRg end="17" st="1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4">
                                            <p:txEl>
                                              <p:pRg end="18" st="18"/>
                                            </p:txEl>
                                          </p:spTgt>
                                        </p:tgtEl>
                                        <p:attrNameLst>
                                          <p:attrName>style.visibility</p:attrName>
                                        </p:attrNameLst>
                                      </p:cBhvr>
                                      <p:to>
                                        <p:strVal val="visible"/>
                                      </p:to>
                                    </p:set>
                                    <p:animEffect filter="fade" transition="in">
                                      <p:cBhvr>
                                        <p:cTn dur="500"/>
                                        <p:tgtEl>
                                          <p:spTgt spid="2354">
                                            <p:txEl>
                                              <p:pRg end="18" st="1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4">
                                            <p:txEl>
                                              <p:pRg end="19" st="19"/>
                                            </p:txEl>
                                          </p:spTgt>
                                        </p:tgtEl>
                                        <p:attrNameLst>
                                          <p:attrName>style.visibility</p:attrName>
                                        </p:attrNameLst>
                                      </p:cBhvr>
                                      <p:to>
                                        <p:strVal val="visible"/>
                                      </p:to>
                                    </p:set>
                                    <p:animEffect filter="fade" transition="in">
                                      <p:cBhvr>
                                        <p:cTn dur="500"/>
                                        <p:tgtEl>
                                          <p:spTgt spid="2354">
                                            <p:txEl>
                                              <p:pRg end="19" st="1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4">
                                            <p:txEl>
                                              <p:pRg end="20" st="20"/>
                                            </p:txEl>
                                          </p:spTgt>
                                        </p:tgtEl>
                                        <p:attrNameLst>
                                          <p:attrName>style.visibility</p:attrName>
                                        </p:attrNameLst>
                                      </p:cBhvr>
                                      <p:to>
                                        <p:strVal val="visible"/>
                                      </p:to>
                                    </p:set>
                                    <p:animEffect filter="fade" transition="in">
                                      <p:cBhvr>
                                        <p:cTn dur="500"/>
                                        <p:tgtEl>
                                          <p:spTgt spid="2354">
                                            <p:txEl>
                                              <p:pRg end="20" st="2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6"/>
                                        </p:tgtEl>
                                        <p:attrNameLst>
                                          <p:attrName>style.visibility</p:attrName>
                                        </p:attrNameLst>
                                      </p:cBhvr>
                                      <p:to>
                                        <p:strVal val="visible"/>
                                      </p:to>
                                    </p:set>
                                    <p:animEffect filter="fade" transition="in">
                                      <p:cBhvr>
                                        <p:cTn dur="500"/>
                                        <p:tgtEl>
                                          <p:spTgt spid="2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5">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1" name="Shape 2361"/>
        <p:cNvGrpSpPr/>
        <p:nvPr/>
      </p:nvGrpSpPr>
      <p:grpSpPr>
        <a:xfrm>
          <a:off x="0" y="0"/>
          <a:ext cx="0" cy="0"/>
          <a:chOff x="0" y="0"/>
          <a:chExt cx="0" cy="0"/>
        </a:xfrm>
      </p:grpSpPr>
      <p:sp>
        <p:nvSpPr>
          <p:cNvPr id="2362" name="Google Shape;2362;p256"/>
          <p:cNvSpPr/>
          <p:nvPr/>
        </p:nvSpPr>
        <p:spPr>
          <a:xfrm>
            <a:off x="76200" y="388938"/>
            <a:ext cx="5486400" cy="655447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class A</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private A()</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System.out.println("This is class A");</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class B extends A</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B()</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System.out.println("This is class B");</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class inherit2</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public static void main(String args[])</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B b1 = new B();</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p:txBody>
      </p:sp>
      <p:sp>
        <p:nvSpPr>
          <p:cNvPr id="2363" name="Google Shape;2363;p256"/>
          <p:cNvSpPr/>
          <p:nvPr/>
        </p:nvSpPr>
        <p:spPr>
          <a:xfrm>
            <a:off x="4648200" y="4462463"/>
            <a:ext cx="4572000" cy="10147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Output:</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Error: A() has private access in A</a:t>
            </a:r>
            <a:endParaRPr/>
          </a:p>
          <a:p>
            <a:pPr indent="0" lvl="0" marL="0" marR="0" rtl="0" algn="l">
              <a:spcBef>
                <a:spcPts val="0"/>
              </a:spcBef>
              <a:spcAft>
                <a:spcPts val="0"/>
              </a:spcAft>
              <a:buClr>
                <a:schemeClr val="lt1"/>
              </a:buClr>
              <a:buSzPts val="2000"/>
              <a:buFont typeface="Garamond"/>
              <a:buNone/>
            </a:pPr>
            <a:r>
              <a:t/>
            </a:r>
            <a:endParaRPr b="1" sz="2000">
              <a:solidFill>
                <a:srgbClr val="FF0000"/>
              </a:solidFill>
              <a:latin typeface="Garamond"/>
              <a:ea typeface="Garamond"/>
              <a:cs typeface="Garamond"/>
              <a:sym typeface="Garamond"/>
            </a:endParaRPr>
          </a:p>
        </p:txBody>
      </p:sp>
      <p:sp>
        <p:nvSpPr>
          <p:cNvPr id="2364" name="Google Shape;2364;p256"/>
          <p:cNvSpPr txBox="1"/>
          <p:nvPr/>
        </p:nvSpPr>
        <p:spPr>
          <a:xfrm>
            <a:off x="4284345" y="116840"/>
            <a:ext cx="5008880" cy="3683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1. When super class has a Unparametrized constructor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2">
                                            <p:txEl>
                                              <p:pRg end="0" st="0"/>
                                            </p:txEl>
                                          </p:spTgt>
                                        </p:tgtEl>
                                        <p:attrNameLst>
                                          <p:attrName>style.visibility</p:attrName>
                                        </p:attrNameLst>
                                      </p:cBhvr>
                                      <p:to>
                                        <p:strVal val="visible"/>
                                      </p:to>
                                    </p:set>
                                    <p:animEffect filter="fade" transition="in">
                                      <p:cBhvr>
                                        <p:cTn dur="500"/>
                                        <p:tgtEl>
                                          <p:spTgt spid="23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2">
                                            <p:txEl>
                                              <p:pRg end="1" st="1"/>
                                            </p:txEl>
                                          </p:spTgt>
                                        </p:tgtEl>
                                        <p:attrNameLst>
                                          <p:attrName>style.visibility</p:attrName>
                                        </p:attrNameLst>
                                      </p:cBhvr>
                                      <p:to>
                                        <p:strVal val="visible"/>
                                      </p:to>
                                    </p:set>
                                    <p:animEffect filter="fade" transition="in">
                                      <p:cBhvr>
                                        <p:cTn dur="500"/>
                                        <p:tgtEl>
                                          <p:spTgt spid="23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2">
                                            <p:txEl>
                                              <p:pRg end="2" st="2"/>
                                            </p:txEl>
                                          </p:spTgt>
                                        </p:tgtEl>
                                        <p:attrNameLst>
                                          <p:attrName>style.visibility</p:attrName>
                                        </p:attrNameLst>
                                      </p:cBhvr>
                                      <p:to>
                                        <p:strVal val="visible"/>
                                      </p:to>
                                    </p:set>
                                    <p:animEffect filter="fade" transition="in">
                                      <p:cBhvr>
                                        <p:cTn dur="500"/>
                                        <p:tgtEl>
                                          <p:spTgt spid="23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2">
                                            <p:txEl>
                                              <p:pRg end="3" st="3"/>
                                            </p:txEl>
                                          </p:spTgt>
                                        </p:tgtEl>
                                        <p:attrNameLst>
                                          <p:attrName>style.visibility</p:attrName>
                                        </p:attrNameLst>
                                      </p:cBhvr>
                                      <p:to>
                                        <p:strVal val="visible"/>
                                      </p:to>
                                    </p:set>
                                    <p:animEffect filter="fade" transition="in">
                                      <p:cBhvr>
                                        <p:cTn dur="500"/>
                                        <p:tgtEl>
                                          <p:spTgt spid="23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2">
                                            <p:txEl>
                                              <p:pRg end="4" st="4"/>
                                            </p:txEl>
                                          </p:spTgt>
                                        </p:tgtEl>
                                        <p:attrNameLst>
                                          <p:attrName>style.visibility</p:attrName>
                                        </p:attrNameLst>
                                      </p:cBhvr>
                                      <p:to>
                                        <p:strVal val="visible"/>
                                      </p:to>
                                    </p:set>
                                    <p:animEffect filter="fade" transition="in">
                                      <p:cBhvr>
                                        <p:cTn dur="500"/>
                                        <p:tgtEl>
                                          <p:spTgt spid="236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2">
                                            <p:txEl>
                                              <p:pRg end="5" st="5"/>
                                            </p:txEl>
                                          </p:spTgt>
                                        </p:tgtEl>
                                        <p:attrNameLst>
                                          <p:attrName>style.visibility</p:attrName>
                                        </p:attrNameLst>
                                      </p:cBhvr>
                                      <p:to>
                                        <p:strVal val="visible"/>
                                      </p:to>
                                    </p:set>
                                    <p:animEffect filter="fade" transition="in">
                                      <p:cBhvr>
                                        <p:cTn dur="500"/>
                                        <p:tgtEl>
                                          <p:spTgt spid="236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2">
                                            <p:txEl>
                                              <p:pRg end="6" st="6"/>
                                            </p:txEl>
                                          </p:spTgt>
                                        </p:tgtEl>
                                        <p:attrNameLst>
                                          <p:attrName>style.visibility</p:attrName>
                                        </p:attrNameLst>
                                      </p:cBhvr>
                                      <p:to>
                                        <p:strVal val="visible"/>
                                      </p:to>
                                    </p:set>
                                    <p:animEffect filter="fade" transition="in">
                                      <p:cBhvr>
                                        <p:cTn dur="500"/>
                                        <p:tgtEl>
                                          <p:spTgt spid="236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2">
                                            <p:txEl>
                                              <p:pRg end="7" st="7"/>
                                            </p:txEl>
                                          </p:spTgt>
                                        </p:tgtEl>
                                        <p:attrNameLst>
                                          <p:attrName>style.visibility</p:attrName>
                                        </p:attrNameLst>
                                      </p:cBhvr>
                                      <p:to>
                                        <p:strVal val="visible"/>
                                      </p:to>
                                    </p:set>
                                    <p:animEffect filter="fade" transition="in">
                                      <p:cBhvr>
                                        <p:cTn dur="500"/>
                                        <p:tgtEl>
                                          <p:spTgt spid="236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2">
                                            <p:txEl>
                                              <p:pRg end="8" st="8"/>
                                            </p:txEl>
                                          </p:spTgt>
                                        </p:tgtEl>
                                        <p:attrNameLst>
                                          <p:attrName>style.visibility</p:attrName>
                                        </p:attrNameLst>
                                      </p:cBhvr>
                                      <p:to>
                                        <p:strVal val="visible"/>
                                      </p:to>
                                    </p:set>
                                    <p:animEffect filter="fade" transition="in">
                                      <p:cBhvr>
                                        <p:cTn dur="500"/>
                                        <p:tgtEl>
                                          <p:spTgt spid="236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2">
                                            <p:txEl>
                                              <p:pRg end="9" st="9"/>
                                            </p:txEl>
                                          </p:spTgt>
                                        </p:tgtEl>
                                        <p:attrNameLst>
                                          <p:attrName>style.visibility</p:attrName>
                                        </p:attrNameLst>
                                      </p:cBhvr>
                                      <p:to>
                                        <p:strVal val="visible"/>
                                      </p:to>
                                    </p:set>
                                    <p:animEffect filter="fade" transition="in">
                                      <p:cBhvr>
                                        <p:cTn dur="500"/>
                                        <p:tgtEl>
                                          <p:spTgt spid="236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2">
                                            <p:txEl>
                                              <p:pRg end="10" st="10"/>
                                            </p:txEl>
                                          </p:spTgt>
                                        </p:tgtEl>
                                        <p:attrNameLst>
                                          <p:attrName>style.visibility</p:attrName>
                                        </p:attrNameLst>
                                      </p:cBhvr>
                                      <p:to>
                                        <p:strVal val="visible"/>
                                      </p:to>
                                    </p:set>
                                    <p:animEffect filter="fade" transition="in">
                                      <p:cBhvr>
                                        <p:cTn dur="500"/>
                                        <p:tgtEl>
                                          <p:spTgt spid="236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2">
                                            <p:txEl>
                                              <p:pRg end="11" st="11"/>
                                            </p:txEl>
                                          </p:spTgt>
                                        </p:tgtEl>
                                        <p:attrNameLst>
                                          <p:attrName>style.visibility</p:attrName>
                                        </p:attrNameLst>
                                      </p:cBhvr>
                                      <p:to>
                                        <p:strVal val="visible"/>
                                      </p:to>
                                    </p:set>
                                    <p:animEffect filter="fade" transition="in">
                                      <p:cBhvr>
                                        <p:cTn dur="500"/>
                                        <p:tgtEl>
                                          <p:spTgt spid="236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2">
                                            <p:txEl>
                                              <p:pRg end="12" st="12"/>
                                            </p:txEl>
                                          </p:spTgt>
                                        </p:tgtEl>
                                        <p:attrNameLst>
                                          <p:attrName>style.visibility</p:attrName>
                                        </p:attrNameLst>
                                      </p:cBhvr>
                                      <p:to>
                                        <p:strVal val="visible"/>
                                      </p:to>
                                    </p:set>
                                    <p:animEffect filter="fade" transition="in">
                                      <p:cBhvr>
                                        <p:cTn dur="500"/>
                                        <p:tgtEl>
                                          <p:spTgt spid="2362">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2">
                                            <p:txEl>
                                              <p:pRg end="13" st="13"/>
                                            </p:txEl>
                                          </p:spTgt>
                                        </p:tgtEl>
                                        <p:attrNameLst>
                                          <p:attrName>style.visibility</p:attrName>
                                        </p:attrNameLst>
                                      </p:cBhvr>
                                      <p:to>
                                        <p:strVal val="visible"/>
                                      </p:to>
                                    </p:set>
                                    <p:animEffect filter="fade" transition="in">
                                      <p:cBhvr>
                                        <p:cTn dur="500"/>
                                        <p:tgtEl>
                                          <p:spTgt spid="2362">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2">
                                            <p:txEl>
                                              <p:pRg end="14" st="14"/>
                                            </p:txEl>
                                          </p:spTgt>
                                        </p:tgtEl>
                                        <p:attrNameLst>
                                          <p:attrName>style.visibility</p:attrName>
                                        </p:attrNameLst>
                                      </p:cBhvr>
                                      <p:to>
                                        <p:strVal val="visible"/>
                                      </p:to>
                                    </p:set>
                                    <p:animEffect filter="fade" transition="in">
                                      <p:cBhvr>
                                        <p:cTn dur="500"/>
                                        <p:tgtEl>
                                          <p:spTgt spid="2362">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2">
                                            <p:txEl>
                                              <p:pRg end="15" st="15"/>
                                            </p:txEl>
                                          </p:spTgt>
                                        </p:tgtEl>
                                        <p:attrNameLst>
                                          <p:attrName>style.visibility</p:attrName>
                                        </p:attrNameLst>
                                      </p:cBhvr>
                                      <p:to>
                                        <p:strVal val="visible"/>
                                      </p:to>
                                    </p:set>
                                    <p:animEffect filter="fade" transition="in">
                                      <p:cBhvr>
                                        <p:cTn dur="500"/>
                                        <p:tgtEl>
                                          <p:spTgt spid="2362">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2">
                                            <p:txEl>
                                              <p:pRg end="16" st="16"/>
                                            </p:txEl>
                                          </p:spTgt>
                                        </p:tgtEl>
                                        <p:attrNameLst>
                                          <p:attrName>style.visibility</p:attrName>
                                        </p:attrNameLst>
                                      </p:cBhvr>
                                      <p:to>
                                        <p:strVal val="visible"/>
                                      </p:to>
                                    </p:set>
                                    <p:animEffect filter="fade" transition="in">
                                      <p:cBhvr>
                                        <p:cTn dur="500"/>
                                        <p:tgtEl>
                                          <p:spTgt spid="2362">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2">
                                            <p:txEl>
                                              <p:pRg end="17" st="17"/>
                                            </p:txEl>
                                          </p:spTgt>
                                        </p:tgtEl>
                                        <p:attrNameLst>
                                          <p:attrName>style.visibility</p:attrName>
                                        </p:attrNameLst>
                                      </p:cBhvr>
                                      <p:to>
                                        <p:strVal val="visible"/>
                                      </p:to>
                                    </p:set>
                                    <p:animEffect filter="fade" transition="in">
                                      <p:cBhvr>
                                        <p:cTn dur="500"/>
                                        <p:tgtEl>
                                          <p:spTgt spid="2362">
                                            <p:txEl>
                                              <p:pRg end="17" st="1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2">
                                            <p:txEl>
                                              <p:pRg end="18" st="18"/>
                                            </p:txEl>
                                          </p:spTgt>
                                        </p:tgtEl>
                                        <p:attrNameLst>
                                          <p:attrName>style.visibility</p:attrName>
                                        </p:attrNameLst>
                                      </p:cBhvr>
                                      <p:to>
                                        <p:strVal val="visible"/>
                                      </p:to>
                                    </p:set>
                                    <p:animEffect filter="fade" transition="in">
                                      <p:cBhvr>
                                        <p:cTn dur="500"/>
                                        <p:tgtEl>
                                          <p:spTgt spid="2362">
                                            <p:txEl>
                                              <p:pRg end="18" st="1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2">
                                            <p:txEl>
                                              <p:pRg end="19" st="19"/>
                                            </p:txEl>
                                          </p:spTgt>
                                        </p:tgtEl>
                                        <p:attrNameLst>
                                          <p:attrName>style.visibility</p:attrName>
                                        </p:attrNameLst>
                                      </p:cBhvr>
                                      <p:to>
                                        <p:strVal val="visible"/>
                                      </p:to>
                                    </p:set>
                                    <p:animEffect filter="fade" transition="in">
                                      <p:cBhvr>
                                        <p:cTn dur="500"/>
                                        <p:tgtEl>
                                          <p:spTgt spid="2362">
                                            <p:txEl>
                                              <p:pRg end="19" st="1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2">
                                            <p:txEl>
                                              <p:pRg end="20" st="20"/>
                                            </p:txEl>
                                          </p:spTgt>
                                        </p:tgtEl>
                                        <p:attrNameLst>
                                          <p:attrName>style.visibility</p:attrName>
                                        </p:attrNameLst>
                                      </p:cBhvr>
                                      <p:to>
                                        <p:strVal val="visible"/>
                                      </p:to>
                                    </p:set>
                                    <p:animEffect filter="fade" transition="in">
                                      <p:cBhvr>
                                        <p:cTn dur="500"/>
                                        <p:tgtEl>
                                          <p:spTgt spid="2362">
                                            <p:txEl>
                                              <p:pRg end="20" st="2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3"/>
                                        </p:tgtEl>
                                        <p:attrNameLst>
                                          <p:attrName>style.visibility</p:attrName>
                                        </p:attrNameLst>
                                      </p:cBhvr>
                                      <p:to>
                                        <p:strVal val="visible"/>
                                      </p:to>
                                    </p:set>
                                    <p:animEffect filter="fade" transition="in">
                                      <p:cBhvr>
                                        <p:cTn dur="500"/>
                                        <p:tgtEl>
                                          <p:spTgt spid="23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8" name="Shape 2368"/>
        <p:cNvGrpSpPr/>
        <p:nvPr/>
      </p:nvGrpSpPr>
      <p:grpSpPr>
        <a:xfrm>
          <a:off x="0" y="0"/>
          <a:ext cx="0" cy="0"/>
          <a:chOff x="0" y="0"/>
          <a:chExt cx="0" cy="0"/>
        </a:xfrm>
      </p:grpSpPr>
      <p:sp>
        <p:nvSpPr>
          <p:cNvPr id="2369" name="Google Shape;2369;p257"/>
          <p:cNvSpPr/>
          <p:nvPr/>
        </p:nvSpPr>
        <p:spPr>
          <a:xfrm>
            <a:off x="76200" y="128588"/>
            <a:ext cx="4572000" cy="673925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class A</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private A()</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System.out.println("This is class A");</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System.out.println("This is class A");</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class B extends A</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B()</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System.out.println("This is class B");</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class inherit2</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public static void main(String args[])</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B b1 = new B();</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 }</a:t>
            </a:r>
            <a:endParaRPr/>
          </a:p>
        </p:txBody>
      </p:sp>
      <p:sp>
        <p:nvSpPr>
          <p:cNvPr id="2370" name="Google Shape;2370;p257"/>
          <p:cNvSpPr/>
          <p:nvPr/>
        </p:nvSpPr>
        <p:spPr>
          <a:xfrm>
            <a:off x="4419600" y="2803525"/>
            <a:ext cx="4572000" cy="19380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Output:</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A() is already defined in A</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A() has private access in A</a:t>
            </a:r>
            <a:endParaRPr/>
          </a:p>
          <a:p>
            <a:pPr indent="0" lvl="0" marL="0" marR="0" rtl="0" algn="l">
              <a:spcBef>
                <a:spcPts val="0"/>
              </a:spcBef>
              <a:spcAft>
                <a:spcPts val="0"/>
              </a:spcAft>
              <a:buClr>
                <a:schemeClr val="lt1"/>
              </a:buClr>
              <a:buSzPts val="2000"/>
              <a:buFont typeface="Garamond"/>
              <a:buNone/>
            </a:pPr>
            <a:r>
              <a:t/>
            </a:r>
            <a:endParaRPr b="1" sz="2000">
              <a:solidFill>
                <a:srgbClr val="FF0000"/>
              </a:solidFill>
              <a:latin typeface="Garamond"/>
              <a:ea typeface="Garamond"/>
              <a:cs typeface="Garamond"/>
              <a:sym typeface="Garamond"/>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2 errors</a:t>
            </a:r>
            <a:endParaRPr/>
          </a:p>
          <a:p>
            <a:pPr indent="0" lvl="0" marL="0" marR="0" rtl="0" algn="l">
              <a:spcBef>
                <a:spcPts val="0"/>
              </a:spcBef>
              <a:spcAft>
                <a:spcPts val="0"/>
              </a:spcAft>
              <a:buClr>
                <a:schemeClr val="lt1"/>
              </a:buClr>
              <a:buSzPts val="2000"/>
              <a:buFont typeface="Garamond"/>
              <a:buNone/>
            </a:pPr>
            <a:r>
              <a:t/>
            </a:r>
            <a:endParaRPr b="1" sz="2000">
              <a:solidFill>
                <a:srgbClr val="FF0000"/>
              </a:solidFill>
              <a:latin typeface="Garamond"/>
              <a:ea typeface="Garamond"/>
              <a:cs typeface="Garamond"/>
              <a:sym typeface="Garamond"/>
            </a:endParaRPr>
          </a:p>
        </p:txBody>
      </p:sp>
      <p:sp>
        <p:nvSpPr>
          <p:cNvPr id="2371" name="Google Shape;2371;p257"/>
          <p:cNvSpPr txBox="1"/>
          <p:nvPr/>
        </p:nvSpPr>
        <p:spPr>
          <a:xfrm>
            <a:off x="3780155" y="6381750"/>
            <a:ext cx="5008880" cy="3683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1. When super class has a Unparametrized constructor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9">
                                            <p:txEl>
                                              <p:pRg end="0" st="0"/>
                                            </p:txEl>
                                          </p:spTgt>
                                        </p:tgtEl>
                                        <p:attrNameLst>
                                          <p:attrName>style.visibility</p:attrName>
                                        </p:attrNameLst>
                                      </p:cBhvr>
                                      <p:to>
                                        <p:strVal val="visible"/>
                                      </p:to>
                                    </p:set>
                                    <p:animEffect filter="fade" transition="in">
                                      <p:cBhvr>
                                        <p:cTn dur="500"/>
                                        <p:tgtEl>
                                          <p:spTgt spid="23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9">
                                            <p:txEl>
                                              <p:pRg end="1" st="1"/>
                                            </p:txEl>
                                          </p:spTgt>
                                        </p:tgtEl>
                                        <p:attrNameLst>
                                          <p:attrName>style.visibility</p:attrName>
                                        </p:attrNameLst>
                                      </p:cBhvr>
                                      <p:to>
                                        <p:strVal val="visible"/>
                                      </p:to>
                                    </p:set>
                                    <p:animEffect filter="fade" transition="in">
                                      <p:cBhvr>
                                        <p:cTn dur="500"/>
                                        <p:tgtEl>
                                          <p:spTgt spid="23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9">
                                            <p:txEl>
                                              <p:pRg end="2" st="2"/>
                                            </p:txEl>
                                          </p:spTgt>
                                        </p:tgtEl>
                                        <p:attrNameLst>
                                          <p:attrName>style.visibility</p:attrName>
                                        </p:attrNameLst>
                                      </p:cBhvr>
                                      <p:to>
                                        <p:strVal val="visible"/>
                                      </p:to>
                                    </p:set>
                                    <p:animEffect filter="fade" transition="in">
                                      <p:cBhvr>
                                        <p:cTn dur="500"/>
                                        <p:tgtEl>
                                          <p:spTgt spid="23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9">
                                            <p:txEl>
                                              <p:pRg end="3" st="3"/>
                                            </p:txEl>
                                          </p:spTgt>
                                        </p:tgtEl>
                                        <p:attrNameLst>
                                          <p:attrName>style.visibility</p:attrName>
                                        </p:attrNameLst>
                                      </p:cBhvr>
                                      <p:to>
                                        <p:strVal val="visible"/>
                                      </p:to>
                                    </p:set>
                                    <p:animEffect filter="fade" transition="in">
                                      <p:cBhvr>
                                        <p:cTn dur="500"/>
                                        <p:tgtEl>
                                          <p:spTgt spid="23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9">
                                            <p:txEl>
                                              <p:pRg end="4" st="4"/>
                                            </p:txEl>
                                          </p:spTgt>
                                        </p:tgtEl>
                                        <p:attrNameLst>
                                          <p:attrName>style.visibility</p:attrName>
                                        </p:attrNameLst>
                                      </p:cBhvr>
                                      <p:to>
                                        <p:strVal val="visible"/>
                                      </p:to>
                                    </p:set>
                                    <p:animEffect filter="fade" transition="in">
                                      <p:cBhvr>
                                        <p:cTn dur="500"/>
                                        <p:tgtEl>
                                          <p:spTgt spid="236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9">
                                            <p:txEl>
                                              <p:pRg end="5" st="5"/>
                                            </p:txEl>
                                          </p:spTgt>
                                        </p:tgtEl>
                                        <p:attrNameLst>
                                          <p:attrName>style.visibility</p:attrName>
                                        </p:attrNameLst>
                                      </p:cBhvr>
                                      <p:to>
                                        <p:strVal val="visible"/>
                                      </p:to>
                                    </p:set>
                                    <p:animEffect filter="fade" transition="in">
                                      <p:cBhvr>
                                        <p:cTn dur="500"/>
                                        <p:tgtEl>
                                          <p:spTgt spid="236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9">
                                            <p:txEl>
                                              <p:pRg end="6" st="6"/>
                                            </p:txEl>
                                          </p:spTgt>
                                        </p:tgtEl>
                                        <p:attrNameLst>
                                          <p:attrName>style.visibility</p:attrName>
                                        </p:attrNameLst>
                                      </p:cBhvr>
                                      <p:to>
                                        <p:strVal val="visible"/>
                                      </p:to>
                                    </p:set>
                                    <p:animEffect filter="fade" transition="in">
                                      <p:cBhvr>
                                        <p:cTn dur="500"/>
                                        <p:tgtEl>
                                          <p:spTgt spid="236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9">
                                            <p:txEl>
                                              <p:pRg end="7" st="7"/>
                                            </p:txEl>
                                          </p:spTgt>
                                        </p:tgtEl>
                                        <p:attrNameLst>
                                          <p:attrName>style.visibility</p:attrName>
                                        </p:attrNameLst>
                                      </p:cBhvr>
                                      <p:to>
                                        <p:strVal val="visible"/>
                                      </p:to>
                                    </p:set>
                                    <p:animEffect filter="fade" transition="in">
                                      <p:cBhvr>
                                        <p:cTn dur="500"/>
                                        <p:tgtEl>
                                          <p:spTgt spid="236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9">
                                            <p:txEl>
                                              <p:pRg end="8" st="8"/>
                                            </p:txEl>
                                          </p:spTgt>
                                        </p:tgtEl>
                                        <p:attrNameLst>
                                          <p:attrName>style.visibility</p:attrName>
                                        </p:attrNameLst>
                                      </p:cBhvr>
                                      <p:to>
                                        <p:strVal val="visible"/>
                                      </p:to>
                                    </p:set>
                                    <p:animEffect filter="fade" transition="in">
                                      <p:cBhvr>
                                        <p:cTn dur="500"/>
                                        <p:tgtEl>
                                          <p:spTgt spid="236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9">
                                            <p:txEl>
                                              <p:pRg end="9" st="9"/>
                                            </p:txEl>
                                          </p:spTgt>
                                        </p:tgtEl>
                                        <p:attrNameLst>
                                          <p:attrName>style.visibility</p:attrName>
                                        </p:attrNameLst>
                                      </p:cBhvr>
                                      <p:to>
                                        <p:strVal val="visible"/>
                                      </p:to>
                                    </p:set>
                                    <p:animEffect filter="fade" transition="in">
                                      <p:cBhvr>
                                        <p:cTn dur="500"/>
                                        <p:tgtEl>
                                          <p:spTgt spid="236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9">
                                            <p:txEl>
                                              <p:pRg end="10" st="10"/>
                                            </p:txEl>
                                          </p:spTgt>
                                        </p:tgtEl>
                                        <p:attrNameLst>
                                          <p:attrName>style.visibility</p:attrName>
                                        </p:attrNameLst>
                                      </p:cBhvr>
                                      <p:to>
                                        <p:strVal val="visible"/>
                                      </p:to>
                                    </p:set>
                                    <p:animEffect filter="fade" transition="in">
                                      <p:cBhvr>
                                        <p:cTn dur="500"/>
                                        <p:tgtEl>
                                          <p:spTgt spid="236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9">
                                            <p:txEl>
                                              <p:pRg end="11" st="11"/>
                                            </p:txEl>
                                          </p:spTgt>
                                        </p:tgtEl>
                                        <p:attrNameLst>
                                          <p:attrName>style.visibility</p:attrName>
                                        </p:attrNameLst>
                                      </p:cBhvr>
                                      <p:to>
                                        <p:strVal val="visible"/>
                                      </p:to>
                                    </p:set>
                                    <p:animEffect filter="fade" transition="in">
                                      <p:cBhvr>
                                        <p:cTn dur="500"/>
                                        <p:tgtEl>
                                          <p:spTgt spid="2369">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9">
                                            <p:txEl>
                                              <p:pRg end="12" st="12"/>
                                            </p:txEl>
                                          </p:spTgt>
                                        </p:tgtEl>
                                        <p:attrNameLst>
                                          <p:attrName>style.visibility</p:attrName>
                                        </p:attrNameLst>
                                      </p:cBhvr>
                                      <p:to>
                                        <p:strVal val="visible"/>
                                      </p:to>
                                    </p:set>
                                    <p:animEffect filter="fade" transition="in">
                                      <p:cBhvr>
                                        <p:cTn dur="500"/>
                                        <p:tgtEl>
                                          <p:spTgt spid="2369">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9">
                                            <p:txEl>
                                              <p:pRg end="13" st="13"/>
                                            </p:txEl>
                                          </p:spTgt>
                                        </p:tgtEl>
                                        <p:attrNameLst>
                                          <p:attrName>style.visibility</p:attrName>
                                        </p:attrNameLst>
                                      </p:cBhvr>
                                      <p:to>
                                        <p:strVal val="visible"/>
                                      </p:to>
                                    </p:set>
                                    <p:animEffect filter="fade" transition="in">
                                      <p:cBhvr>
                                        <p:cTn dur="500"/>
                                        <p:tgtEl>
                                          <p:spTgt spid="2369">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9">
                                            <p:txEl>
                                              <p:pRg end="14" st="14"/>
                                            </p:txEl>
                                          </p:spTgt>
                                        </p:tgtEl>
                                        <p:attrNameLst>
                                          <p:attrName>style.visibility</p:attrName>
                                        </p:attrNameLst>
                                      </p:cBhvr>
                                      <p:to>
                                        <p:strVal val="visible"/>
                                      </p:to>
                                    </p:set>
                                    <p:animEffect filter="fade" transition="in">
                                      <p:cBhvr>
                                        <p:cTn dur="500"/>
                                        <p:tgtEl>
                                          <p:spTgt spid="2369">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9">
                                            <p:txEl>
                                              <p:pRg end="15" st="15"/>
                                            </p:txEl>
                                          </p:spTgt>
                                        </p:tgtEl>
                                        <p:attrNameLst>
                                          <p:attrName>style.visibility</p:attrName>
                                        </p:attrNameLst>
                                      </p:cBhvr>
                                      <p:to>
                                        <p:strVal val="visible"/>
                                      </p:to>
                                    </p:set>
                                    <p:animEffect filter="fade" transition="in">
                                      <p:cBhvr>
                                        <p:cTn dur="500"/>
                                        <p:tgtEl>
                                          <p:spTgt spid="2369">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9">
                                            <p:txEl>
                                              <p:pRg end="16" st="16"/>
                                            </p:txEl>
                                          </p:spTgt>
                                        </p:tgtEl>
                                        <p:attrNameLst>
                                          <p:attrName>style.visibility</p:attrName>
                                        </p:attrNameLst>
                                      </p:cBhvr>
                                      <p:to>
                                        <p:strVal val="visible"/>
                                      </p:to>
                                    </p:set>
                                    <p:animEffect filter="fade" transition="in">
                                      <p:cBhvr>
                                        <p:cTn dur="500"/>
                                        <p:tgtEl>
                                          <p:spTgt spid="2369">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9">
                                            <p:txEl>
                                              <p:pRg end="17" st="17"/>
                                            </p:txEl>
                                          </p:spTgt>
                                        </p:tgtEl>
                                        <p:attrNameLst>
                                          <p:attrName>style.visibility</p:attrName>
                                        </p:attrNameLst>
                                      </p:cBhvr>
                                      <p:to>
                                        <p:strVal val="visible"/>
                                      </p:to>
                                    </p:set>
                                    <p:animEffect filter="fade" transition="in">
                                      <p:cBhvr>
                                        <p:cTn dur="500"/>
                                        <p:tgtEl>
                                          <p:spTgt spid="2369">
                                            <p:txEl>
                                              <p:pRg end="17" st="1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9">
                                            <p:txEl>
                                              <p:pRg end="18" st="18"/>
                                            </p:txEl>
                                          </p:spTgt>
                                        </p:tgtEl>
                                        <p:attrNameLst>
                                          <p:attrName>style.visibility</p:attrName>
                                        </p:attrNameLst>
                                      </p:cBhvr>
                                      <p:to>
                                        <p:strVal val="visible"/>
                                      </p:to>
                                    </p:set>
                                    <p:animEffect filter="fade" transition="in">
                                      <p:cBhvr>
                                        <p:cTn dur="500"/>
                                        <p:tgtEl>
                                          <p:spTgt spid="2369">
                                            <p:txEl>
                                              <p:pRg end="18" st="1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9">
                                            <p:txEl>
                                              <p:pRg end="19" st="19"/>
                                            </p:txEl>
                                          </p:spTgt>
                                        </p:tgtEl>
                                        <p:attrNameLst>
                                          <p:attrName>style.visibility</p:attrName>
                                        </p:attrNameLst>
                                      </p:cBhvr>
                                      <p:to>
                                        <p:strVal val="visible"/>
                                      </p:to>
                                    </p:set>
                                    <p:animEffect filter="fade" transition="in">
                                      <p:cBhvr>
                                        <p:cTn dur="500"/>
                                        <p:tgtEl>
                                          <p:spTgt spid="2369">
                                            <p:txEl>
                                              <p:pRg end="19" st="1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9">
                                            <p:txEl>
                                              <p:pRg end="20" st="20"/>
                                            </p:txEl>
                                          </p:spTgt>
                                        </p:tgtEl>
                                        <p:attrNameLst>
                                          <p:attrName>style.visibility</p:attrName>
                                        </p:attrNameLst>
                                      </p:cBhvr>
                                      <p:to>
                                        <p:strVal val="visible"/>
                                      </p:to>
                                    </p:set>
                                    <p:animEffect filter="fade" transition="in">
                                      <p:cBhvr>
                                        <p:cTn dur="500"/>
                                        <p:tgtEl>
                                          <p:spTgt spid="2369">
                                            <p:txEl>
                                              <p:pRg end="20" st="2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9">
                                            <p:txEl>
                                              <p:pRg end="21" st="21"/>
                                            </p:txEl>
                                          </p:spTgt>
                                        </p:tgtEl>
                                        <p:attrNameLst>
                                          <p:attrName>style.visibility</p:attrName>
                                        </p:attrNameLst>
                                      </p:cBhvr>
                                      <p:to>
                                        <p:strVal val="visible"/>
                                      </p:to>
                                    </p:set>
                                    <p:animEffect filter="fade" transition="in">
                                      <p:cBhvr>
                                        <p:cTn dur="500"/>
                                        <p:tgtEl>
                                          <p:spTgt spid="2369">
                                            <p:txEl>
                                              <p:pRg end="21" st="2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9">
                                            <p:txEl>
                                              <p:pRg end="22" st="22"/>
                                            </p:txEl>
                                          </p:spTgt>
                                        </p:tgtEl>
                                        <p:attrNameLst>
                                          <p:attrName>style.visibility</p:attrName>
                                        </p:attrNameLst>
                                      </p:cBhvr>
                                      <p:to>
                                        <p:strVal val="visible"/>
                                      </p:to>
                                    </p:set>
                                    <p:animEffect filter="fade" transition="in">
                                      <p:cBhvr>
                                        <p:cTn dur="500"/>
                                        <p:tgtEl>
                                          <p:spTgt spid="2369">
                                            <p:txEl>
                                              <p:pRg end="22" st="2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9">
                                            <p:txEl>
                                              <p:pRg end="23" st="23"/>
                                            </p:txEl>
                                          </p:spTgt>
                                        </p:tgtEl>
                                        <p:attrNameLst>
                                          <p:attrName>style.visibility</p:attrName>
                                        </p:attrNameLst>
                                      </p:cBhvr>
                                      <p:to>
                                        <p:strVal val="visible"/>
                                      </p:to>
                                    </p:set>
                                    <p:animEffect filter="fade" transition="in">
                                      <p:cBhvr>
                                        <p:cTn dur="500"/>
                                        <p:tgtEl>
                                          <p:spTgt spid="2369">
                                            <p:txEl>
                                              <p:pRg end="23" st="2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0"/>
                                        </p:tgtEl>
                                        <p:attrNameLst>
                                          <p:attrName>style.visibility</p:attrName>
                                        </p:attrNameLst>
                                      </p:cBhvr>
                                      <p:to>
                                        <p:strVal val="visible"/>
                                      </p:to>
                                    </p:set>
                                    <p:animEffect filter="fade" transition="in">
                                      <p:cBhvr>
                                        <p:cTn dur="500"/>
                                        <p:tgtEl>
                                          <p:spTgt spid="2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5" name="Shape 2375"/>
        <p:cNvGrpSpPr/>
        <p:nvPr/>
      </p:nvGrpSpPr>
      <p:grpSpPr>
        <a:xfrm>
          <a:off x="0" y="0"/>
          <a:ext cx="0" cy="0"/>
          <a:chOff x="0" y="0"/>
          <a:chExt cx="0" cy="0"/>
        </a:xfrm>
      </p:grpSpPr>
      <p:sp>
        <p:nvSpPr>
          <p:cNvPr id="2376" name="Google Shape;2376;p258"/>
          <p:cNvSpPr/>
          <p:nvPr/>
        </p:nvSpPr>
        <p:spPr>
          <a:xfrm>
            <a:off x="304800" y="1044575"/>
            <a:ext cx="5562600" cy="50158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600"/>
              <a:buFont typeface="Garamond"/>
              <a:buNone/>
            </a:pPr>
            <a:r>
              <a:rPr b="1" lang="en-US" sz="1600">
                <a:solidFill>
                  <a:schemeClr val="lt1"/>
                </a:solidFill>
                <a:latin typeface="Garamond"/>
                <a:ea typeface="Garamond"/>
                <a:cs typeface="Garamond"/>
                <a:sym typeface="Garamond"/>
              </a:rPr>
              <a:t>class A</a:t>
            </a:r>
            <a:endParaRPr/>
          </a:p>
          <a:p>
            <a:pPr indent="0" lvl="0" marL="0" marR="0" rtl="0" algn="l">
              <a:spcBef>
                <a:spcPts val="0"/>
              </a:spcBef>
              <a:spcAft>
                <a:spcPts val="0"/>
              </a:spcAft>
              <a:buClr>
                <a:schemeClr val="lt1"/>
              </a:buClr>
              <a:buSzPts val="1600"/>
              <a:buFont typeface="Garamond"/>
              <a:buNone/>
            </a:pPr>
            <a:r>
              <a:rPr b="1" lang="en-US" sz="16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1600"/>
              <a:buFont typeface="Garamond"/>
              <a:buNone/>
            </a:pPr>
            <a:r>
              <a:rPr b="1" lang="en-US" sz="1600">
                <a:solidFill>
                  <a:schemeClr val="lt1"/>
                </a:solidFill>
                <a:latin typeface="Garamond"/>
                <a:ea typeface="Garamond"/>
                <a:cs typeface="Garamond"/>
                <a:sym typeface="Garamond"/>
              </a:rPr>
              <a:t> int a;</a:t>
            </a:r>
            <a:endParaRPr/>
          </a:p>
          <a:p>
            <a:pPr indent="0" lvl="0" marL="0" marR="0" rtl="0" algn="l">
              <a:spcBef>
                <a:spcPts val="0"/>
              </a:spcBef>
              <a:spcAft>
                <a:spcPts val="0"/>
              </a:spcAft>
              <a:buClr>
                <a:schemeClr val="lt1"/>
              </a:buClr>
              <a:buSzPts val="1600"/>
              <a:buFont typeface="Garamond"/>
              <a:buNone/>
            </a:pPr>
            <a:r>
              <a:rPr b="1" lang="en-US" sz="1600">
                <a:solidFill>
                  <a:schemeClr val="lt1"/>
                </a:solidFill>
                <a:latin typeface="Garamond"/>
                <a:ea typeface="Garamond"/>
                <a:cs typeface="Garamond"/>
                <a:sym typeface="Garamond"/>
              </a:rPr>
              <a:t>A( int a1)</a:t>
            </a:r>
            <a:endParaRPr/>
          </a:p>
          <a:p>
            <a:pPr indent="0" lvl="0" marL="0" marR="0" rtl="0" algn="l">
              <a:spcBef>
                <a:spcPts val="0"/>
              </a:spcBef>
              <a:spcAft>
                <a:spcPts val="0"/>
              </a:spcAft>
              <a:buClr>
                <a:schemeClr val="lt1"/>
              </a:buClr>
              <a:buSzPts val="1600"/>
              <a:buFont typeface="Garamond"/>
              <a:buNone/>
            </a:pPr>
            <a:r>
              <a:rPr b="1" lang="en-US" sz="16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1600"/>
              <a:buFont typeface="Garamond"/>
              <a:buNone/>
            </a:pPr>
            <a:r>
              <a:rPr b="1" lang="en-US" sz="1600">
                <a:solidFill>
                  <a:schemeClr val="lt1"/>
                </a:solidFill>
                <a:latin typeface="Garamond"/>
                <a:ea typeface="Garamond"/>
                <a:cs typeface="Garamond"/>
                <a:sym typeface="Garamond"/>
              </a:rPr>
              <a:t>a =a1;</a:t>
            </a:r>
            <a:endParaRPr/>
          </a:p>
          <a:p>
            <a:pPr indent="0" lvl="0" marL="0" marR="0" rtl="0" algn="l">
              <a:spcBef>
                <a:spcPts val="0"/>
              </a:spcBef>
              <a:spcAft>
                <a:spcPts val="0"/>
              </a:spcAft>
              <a:buClr>
                <a:schemeClr val="lt1"/>
              </a:buClr>
              <a:buSzPts val="1600"/>
              <a:buFont typeface="Garamond"/>
              <a:buNone/>
            </a:pPr>
            <a:r>
              <a:rPr b="1" lang="en-US" sz="1600">
                <a:solidFill>
                  <a:schemeClr val="lt1"/>
                </a:solidFill>
                <a:latin typeface="Garamond"/>
                <a:ea typeface="Garamond"/>
                <a:cs typeface="Garamond"/>
                <a:sym typeface="Garamond"/>
              </a:rPr>
              <a:t>System.out.println("This is constructor of class A");</a:t>
            </a:r>
            <a:endParaRPr/>
          </a:p>
          <a:p>
            <a:pPr indent="0" lvl="0" marL="0" marR="0" rtl="0" algn="l">
              <a:spcBef>
                <a:spcPts val="0"/>
              </a:spcBef>
              <a:spcAft>
                <a:spcPts val="0"/>
              </a:spcAft>
              <a:buClr>
                <a:schemeClr val="lt1"/>
              </a:buClr>
              <a:buSzPts val="1600"/>
              <a:buFont typeface="Garamond"/>
              <a:buNone/>
            </a:pPr>
            <a:r>
              <a:rPr b="1" lang="en-US" sz="16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1600"/>
              <a:buFont typeface="Garamond"/>
              <a:buNone/>
            </a:pPr>
            <a:r>
              <a:rPr b="1" lang="en-US" sz="1600">
                <a:solidFill>
                  <a:schemeClr val="lt1"/>
                </a:solidFill>
                <a:latin typeface="Garamond"/>
                <a:ea typeface="Garamond"/>
                <a:cs typeface="Garamond"/>
                <a:sym typeface="Garamond"/>
              </a:rPr>
              <a:t> } </a:t>
            </a:r>
            <a:endParaRPr/>
          </a:p>
          <a:p>
            <a:pPr indent="0" lvl="0" marL="0" marR="0" rtl="0" algn="l">
              <a:spcBef>
                <a:spcPts val="0"/>
              </a:spcBef>
              <a:spcAft>
                <a:spcPts val="0"/>
              </a:spcAft>
              <a:buClr>
                <a:srgbClr val="FF0000"/>
              </a:buClr>
              <a:buSzPts val="1600"/>
              <a:buFont typeface="Garamond"/>
              <a:buNone/>
            </a:pPr>
            <a:r>
              <a:rPr b="1" lang="en-US" sz="1600">
                <a:solidFill>
                  <a:srgbClr val="FF0000"/>
                </a:solidFill>
                <a:latin typeface="Garamond"/>
                <a:ea typeface="Garamond"/>
                <a:cs typeface="Garamond"/>
                <a:sym typeface="Garamond"/>
              </a:rPr>
              <a:t>class B extends A</a:t>
            </a:r>
            <a:endParaRPr/>
          </a:p>
          <a:p>
            <a:pPr indent="0" lvl="0" marL="0" marR="0" rtl="0" algn="l">
              <a:spcBef>
                <a:spcPts val="0"/>
              </a:spcBef>
              <a:spcAft>
                <a:spcPts val="0"/>
              </a:spcAft>
              <a:buClr>
                <a:srgbClr val="FF0000"/>
              </a:buClr>
              <a:buSzPts val="1600"/>
              <a:buFont typeface="Garamond"/>
              <a:buNone/>
            </a:pPr>
            <a:r>
              <a:rPr b="1" lang="en-US" sz="1600">
                <a:solidFill>
                  <a:srgbClr val="FF0000"/>
                </a:solidFill>
                <a:latin typeface="Garamond"/>
                <a:ea typeface="Garamond"/>
                <a:cs typeface="Garamond"/>
                <a:sym typeface="Garamond"/>
              </a:rPr>
              <a:t>{</a:t>
            </a:r>
            <a:endParaRPr/>
          </a:p>
          <a:p>
            <a:pPr indent="0" lvl="0" marL="0" marR="0" rtl="0" algn="l">
              <a:spcBef>
                <a:spcPts val="0"/>
              </a:spcBef>
              <a:spcAft>
                <a:spcPts val="0"/>
              </a:spcAft>
              <a:buClr>
                <a:srgbClr val="FF0000"/>
              </a:buClr>
              <a:buSzPts val="1600"/>
              <a:buFont typeface="Garamond"/>
              <a:buNone/>
            </a:pPr>
            <a:r>
              <a:rPr b="1" lang="en-US" sz="1600">
                <a:solidFill>
                  <a:srgbClr val="FF0000"/>
                </a:solidFill>
                <a:latin typeface="Garamond"/>
                <a:ea typeface="Garamond"/>
                <a:cs typeface="Garamond"/>
                <a:sym typeface="Garamond"/>
              </a:rPr>
              <a:t>int b;</a:t>
            </a:r>
            <a:endParaRPr/>
          </a:p>
          <a:p>
            <a:pPr indent="0" lvl="0" marL="0" marR="0" rtl="0" algn="l">
              <a:spcBef>
                <a:spcPts val="0"/>
              </a:spcBef>
              <a:spcAft>
                <a:spcPts val="0"/>
              </a:spcAft>
              <a:buClr>
                <a:srgbClr val="FF0000"/>
              </a:buClr>
              <a:buSzPts val="1600"/>
              <a:buFont typeface="Garamond"/>
              <a:buNone/>
            </a:pPr>
            <a:r>
              <a:rPr b="1" lang="en-US" sz="1600">
                <a:solidFill>
                  <a:srgbClr val="FF0000"/>
                </a:solidFill>
                <a:latin typeface="Garamond"/>
                <a:ea typeface="Garamond"/>
                <a:cs typeface="Garamond"/>
                <a:sym typeface="Garamond"/>
              </a:rPr>
              <a:t>double c;</a:t>
            </a:r>
            <a:endParaRPr/>
          </a:p>
          <a:p>
            <a:pPr indent="0" lvl="0" marL="0" marR="0" rtl="0" algn="l">
              <a:spcBef>
                <a:spcPts val="0"/>
              </a:spcBef>
              <a:spcAft>
                <a:spcPts val="0"/>
              </a:spcAft>
              <a:buClr>
                <a:srgbClr val="FF0000"/>
              </a:buClr>
              <a:buSzPts val="1600"/>
              <a:buFont typeface="Garamond"/>
              <a:buNone/>
            </a:pPr>
            <a:r>
              <a:rPr b="1" lang="en-US" sz="1600">
                <a:solidFill>
                  <a:srgbClr val="FF0000"/>
                </a:solidFill>
                <a:latin typeface="Garamond"/>
                <a:ea typeface="Garamond"/>
                <a:cs typeface="Garamond"/>
                <a:sym typeface="Garamond"/>
              </a:rPr>
              <a:t>B(int b1,double c1)</a:t>
            </a:r>
            <a:endParaRPr/>
          </a:p>
          <a:p>
            <a:pPr indent="0" lvl="0" marL="0" marR="0" rtl="0" algn="l">
              <a:spcBef>
                <a:spcPts val="0"/>
              </a:spcBef>
              <a:spcAft>
                <a:spcPts val="0"/>
              </a:spcAft>
              <a:buClr>
                <a:srgbClr val="FF0000"/>
              </a:buClr>
              <a:buSzPts val="1600"/>
              <a:buFont typeface="Garamond"/>
              <a:buNone/>
            </a:pPr>
            <a:r>
              <a:rPr b="1" lang="en-US" sz="1600">
                <a:solidFill>
                  <a:srgbClr val="FF0000"/>
                </a:solidFill>
                <a:latin typeface="Garamond"/>
                <a:ea typeface="Garamond"/>
                <a:cs typeface="Garamond"/>
                <a:sym typeface="Garamond"/>
              </a:rPr>
              <a:t>{</a:t>
            </a:r>
            <a:endParaRPr/>
          </a:p>
          <a:p>
            <a:pPr indent="0" lvl="0" marL="0" marR="0" rtl="0" algn="l">
              <a:spcBef>
                <a:spcPts val="0"/>
              </a:spcBef>
              <a:spcAft>
                <a:spcPts val="0"/>
              </a:spcAft>
              <a:buClr>
                <a:srgbClr val="FF0000"/>
              </a:buClr>
              <a:buSzPts val="1600"/>
              <a:buFont typeface="Garamond"/>
              <a:buNone/>
            </a:pPr>
            <a:r>
              <a:rPr b="1" lang="en-US" sz="1600">
                <a:solidFill>
                  <a:srgbClr val="FF0000"/>
                </a:solidFill>
                <a:latin typeface="Garamond"/>
                <a:ea typeface="Garamond"/>
                <a:cs typeface="Garamond"/>
                <a:sym typeface="Garamond"/>
              </a:rPr>
              <a:t>b=b1;</a:t>
            </a:r>
            <a:endParaRPr/>
          </a:p>
          <a:p>
            <a:pPr indent="0" lvl="0" marL="0" marR="0" rtl="0" algn="l">
              <a:spcBef>
                <a:spcPts val="0"/>
              </a:spcBef>
              <a:spcAft>
                <a:spcPts val="0"/>
              </a:spcAft>
              <a:buClr>
                <a:srgbClr val="FF0000"/>
              </a:buClr>
              <a:buSzPts val="1600"/>
              <a:buFont typeface="Garamond"/>
              <a:buNone/>
            </a:pPr>
            <a:r>
              <a:rPr b="1" lang="en-US" sz="1600">
                <a:solidFill>
                  <a:srgbClr val="FF0000"/>
                </a:solidFill>
                <a:latin typeface="Garamond"/>
                <a:ea typeface="Garamond"/>
                <a:cs typeface="Garamond"/>
                <a:sym typeface="Garamond"/>
              </a:rPr>
              <a:t>c=c1;</a:t>
            </a:r>
            <a:endParaRPr/>
          </a:p>
          <a:p>
            <a:pPr indent="0" lvl="0" marL="0" marR="0" rtl="0" algn="l">
              <a:spcBef>
                <a:spcPts val="0"/>
              </a:spcBef>
              <a:spcAft>
                <a:spcPts val="0"/>
              </a:spcAft>
              <a:buClr>
                <a:srgbClr val="FF0000"/>
              </a:buClr>
              <a:buSzPts val="1600"/>
              <a:buFont typeface="Garamond"/>
              <a:buNone/>
            </a:pPr>
            <a:r>
              <a:rPr b="1" lang="en-US" sz="1600">
                <a:solidFill>
                  <a:srgbClr val="FF0000"/>
                </a:solidFill>
                <a:latin typeface="Garamond"/>
                <a:ea typeface="Garamond"/>
                <a:cs typeface="Garamond"/>
                <a:sym typeface="Garamond"/>
              </a:rPr>
              <a:t>System.out.println("This is constructor of class B");</a:t>
            </a:r>
            <a:endParaRPr/>
          </a:p>
          <a:p>
            <a:pPr indent="0" lvl="0" marL="0" marR="0" rtl="0" algn="l">
              <a:spcBef>
                <a:spcPts val="0"/>
              </a:spcBef>
              <a:spcAft>
                <a:spcPts val="0"/>
              </a:spcAft>
              <a:buClr>
                <a:srgbClr val="FF0000"/>
              </a:buClr>
              <a:buSzPts val="1600"/>
              <a:buFont typeface="Garamond"/>
              <a:buNone/>
            </a:pPr>
            <a:r>
              <a:rPr b="1" lang="en-US" sz="1600">
                <a:solidFill>
                  <a:srgbClr val="FF0000"/>
                </a:solidFill>
                <a:latin typeface="Garamond"/>
                <a:ea typeface="Garamond"/>
                <a:cs typeface="Garamond"/>
                <a:sym typeface="Garamond"/>
              </a:rPr>
              <a:t>} </a:t>
            </a:r>
            <a:endParaRPr/>
          </a:p>
          <a:p>
            <a:pPr indent="0" lvl="0" marL="0" marR="0" rtl="0" algn="l">
              <a:spcBef>
                <a:spcPts val="0"/>
              </a:spcBef>
              <a:spcAft>
                <a:spcPts val="0"/>
              </a:spcAft>
              <a:buClr>
                <a:srgbClr val="FF0000"/>
              </a:buClr>
              <a:buSzPts val="1600"/>
              <a:buFont typeface="Garamond"/>
              <a:buNone/>
            </a:pPr>
            <a:r>
              <a:rPr b="1" lang="en-US" sz="1600">
                <a:solidFill>
                  <a:srgbClr val="FF0000"/>
                </a:solidFill>
                <a:latin typeface="Garamond"/>
                <a:ea typeface="Garamond"/>
                <a:cs typeface="Garamond"/>
                <a:sym typeface="Garamond"/>
              </a:rPr>
              <a:t>} </a:t>
            </a:r>
            <a:endParaRPr/>
          </a:p>
        </p:txBody>
      </p:sp>
      <p:sp>
        <p:nvSpPr>
          <p:cNvPr id="2377" name="Google Shape;2377;p258"/>
          <p:cNvSpPr/>
          <p:nvPr/>
        </p:nvSpPr>
        <p:spPr>
          <a:xfrm>
            <a:off x="5410200" y="3778250"/>
            <a:ext cx="3657600" cy="255333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hlink"/>
              </a:buClr>
              <a:buSzPts val="2000"/>
              <a:buFont typeface="Garamond"/>
              <a:buNone/>
            </a:pPr>
            <a:r>
              <a:rPr b="1" lang="en-US" sz="2000">
                <a:solidFill>
                  <a:schemeClr val="hlink"/>
                </a:solidFill>
                <a:latin typeface="Garamond"/>
                <a:ea typeface="Garamond"/>
                <a:cs typeface="Garamond"/>
                <a:sym typeface="Garamond"/>
              </a:rPr>
              <a:t>D:\java\bin&gt;javac inhtest.java</a:t>
            </a:r>
            <a:endParaRPr/>
          </a:p>
          <a:p>
            <a:pPr indent="0" lvl="0" marL="0" marR="0" rtl="0" algn="l">
              <a:spcBef>
                <a:spcPts val="0"/>
              </a:spcBef>
              <a:spcAft>
                <a:spcPts val="0"/>
              </a:spcAft>
              <a:buClr>
                <a:schemeClr val="hlink"/>
              </a:buClr>
              <a:buSzPts val="2000"/>
              <a:buFont typeface="Garamond"/>
              <a:buNone/>
            </a:pPr>
            <a:r>
              <a:rPr b="1" lang="en-US" sz="2000">
                <a:solidFill>
                  <a:schemeClr val="hlink"/>
                </a:solidFill>
                <a:latin typeface="Garamond"/>
                <a:ea typeface="Garamond"/>
                <a:cs typeface="Garamond"/>
                <a:sym typeface="Garamond"/>
              </a:rPr>
              <a:t>inhtest.java:15: cannot find symbol</a:t>
            </a:r>
            <a:endParaRPr/>
          </a:p>
          <a:p>
            <a:pPr indent="0" lvl="0" marL="0" marR="0" rtl="0" algn="l">
              <a:spcBef>
                <a:spcPts val="0"/>
              </a:spcBef>
              <a:spcAft>
                <a:spcPts val="0"/>
              </a:spcAft>
              <a:buClr>
                <a:schemeClr val="hlink"/>
              </a:buClr>
              <a:buSzPts val="2000"/>
              <a:buFont typeface="Garamond"/>
              <a:buNone/>
            </a:pPr>
            <a:r>
              <a:rPr b="1" lang="en-US" sz="2000">
                <a:solidFill>
                  <a:schemeClr val="hlink"/>
                </a:solidFill>
                <a:latin typeface="Garamond"/>
                <a:ea typeface="Garamond"/>
                <a:cs typeface="Garamond"/>
                <a:sym typeface="Garamond"/>
              </a:rPr>
              <a:t>symbol  : constructor A()</a:t>
            </a:r>
            <a:endParaRPr/>
          </a:p>
          <a:p>
            <a:pPr indent="0" lvl="0" marL="0" marR="0" rtl="0" algn="l">
              <a:spcBef>
                <a:spcPts val="0"/>
              </a:spcBef>
              <a:spcAft>
                <a:spcPts val="0"/>
              </a:spcAft>
              <a:buClr>
                <a:schemeClr val="hlink"/>
              </a:buClr>
              <a:buSzPts val="2000"/>
              <a:buFont typeface="Garamond"/>
              <a:buNone/>
            </a:pPr>
            <a:r>
              <a:rPr b="1" lang="en-US" sz="2000">
                <a:solidFill>
                  <a:schemeClr val="hlink"/>
                </a:solidFill>
                <a:latin typeface="Garamond"/>
                <a:ea typeface="Garamond"/>
                <a:cs typeface="Garamond"/>
                <a:sym typeface="Garamond"/>
              </a:rPr>
              <a:t>location: class A</a:t>
            </a:r>
            <a:endParaRPr/>
          </a:p>
          <a:p>
            <a:pPr indent="0" lvl="0" marL="0" marR="0" rtl="0" algn="l">
              <a:spcBef>
                <a:spcPts val="0"/>
              </a:spcBef>
              <a:spcAft>
                <a:spcPts val="0"/>
              </a:spcAft>
              <a:buClr>
                <a:schemeClr val="hlink"/>
              </a:buClr>
              <a:buSzPts val="2000"/>
              <a:buFont typeface="Garamond"/>
              <a:buNone/>
            </a:pPr>
            <a:r>
              <a:rPr b="1" lang="en-US" sz="2000">
                <a:solidFill>
                  <a:schemeClr val="hlink"/>
                </a:solidFill>
                <a:latin typeface="Garamond"/>
                <a:ea typeface="Garamond"/>
                <a:cs typeface="Garamond"/>
                <a:sym typeface="Garamond"/>
              </a:rPr>
              <a:t>{</a:t>
            </a:r>
            <a:endParaRPr/>
          </a:p>
          <a:p>
            <a:pPr indent="0" lvl="0" marL="0" marR="0" rtl="0" algn="l">
              <a:spcBef>
                <a:spcPts val="0"/>
              </a:spcBef>
              <a:spcAft>
                <a:spcPts val="0"/>
              </a:spcAft>
              <a:buClr>
                <a:schemeClr val="hlink"/>
              </a:buClr>
              <a:buSzPts val="2000"/>
              <a:buFont typeface="Garamond"/>
              <a:buNone/>
            </a:pPr>
            <a:r>
              <a:rPr b="1" lang="en-US" sz="2000">
                <a:solidFill>
                  <a:schemeClr val="hlink"/>
                </a:solidFill>
                <a:latin typeface="Garamond"/>
                <a:ea typeface="Garamond"/>
                <a:cs typeface="Garamond"/>
                <a:sym typeface="Garamond"/>
              </a:rPr>
              <a:t>^</a:t>
            </a:r>
            <a:endParaRPr/>
          </a:p>
          <a:p>
            <a:pPr indent="0" lvl="0" marL="0" marR="0" rtl="0" algn="l">
              <a:spcBef>
                <a:spcPts val="0"/>
              </a:spcBef>
              <a:spcAft>
                <a:spcPts val="0"/>
              </a:spcAft>
              <a:buClr>
                <a:schemeClr val="hlink"/>
              </a:buClr>
              <a:buSzPts val="2000"/>
              <a:buFont typeface="Garamond"/>
              <a:buNone/>
            </a:pPr>
            <a:r>
              <a:rPr b="1" lang="en-US" sz="2000">
                <a:solidFill>
                  <a:schemeClr val="hlink"/>
                </a:solidFill>
                <a:latin typeface="Garamond"/>
                <a:ea typeface="Garamond"/>
                <a:cs typeface="Garamond"/>
                <a:sym typeface="Garamond"/>
              </a:rPr>
              <a:t>1 errors</a:t>
            </a:r>
            <a:endParaRPr/>
          </a:p>
        </p:txBody>
      </p:sp>
      <p:sp>
        <p:nvSpPr>
          <p:cNvPr id="2378" name="Google Shape;2378;p258"/>
          <p:cNvSpPr/>
          <p:nvPr/>
        </p:nvSpPr>
        <p:spPr>
          <a:xfrm>
            <a:off x="4805363" y="1698625"/>
            <a:ext cx="3962400" cy="39878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B b1 = new B(10,8.6);</a:t>
            </a:r>
            <a:endParaRPr/>
          </a:p>
        </p:txBody>
      </p:sp>
      <p:sp>
        <p:nvSpPr>
          <p:cNvPr id="2379" name="Google Shape;2379;p258"/>
          <p:cNvSpPr txBox="1"/>
          <p:nvPr/>
        </p:nvSpPr>
        <p:spPr>
          <a:xfrm>
            <a:off x="1334770" y="332740"/>
            <a:ext cx="6333490" cy="3683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Garamond"/>
                <a:ea typeface="Garamond"/>
                <a:cs typeface="Garamond"/>
                <a:sym typeface="Garamond"/>
              </a:rPr>
              <a:t>2. When super class has a parametrized constructor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6">
                                            <p:txEl>
                                              <p:pRg end="0" st="0"/>
                                            </p:txEl>
                                          </p:spTgt>
                                        </p:tgtEl>
                                        <p:attrNameLst>
                                          <p:attrName>style.visibility</p:attrName>
                                        </p:attrNameLst>
                                      </p:cBhvr>
                                      <p:to>
                                        <p:strVal val="visible"/>
                                      </p:to>
                                    </p:set>
                                    <p:animEffect filter="fade" transition="in">
                                      <p:cBhvr>
                                        <p:cTn dur="500"/>
                                        <p:tgtEl>
                                          <p:spTgt spid="23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6">
                                            <p:txEl>
                                              <p:pRg end="1" st="1"/>
                                            </p:txEl>
                                          </p:spTgt>
                                        </p:tgtEl>
                                        <p:attrNameLst>
                                          <p:attrName>style.visibility</p:attrName>
                                        </p:attrNameLst>
                                      </p:cBhvr>
                                      <p:to>
                                        <p:strVal val="visible"/>
                                      </p:to>
                                    </p:set>
                                    <p:animEffect filter="fade" transition="in">
                                      <p:cBhvr>
                                        <p:cTn dur="500"/>
                                        <p:tgtEl>
                                          <p:spTgt spid="23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6">
                                            <p:txEl>
                                              <p:pRg end="2" st="2"/>
                                            </p:txEl>
                                          </p:spTgt>
                                        </p:tgtEl>
                                        <p:attrNameLst>
                                          <p:attrName>style.visibility</p:attrName>
                                        </p:attrNameLst>
                                      </p:cBhvr>
                                      <p:to>
                                        <p:strVal val="visible"/>
                                      </p:to>
                                    </p:set>
                                    <p:animEffect filter="fade" transition="in">
                                      <p:cBhvr>
                                        <p:cTn dur="500"/>
                                        <p:tgtEl>
                                          <p:spTgt spid="23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6">
                                            <p:txEl>
                                              <p:pRg end="3" st="3"/>
                                            </p:txEl>
                                          </p:spTgt>
                                        </p:tgtEl>
                                        <p:attrNameLst>
                                          <p:attrName>style.visibility</p:attrName>
                                        </p:attrNameLst>
                                      </p:cBhvr>
                                      <p:to>
                                        <p:strVal val="visible"/>
                                      </p:to>
                                    </p:set>
                                    <p:animEffect filter="fade" transition="in">
                                      <p:cBhvr>
                                        <p:cTn dur="500"/>
                                        <p:tgtEl>
                                          <p:spTgt spid="23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6">
                                            <p:txEl>
                                              <p:pRg end="4" st="4"/>
                                            </p:txEl>
                                          </p:spTgt>
                                        </p:tgtEl>
                                        <p:attrNameLst>
                                          <p:attrName>style.visibility</p:attrName>
                                        </p:attrNameLst>
                                      </p:cBhvr>
                                      <p:to>
                                        <p:strVal val="visible"/>
                                      </p:to>
                                    </p:set>
                                    <p:animEffect filter="fade" transition="in">
                                      <p:cBhvr>
                                        <p:cTn dur="500"/>
                                        <p:tgtEl>
                                          <p:spTgt spid="237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6">
                                            <p:txEl>
                                              <p:pRg end="5" st="5"/>
                                            </p:txEl>
                                          </p:spTgt>
                                        </p:tgtEl>
                                        <p:attrNameLst>
                                          <p:attrName>style.visibility</p:attrName>
                                        </p:attrNameLst>
                                      </p:cBhvr>
                                      <p:to>
                                        <p:strVal val="visible"/>
                                      </p:to>
                                    </p:set>
                                    <p:animEffect filter="fade" transition="in">
                                      <p:cBhvr>
                                        <p:cTn dur="500"/>
                                        <p:tgtEl>
                                          <p:spTgt spid="237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6">
                                            <p:txEl>
                                              <p:pRg end="6" st="6"/>
                                            </p:txEl>
                                          </p:spTgt>
                                        </p:tgtEl>
                                        <p:attrNameLst>
                                          <p:attrName>style.visibility</p:attrName>
                                        </p:attrNameLst>
                                      </p:cBhvr>
                                      <p:to>
                                        <p:strVal val="visible"/>
                                      </p:to>
                                    </p:set>
                                    <p:animEffect filter="fade" transition="in">
                                      <p:cBhvr>
                                        <p:cTn dur="500"/>
                                        <p:tgtEl>
                                          <p:spTgt spid="237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6">
                                            <p:txEl>
                                              <p:pRg end="7" st="7"/>
                                            </p:txEl>
                                          </p:spTgt>
                                        </p:tgtEl>
                                        <p:attrNameLst>
                                          <p:attrName>style.visibility</p:attrName>
                                        </p:attrNameLst>
                                      </p:cBhvr>
                                      <p:to>
                                        <p:strVal val="visible"/>
                                      </p:to>
                                    </p:set>
                                    <p:animEffect filter="fade" transition="in">
                                      <p:cBhvr>
                                        <p:cTn dur="500"/>
                                        <p:tgtEl>
                                          <p:spTgt spid="237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6">
                                            <p:txEl>
                                              <p:pRg end="8" st="8"/>
                                            </p:txEl>
                                          </p:spTgt>
                                        </p:tgtEl>
                                        <p:attrNameLst>
                                          <p:attrName>style.visibility</p:attrName>
                                        </p:attrNameLst>
                                      </p:cBhvr>
                                      <p:to>
                                        <p:strVal val="visible"/>
                                      </p:to>
                                    </p:set>
                                    <p:animEffect filter="fade" transition="in">
                                      <p:cBhvr>
                                        <p:cTn dur="500"/>
                                        <p:tgtEl>
                                          <p:spTgt spid="237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6">
                                            <p:txEl>
                                              <p:pRg end="9" st="9"/>
                                            </p:txEl>
                                          </p:spTgt>
                                        </p:tgtEl>
                                        <p:attrNameLst>
                                          <p:attrName>style.visibility</p:attrName>
                                        </p:attrNameLst>
                                      </p:cBhvr>
                                      <p:to>
                                        <p:strVal val="visible"/>
                                      </p:to>
                                    </p:set>
                                    <p:animEffect filter="fade" transition="in">
                                      <p:cBhvr>
                                        <p:cTn dur="500"/>
                                        <p:tgtEl>
                                          <p:spTgt spid="237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6">
                                            <p:txEl>
                                              <p:pRg end="10" st="10"/>
                                            </p:txEl>
                                          </p:spTgt>
                                        </p:tgtEl>
                                        <p:attrNameLst>
                                          <p:attrName>style.visibility</p:attrName>
                                        </p:attrNameLst>
                                      </p:cBhvr>
                                      <p:to>
                                        <p:strVal val="visible"/>
                                      </p:to>
                                    </p:set>
                                    <p:animEffect filter="fade" transition="in">
                                      <p:cBhvr>
                                        <p:cTn dur="500"/>
                                        <p:tgtEl>
                                          <p:spTgt spid="237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6">
                                            <p:txEl>
                                              <p:pRg end="11" st="11"/>
                                            </p:txEl>
                                          </p:spTgt>
                                        </p:tgtEl>
                                        <p:attrNameLst>
                                          <p:attrName>style.visibility</p:attrName>
                                        </p:attrNameLst>
                                      </p:cBhvr>
                                      <p:to>
                                        <p:strVal val="visible"/>
                                      </p:to>
                                    </p:set>
                                    <p:animEffect filter="fade" transition="in">
                                      <p:cBhvr>
                                        <p:cTn dur="500"/>
                                        <p:tgtEl>
                                          <p:spTgt spid="2376">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6">
                                            <p:txEl>
                                              <p:pRg end="12" st="12"/>
                                            </p:txEl>
                                          </p:spTgt>
                                        </p:tgtEl>
                                        <p:attrNameLst>
                                          <p:attrName>style.visibility</p:attrName>
                                        </p:attrNameLst>
                                      </p:cBhvr>
                                      <p:to>
                                        <p:strVal val="visible"/>
                                      </p:to>
                                    </p:set>
                                    <p:animEffect filter="fade" transition="in">
                                      <p:cBhvr>
                                        <p:cTn dur="500"/>
                                        <p:tgtEl>
                                          <p:spTgt spid="2376">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6">
                                            <p:txEl>
                                              <p:pRg end="13" st="13"/>
                                            </p:txEl>
                                          </p:spTgt>
                                        </p:tgtEl>
                                        <p:attrNameLst>
                                          <p:attrName>style.visibility</p:attrName>
                                        </p:attrNameLst>
                                      </p:cBhvr>
                                      <p:to>
                                        <p:strVal val="visible"/>
                                      </p:to>
                                    </p:set>
                                    <p:animEffect filter="fade" transition="in">
                                      <p:cBhvr>
                                        <p:cTn dur="500"/>
                                        <p:tgtEl>
                                          <p:spTgt spid="2376">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6">
                                            <p:txEl>
                                              <p:pRg end="14" st="14"/>
                                            </p:txEl>
                                          </p:spTgt>
                                        </p:tgtEl>
                                        <p:attrNameLst>
                                          <p:attrName>style.visibility</p:attrName>
                                        </p:attrNameLst>
                                      </p:cBhvr>
                                      <p:to>
                                        <p:strVal val="visible"/>
                                      </p:to>
                                    </p:set>
                                    <p:animEffect filter="fade" transition="in">
                                      <p:cBhvr>
                                        <p:cTn dur="500"/>
                                        <p:tgtEl>
                                          <p:spTgt spid="2376">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6">
                                            <p:txEl>
                                              <p:pRg end="15" st="15"/>
                                            </p:txEl>
                                          </p:spTgt>
                                        </p:tgtEl>
                                        <p:attrNameLst>
                                          <p:attrName>style.visibility</p:attrName>
                                        </p:attrNameLst>
                                      </p:cBhvr>
                                      <p:to>
                                        <p:strVal val="visible"/>
                                      </p:to>
                                    </p:set>
                                    <p:animEffect filter="fade" transition="in">
                                      <p:cBhvr>
                                        <p:cTn dur="500"/>
                                        <p:tgtEl>
                                          <p:spTgt spid="2376">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6">
                                            <p:txEl>
                                              <p:pRg end="16" st="16"/>
                                            </p:txEl>
                                          </p:spTgt>
                                        </p:tgtEl>
                                        <p:attrNameLst>
                                          <p:attrName>style.visibility</p:attrName>
                                        </p:attrNameLst>
                                      </p:cBhvr>
                                      <p:to>
                                        <p:strVal val="visible"/>
                                      </p:to>
                                    </p:set>
                                    <p:animEffect filter="fade" transition="in">
                                      <p:cBhvr>
                                        <p:cTn dur="500"/>
                                        <p:tgtEl>
                                          <p:spTgt spid="2376">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6">
                                            <p:txEl>
                                              <p:pRg end="17" st="17"/>
                                            </p:txEl>
                                          </p:spTgt>
                                        </p:tgtEl>
                                        <p:attrNameLst>
                                          <p:attrName>style.visibility</p:attrName>
                                        </p:attrNameLst>
                                      </p:cBhvr>
                                      <p:to>
                                        <p:strVal val="visible"/>
                                      </p:to>
                                    </p:set>
                                    <p:animEffect filter="fade" transition="in">
                                      <p:cBhvr>
                                        <p:cTn dur="500"/>
                                        <p:tgtEl>
                                          <p:spTgt spid="2376">
                                            <p:txEl>
                                              <p:pRg end="17" st="1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6">
                                            <p:txEl>
                                              <p:pRg end="18" st="18"/>
                                            </p:txEl>
                                          </p:spTgt>
                                        </p:tgtEl>
                                        <p:attrNameLst>
                                          <p:attrName>style.visibility</p:attrName>
                                        </p:attrNameLst>
                                      </p:cBhvr>
                                      <p:to>
                                        <p:strVal val="visible"/>
                                      </p:to>
                                    </p:set>
                                    <p:animEffect filter="fade" transition="in">
                                      <p:cBhvr>
                                        <p:cTn dur="500"/>
                                        <p:tgtEl>
                                          <p:spTgt spid="2376">
                                            <p:txEl>
                                              <p:pRg end="18" st="1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6">
                                            <p:txEl>
                                              <p:pRg end="19" st="19"/>
                                            </p:txEl>
                                          </p:spTgt>
                                        </p:tgtEl>
                                        <p:attrNameLst>
                                          <p:attrName>style.visibility</p:attrName>
                                        </p:attrNameLst>
                                      </p:cBhvr>
                                      <p:to>
                                        <p:strVal val="visible"/>
                                      </p:to>
                                    </p:set>
                                    <p:animEffect filter="fade" transition="in">
                                      <p:cBhvr>
                                        <p:cTn dur="500"/>
                                        <p:tgtEl>
                                          <p:spTgt spid="2376">
                                            <p:txEl>
                                              <p:pRg end="19" st="1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8"/>
                                        </p:tgtEl>
                                        <p:attrNameLst>
                                          <p:attrName>style.visibility</p:attrName>
                                        </p:attrNameLst>
                                      </p:cBhvr>
                                      <p:to>
                                        <p:strVal val="visible"/>
                                      </p:to>
                                    </p:set>
                                    <p:animEffect filter="fade" transition="in">
                                      <p:cBhvr>
                                        <p:cTn dur="500"/>
                                        <p:tgtEl>
                                          <p:spTgt spid="2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7"/>
                                        </p:tgtEl>
                                        <p:attrNameLst>
                                          <p:attrName>style.visibility</p:attrName>
                                        </p:attrNameLst>
                                      </p:cBhvr>
                                      <p:to>
                                        <p:strVal val="visible"/>
                                      </p:to>
                                    </p:set>
                                    <p:animEffect filter="fade" transition="in">
                                      <p:cBhvr>
                                        <p:cTn dur="500"/>
                                        <p:tgtEl>
                                          <p:spTgt spid="23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3" name="Shape 2383"/>
        <p:cNvGrpSpPr/>
        <p:nvPr/>
      </p:nvGrpSpPr>
      <p:grpSpPr>
        <a:xfrm>
          <a:off x="0" y="0"/>
          <a:ext cx="0" cy="0"/>
          <a:chOff x="0" y="0"/>
          <a:chExt cx="0" cy="0"/>
        </a:xfrm>
      </p:grpSpPr>
      <p:sp>
        <p:nvSpPr>
          <p:cNvPr id="2384" name="Google Shape;2384;p259"/>
          <p:cNvSpPr/>
          <p:nvPr/>
        </p:nvSpPr>
        <p:spPr>
          <a:xfrm>
            <a:off x="85725" y="4814888"/>
            <a:ext cx="1676400" cy="381000"/>
          </a:xfrm>
          <a:prstGeom prst="ellipse">
            <a:avLst/>
          </a:prstGeom>
          <a:noFill/>
          <a:ln cap="flat" cmpd="sng" w="57150">
            <a:solidFill>
              <a:schemeClr va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Garamond"/>
              <a:buNone/>
            </a:pPr>
            <a:r>
              <a:t/>
            </a:r>
            <a:endParaRPr sz="1800">
              <a:solidFill>
                <a:schemeClr val="hlink"/>
              </a:solidFill>
              <a:latin typeface="Garamond"/>
              <a:ea typeface="Garamond"/>
              <a:cs typeface="Garamond"/>
              <a:sym typeface="Garamond"/>
            </a:endParaRPr>
          </a:p>
        </p:txBody>
      </p:sp>
      <p:sp>
        <p:nvSpPr>
          <p:cNvPr id="2385" name="Google Shape;2385;p259"/>
          <p:cNvSpPr/>
          <p:nvPr/>
        </p:nvSpPr>
        <p:spPr>
          <a:xfrm>
            <a:off x="228600" y="225425"/>
            <a:ext cx="4572000" cy="655447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class A</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 int a;</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 int a1)</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 =a1;</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System.out.println("This is constructor of class A");</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 } </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class B extends A</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int b;</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double c;</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B(int a2,int b1,double c1)</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a:t>
            </a:r>
            <a:endParaRPr/>
          </a:p>
          <a:p>
            <a:pPr indent="0" lvl="0" marL="0" marR="0" rtl="0" algn="l">
              <a:spcBef>
                <a:spcPts val="0"/>
              </a:spcBef>
              <a:spcAft>
                <a:spcPts val="0"/>
              </a:spcAft>
              <a:buClr>
                <a:schemeClr val="hlink"/>
              </a:buClr>
              <a:buSzPts val="2000"/>
              <a:buFont typeface="Garamond"/>
              <a:buNone/>
            </a:pPr>
            <a:r>
              <a:rPr b="1" lang="en-US" sz="2000">
                <a:solidFill>
                  <a:schemeClr val="hlink"/>
                </a:solidFill>
                <a:latin typeface="Garamond"/>
                <a:ea typeface="Garamond"/>
                <a:cs typeface="Garamond"/>
                <a:sym typeface="Garamond"/>
              </a:rPr>
              <a:t>super(a2);</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b=b1;</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c=c1;</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System.out.println("This is constructor of class B");</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 } </a:t>
            </a:r>
            <a:endParaRPr/>
          </a:p>
        </p:txBody>
      </p:sp>
      <p:sp>
        <p:nvSpPr>
          <p:cNvPr id="2386" name="Google Shape;2386;p259"/>
          <p:cNvSpPr/>
          <p:nvPr/>
        </p:nvSpPr>
        <p:spPr>
          <a:xfrm>
            <a:off x="4648200" y="3184525"/>
            <a:ext cx="3962400" cy="39878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B b1 = new B(8,10,8.6);</a:t>
            </a:r>
            <a:endParaRPr/>
          </a:p>
        </p:txBody>
      </p:sp>
      <p:sp>
        <p:nvSpPr>
          <p:cNvPr id="2387" name="Google Shape;2387;p259"/>
          <p:cNvSpPr/>
          <p:nvPr/>
        </p:nvSpPr>
        <p:spPr>
          <a:xfrm>
            <a:off x="4114800" y="4311650"/>
            <a:ext cx="4572000" cy="119888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FF0000"/>
              </a:buClr>
              <a:buSzPts val="2400"/>
              <a:buFont typeface="Garamond"/>
              <a:buNone/>
            </a:pPr>
            <a:r>
              <a:rPr b="1" lang="en-US" sz="2400">
                <a:solidFill>
                  <a:srgbClr val="FF0000"/>
                </a:solidFill>
                <a:latin typeface="Garamond"/>
                <a:ea typeface="Garamond"/>
                <a:cs typeface="Garamond"/>
                <a:sym typeface="Garamond"/>
              </a:rPr>
              <a:t>OUTPUT</a:t>
            </a:r>
            <a:endParaRPr/>
          </a:p>
          <a:p>
            <a:pPr indent="0" lvl="0" marL="0" marR="0" rtl="0" algn="ctr">
              <a:spcBef>
                <a:spcPts val="0"/>
              </a:spcBef>
              <a:spcAft>
                <a:spcPts val="0"/>
              </a:spcAft>
              <a:buClr>
                <a:srgbClr val="FF0000"/>
              </a:buClr>
              <a:buSzPts val="2400"/>
              <a:buFont typeface="Garamond"/>
              <a:buNone/>
            </a:pPr>
            <a:r>
              <a:rPr b="1" lang="en-US" sz="2400">
                <a:solidFill>
                  <a:srgbClr val="FF0000"/>
                </a:solidFill>
                <a:latin typeface="Garamond"/>
                <a:ea typeface="Garamond"/>
                <a:cs typeface="Garamond"/>
                <a:sym typeface="Garamond"/>
              </a:rPr>
              <a:t>This is constructor of class A</a:t>
            </a:r>
            <a:endParaRPr/>
          </a:p>
          <a:p>
            <a:pPr indent="0" lvl="0" marL="0" marR="0" rtl="0" algn="ctr">
              <a:spcBef>
                <a:spcPts val="0"/>
              </a:spcBef>
              <a:spcAft>
                <a:spcPts val="0"/>
              </a:spcAft>
              <a:buClr>
                <a:srgbClr val="FF0000"/>
              </a:buClr>
              <a:buSzPts val="2400"/>
              <a:buFont typeface="Garamond"/>
              <a:buNone/>
            </a:pPr>
            <a:r>
              <a:rPr b="1" lang="en-US" sz="2400">
                <a:solidFill>
                  <a:srgbClr val="FF0000"/>
                </a:solidFill>
                <a:latin typeface="Garamond"/>
                <a:ea typeface="Garamond"/>
                <a:cs typeface="Garamond"/>
                <a:sym typeface="Garamond"/>
              </a:rPr>
              <a:t>This is constructor of class B</a:t>
            </a:r>
            <a:endParaRPr/>
          </a:p>
        </p:txBody>
      </p:sp>
      <p:sp>
        <p:nvSpPr>
          <p:cNvPr id="2388" name="Google Shape;2388;p259"/>
          <p:cNvSpPr txBox="1"/>
          <p:nvPr/>
        </p:nvSpPr>
        <p:spPr>
          <a:xfrm>
            <a:off x="2771775" y="116840"/>
            <a:ext cx="6142355" cy="3683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Garamond"/>
                <a:ea typeface="Garamond"/>
                <a:cs typeface="Garamond"/>
                <a:sym typeface="Garamond"/>
              </a:rPr>
              <a:t>2. When super class has a parametrized constructor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0" st="0"/>
                                            </p:txEl>
                                          </p:spTgt>
                                        </p:tgtEl>
                                        <p:attrNameLst>
                                          <p:attrName>style.visibility</p:attrName>
                                        </p:attrNameLst>
                                      </p:cBhvr>
                                      <p:to>
                                        <p:strVal val="visible"/>
                                      </p:to>
                                    </p:set>
                                    <p:animEffect filter="fade" transition="in">
                                      <p:cBhvr>
                                        <p:cTn dur="500"/>
                                        <p:tgtEl>
                                          <p:spTgt spid="23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1" st="1"/>
                                            </p:txEl>
                                          </p:spTgt>
                                        </p:tgtEl>
                                        <p:attrNameLst>
                                          <p:attrName>style.visibility</p:attrName>
                                        </p:attrNameLst>
                                      </p:cBhvr>
                                      <p:to>
                                        <p:strVal val="visible"/>
                                      </p:to>
                                    </p:set>
                                    <p:animEffect filter="fade" transition="in">
                                      <p:cBhvr>
                                        <p:cTn dur="500"/>
                                        <p:tgtEl>
                                          <p:spTgt spid="23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2" st="2"/>
                                            </p:txEl>
                                          </p:spTgt>
                                        </p:tgtEl>
                                        <p:attrNameLst>
                                          <p:attrName>style.visibility</p:attrName>
                                        </p:attrNameLst>
                                      </p:cBhvr>
                                      <p:to>
                                        <p:strVal val="visible"/>
                                      </p:to>
                                    </p:set>
                                    <p:animEffect filter="fade" transition="in">
                                      <p:cBhvr>
                                        <p:cTn dur="500"/>
                                        <p:tgtEl>
                                          <p:spTgt spid="23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3" st="3"/>
                                            </p:txEl>
                                          </p:spTgt>
                                        </p:tgtEl>
                                        <p:attrNameLst>
                                          <p:attrName>style.visibility</p:attrName>
                                        </p:attrNameLst>
                                      </p:cBhvr>
                                      <p:to>
                                        <p:strVal val="visible"/>
                                      </p:to>
                                    </p:set>
                                    <p:animEffect filter="fade" transition="in">
                                      <p:cBhvr>
                                        <p:cTn dur="500"/>
                                        <p:tgtEl>
                                          <p:spTgt spid="238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4" st="4"/>
                                            </p:txEl>
                                          </p:spTgt>
                                        </p:tgtEl>
                                        <p:attrNameLst>
                                          <p:attrName>style.visibility</p:attrName>
                                        </p:attrNameLst>
                                      </p:cBhvr>
                                      <p:to>
                                        <p:strVal val="visible"/>
                                      </p:to>
                                    </p:set>
                                    <p:animEffect filter="fade" transition="in">
                                      <p:cBhvr>
                                        <p:cTn dur="500"/>
                                        <p:tgtEl>
                                          <p:spTgt spid="238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5" st="5"/>
                                            </p:txEl>
                                          </p:spTgt>
                                        </p:tgtEl>
                                        <p:attrNameLst>
                                          <p:attrName>style.visibility</p:attrName>
                                        </p:attrNameLst>
                                      </p:cBhvr>
                                      <p:to>
                                        <p:strVal val="visible"/>
                                      </p:to>
                                    </p:set>
                                    <p:animEffect filter="fade" transition="in">
                                      <p:cBhvr>
                                        <p:cTn dur="500"/>
                                        <p:tgtEl>
                                          <p:spTgt spid="238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6" st="6"/>
                                            </p:txEl>
                                          </p:spTgt>
                                        </p:tgtEl>
                                        <p:attrNameLst>
                                          <p:attrName>style.visibility</p:attrName>
                                        </p:attrNameLst>
                                      </p:cBhvr>
                                      <p:to>
                                        <p:strVal val="visible"/>
                                      </p:to>
                                    </p:set>
                                    <p:animEffect filter="fade" transition="in">
                                      <p:cBhvr>
                                        <p:cTn dur="500"/>
                                        <p:tgtEl>
                                          <p:spTgt spid="238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7" st="7"/>
                                            </p:txEl>
                                          </p:spTgt>
                                        </p:tgtEl>
                                        <p:attrNameLst>
                                          <p:attrName>style.visibility</p:attrName>
                                        </p:attrNameLst>
                                      </p:cBhvr>
                                      <p:to>
                                        <p:strVal val="visible"/>
                                      </p:to>
                                    </p:set>
                                    <p:animEffect filter="fade" transition="in">
                                      <p:cBhvr>
                                        <p:cTn dur="500"/>
                                        <p:tgtEl>
                                          <p:spTgt spid="238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8" st="8"/>
                                            </p:txEl>
                                          </p:spTgt>
                                        </p:tgtEl>
                                        <p:attrNameLst>
                                          <p:attrName>style.visibility</p:attrName>
                                        </p:attrNameLst>
                                      </p:cBhvr>
                                      <p:to>
                                        <p:strVal val="visible"/>
                                      </p:to>
                                    </p:set>
                                    <p:animEffect filter="fade" transition="in">
                                      <p:cBhvr>
                                        <p:cTn dur="500"/>
                                        <p:tgtEl>
                                          <p:spTgt spid="238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9" st="9"/>
                                            </p:txEl>
                                          </p:spTgt>
                                        </p:tgtEl>
                                        <p:attrNameLst>
                                          <p:attrName>style.visibility</p:attrName>
                                        </p:attrNameLst>
                                      </p:cBhvr>
                                      <p:to>
                                        <p:strVal val="visible"/>
                                      </p:to>
                                    </p:set>
                                    <p:animEffect filter="fade" transition="in">
                                      <p:cBhvr>
                                        <p:cTn dur="500"/>
                                        <p:tgtEl>
                                          <p:spTgt spid="238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10" st="10"/>
                                            </p:txEl>
                                          </p:spTgt>
                                        </p:tgtEl>
                                        <p:attrNameLst>
                                          <p:attrName>style.visibility</p:attrName>
                                        </p:attrNameLst>
                                      </p:cBhvr>
                                      <p:to>
                                        <p:strVal val="visible"/>
                                      </p:to>
                                    </p:set>
                                    <p:animEffect filter="fade" transition="in">
                                      <p:cBhvr>
                                        <p:cTn dur="500"/>
                                        <p:tgtEl>
                                          <p:spTgt spid="238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11" st="11"/>
                                            </p:txEl>
                                          </p:spTgt>
                                        </p:tgtEl>
                                        <p:attrNameLst>
                                          <p:attrName>style.visibility</p:attrName>
                                        </p:attrNameLst>
                                      </p:cBhvr>
                                      <p:to>
                                        <p:strVal val="visible"/>
                                      </p:to>
                                    </p:set>
                                    <p:animEffect filter="fade" transition="in">
                                      <p:cBhvr>
                                        <p:cTn dur="500"/>
                                        <p:tgtEl>
                                          <p:spTgt spid="2385">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12" st="12"/>
                                            </p:txEl>
                                          </p:spTgt>
                                        </p:tgtEl>
                                        <p:attrNameLst>
                                          <p:attrName>style.visibility</p:attrName>
                                        </p:attrNameLst>
                                      </p:cBhvr>
                                      <p:to>
                                        <p:strVal val="visible"/>
                                      </p:to>
                                    </p:set>
                                    <p:animEffect filter="fade" transition="in">
                                      <p:cBhvr>
                                        <p:cTn dur="500"/>
                                        <p:tgtEl>
                                          <p:spTgt spid="2385">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13" st="13"/>
                                            </p:txEl>
                                          </p:spTgt>
                                        </p:tgtEl>
                                        <p:attrNameLst>
                                          <p:attrName>style.visibility</p:attrName>
                                        </p:attrNameLst>
                                      </p:cBhvr>
                                      <p:to>
                                        <p:strVal val="visible"/>
                                      </p:to>
                                    </p:set>
                                    <p:animEffect filter="fade" transition="in">
                                      <p:cBhvr>
                                        <p:cTn dur="500"/>
                                        <p:tgtEl>
                                          <p:spTgt spid="2385">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14" st="14"/>
                                            </p:txEl>
                                          </p:spTgt>
                                        </p:tgtEl>
                                        <p:attrNameLst>
                                          <p:attrName>style.visibility</p:attrName>
                                        </p:attrNameLst>
                                      </p:cBhvr>
                                      <p:to>
                                        <p:strVal val="visible"/>
                                      </p:to>
                                    </p:set>
                                    <p:animEffect filter="fade" transition="in">
                                      <p:cBhvr>
                                        <p:cTn dur="500"/>
                                        <p:tgtEl>
                                          <p:spTgt spid="2385">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15" st="15"/>
                                            </p:txEl>
                                          </p:spTgt>
                                        </p:tgtEl>
                                        <p:attrNameLst>
                                          <p:attrName>style.visibility</p:attrName>
                                        </p:attrNameLst>
                                      </p:cBhvr>
                                      <p:to>
                                        <p:strVal val="visible"/>
                                      </p:to>
                                    </p:set>
                                    <p:animEffect filter="fade" transition="in">
                                      <p:cBhvr>
                                        <p:cTn dur="500"/>
                                        <p:tgtEl>
                                          <p:spTgt spid="2385">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16" st="16"/>
                                            </p:txEl>
                                          </p:spTgt>
                                        </p:tgtEl>
                                        <p:attrNameLst>
                                          <p:attrName>style.visibility</p:attrName>
                                        </p:attrNameLst>
                                      </p:cBhvr>
                                      <p:to>
                                        <p:strVal val="visible"/>
                                      </p:to>
                                    </p:set>
                                    <p:animEffect filter="fade" transition="in">
                                      <p:cBhvr>
                                        <p:cTn dur="500"/>
                                        <p:tgtEl>
                                          <p:spTgt spid="2385">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17" st="17"/>
                                            </p:txEl>
                                          </p:spTgt>
                                        </p:tgtEl>
                                        <p:attrNameLst>
                                          <p:attrName>style.visibility</p:attrName>
                                        </p:attrNameLst>
                                      </p:cBhvr>
                                      <p:to>
                                        <p:strVal val="visible"/>
                                      </p:to>
                                    </p:set>
                                    <p:animEffect filter="fade" transition="in">
                                      <p:cBhvr>
                                        <p:cTn dur="500"/>
                                        <p:tgtEl>
                                          <p:spTgt spid="2385">
                                            <p:txEl>
                                              <p:pRg end="17" st="1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18" st="18"/>
                                            </p:txEl>
                                          </p:spTgt>
                                        </p:tgtEl>
                                        <p:attrNameLst>
                                          <p:attrName>style.visibility</p:attrName>
                                        </p:attrNameLst>
                                      </p:cBhvr>
                                      <p:to>
                                        <p:strVal val="visible"/>
                                      </p:to>
                                    </p:set>
                                    <p:animEffect filter="fade" transition="in">
                                      <p:cBhvr>
                                        <p:cTn dur="500"/>
                                        <p:tgtEl>
                                          <p:spTgt spid="2385">
                                            <p:txEl>
                                              <p:pRg end="18" st="1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84"/>
                                        </p:tgtEl>
                                        <p:attrNameLst>
                                          <p:attrName>style.visibility</p:attrName>
                                        </p:attrNameLst>
                                      </p:cBhvr>
                                      <p:to>
                                        <p:strVal val="visible"/>
                                      </p:to>
                                    </p:set>
                                    <p:anim calcmode="lin" valueType="num">
                                      <p:cBhvr additive="base">
                                        <p:cTn dur="500"/>
                                        <p:tgtEl>
                                          <p:spTgt spid="238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6"/>
                                        </p:tgtEl>
                                        <p:attrNameLst>
                                          <p:attrName>style.visibility</p:attrName>
                                        </p:attrNameLst>
                                      </p:cBhvr>
                                      <p:to>
                                        <p:strVal val="visible"/>
                                      </p:to>
                                    </p:set>
                                    <p:animEffect filter="fade" transition="in">
                                      <p:cBhvr>
                                        <p:cTn dur="500"/>
                                        <p:tgtEl>
                                          <p:spTgt spid="2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7"/>
                                        </p:tgtEl>
                                        <p:attrNameLst>
                                          <p:attrName>style.visibility</p:attrName>
                                        </p:attrNameLst>
                                      </p:cBhvr>
                                      <p:to>
                                        <p:strVal val="visible"/>
                                      </p:to>
                                    </p:set>
                                    <p:animEffect filter="fade" transition="in">
                                      <p:cBhvr>
                                        <p:cTn dur="500"/>
                                        <p:tgtEl>
                                          <p:spTgt spid="2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3" name="Shape 2393"/>
        <p:cNvGrpSpPr/>
        <p:nvPr/>
      </p:nvGrpSpPr>
      <p:grpSpPr>
        <a:xfrm>
          <a:off x="0" y="0"/>
          <a:ext cx="0" cy="0"/>
          <a:chOff x="0" y="0"/>
          <a:chExt cx="0" cy="0"/>
        </a:xfrm>
      </p:grpSpPr>
      <p:sp>
        <p:nvSpPr>
          <p:cNvPr id="2394" name="Google Shape;2394;p260"/>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#28: “super” keyword</a:t>
            </a:r>
            <a:endParaRPr sz="3200"/>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2395" name="Google Shape;2395;p260"/>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9" name="Shape 2399"/>
        <p:cNvGrpSpPr/>
        <p:nvPr/>
      </p:nvGrpSpPr>
      <p:grpSpPr>
        <a:xfrm>
          <a:off x="0" y="0"/>
          <a:ext cx="0" cy="0"/>
          <a:chOff x="0" y="0"/>
          <a:chExt cx="0" cy="0"/>
        </a:xfrm>
      </p:grpSpPr>
      <p:sp>
        <p:nvSpPr>
          <p:cNvPr id="2400" name="Google Shape;2400;p261"/>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2401" name="Google Shape;2401;p26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SUPER KEYWORD</a:t>
            </a:r>
            <a:endParaRPr/>
          </a:p>
        </p:txBody>
      </p:sp>
      <p:sp>
        <p:nvSpPr>
          <p:cNvPr id="2402" name="Google Shape;2402;p261"/>
          <p:cNvSpPr txBox="1"/>
          <p:nvPr/>
        </p:nvSpPr>
        <p:spPr>
          <a:xfrm>
            <a:off x="0" y="1772920"/>
            <a:ext cx="8763000" cy="36614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The super keyword in Java is used in subclasses to access superclass members (attributes, constructors and methods). </a:t>
            </a:r>
            <a:endParaRPr/>
          </a:p>
          <a:p>
            <a:pPr indent="0" lvl="0" marL="0" marR="0" rtl="0" algn="l">
              <a:spcBef>
                <a:spcPts val="1000"/>
              </a:spcBef>
              <a:spcAft>
                <a:spcPts val="0"/>
              </a:spcAft>
              <a:buClr>
                <a:schemeClr val="lt1"/>
              </a:buClr>
              <a:buSzPts val="2000"/>
              <a:buFont typeface="Garamond"/>
              <a:buNone/>
            </a:pPr>
            <a:r>
              <a:rPr lang="en-US" sz="2000">
                <a:solidFill>
                  <a:schemeClr val="lt1"/>
                </a:solidFill>
                <a:latin typeface="Garamond"/>
                <a:ea typeface="Garamond"/>
                <a:cs typeface="Garamond"/>
                <a:sym typeface="Garamond"/>
              </a:rPr>
              <a:t>Can be used to call super class constrctor</a:t>
            </a:r>
            <a:endParaRPr sz="2000">
              <a:solidFill>
                <a:schemeClr val="lt1"/>
              </a:solidFill>
              <a:latin typeface="Garamond"/>
              <a:ea typeface="Garamond"/>
              <a:cs typeface="Garamond"/>
              <a:sym typeface="Garamond"/>
            </a:endParaRPr>
          </a:p>
          <a:p>
            <a:pPr indent="-342900" lvl="0" marL="342900" marR="0" rtl="0" algn="l">
              <a:spcBef>
                <a:spcPts val="400"/>
              </a:spcBef>
              <a:spcAft>
                <a:spcPts val="0"/>
              </a:spcAft>
              <a:buClr>
                <a:schemeClr val="lt1"/>
              </a:buClr>
              <a:buSzPts val="2000"/>
              <a:buFont typeface="Garamond"/>
              <a:buNone/>
            </a:pPr>
            <a:r>
              <a:rPr lang="en-US" sz="2000">
                <a:solidFill>
                  <a:schemeClr val="lt1"/>
                </a:solidFill>
                <a:latin typeface="Garamond"/>
                <a:ea typeface="Garamond"/>
                <a:cs typeface="Garamond"/>
                <a:sym typeface="Garamond"/>
              </a:rPr>
              <a:t>                </a:t>
            </a:r>
            <a:r>
              <a:rPr b="1" lang="en-US" sz="2000">
                <a:solidFill>
                  <a:schemeClr val="lt1"/>
                </a:solidFill>
                <a:latin typeface="Garamond"/>
                <a:ea typeface="Garamond"/>
                <a:cs typeface="Garamond"/>
                <a:sym typeface="Garamond"/>
              </a:rPr>
              <a:t>1. super()</a:t>
            </a:r>
            <a:endParaRPr b="1" sz="2000">
              <a:solidFill>
                <a:schemeClr val="lt1"/>
              </a:solidFill>
              <a:latin typeface="Garamond"/>
              <a:ea typeface="Garamond"/>
              <a:cs typeface="Garamond"/>
              <a:sym typeface="Garamond"/>
            </a:endParaRPr>
          </a:p>
          <a:p>
            <a:pPr indent="-342900" lvl="0" marL="342900" marR="0" rtl="0" algn="l">
              <a:spcBef>
                <a:spcPts val="40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                2.  super(&lt;parameter-list&gt;)</a:t>
            </a:r>
            <a:endParaRPr b="1" sz="2000">
              <a:solidFill>
                <a:schemeClr val="lt1"/>
              </a:solidFill>
              <a:latin typeface="Garamond"/>
              <a:ea typeface="Garamond"/>
              <a:cs typeface="Garamond"/>
              <a:sym typeface="Garamond"/>
            </a:endParaRPr>
          </a:p>
          <a:p>
            <a:pPr indent="0" lvl="0" marL="0" marR="0" rtl="0" algn="l">
              <a:spcBef>
                <a:spcPts val="400"/>
              </a:spcBef>
              <a:spcAft>
                <a:spcPts val="0"/>
              </a:spcAft>
              <a:buClr>
                <a:schemeClr val="lt1"/>
              </a:buClr>
              <a:buSzPts val="2000"/>
              <a:buFont typeface="Garamond"/>
              <a:buNone/>
            </a:pPr>
            <a:r>
              <a:rPr lang="en-US" sz="2000">
                <a:solidFill>
                  <a:schemeClr val="lt1"/>
                </a:solidFill>
                <a:latin typeface="Garamond"/>
                <a:ea typeface="Garamond"/>
                <a:cs typeface="Garamond"/>
                <a:sym typeface="Garamond"/>
              </a:rPr>
              <a:t>Can refer to super class instance variables/Methods</a:t>
            </a:r>
            <a:endParaRPr sz="2000">
              <a:solidFill>
                <a:schemeClr val="lt1"/>
              </a:solidFill>
              <a:latin typeface="Garamond"/>
              <a:ea typeface="Garamond"/>
              <a:cs typeface="Garamond"/>
              <a:sym typeface="Garamond"/>
            </a:endParaRPr>
          </a:p>
          <a:p>
            <a:pPr indent="-342900" lvl="0" marL="342900" marR="0" rtl="0" algn="l">
              <a:spcBef>
                <a:spcPts val="400"/>
              </a:spcBef>
              <a:spcAft>
                <a:spcPts val="0"/>
              </a:spcAft>
              <a:buClr>
                <a:schemeClr val="lt1"/>
              </a:buClr>
              <a:buSzPts val="2000"/>
              <a:buFont typeface="Garamond"/>
              <a:buNone/>
            </a:pPr>
            <a:r>
              <a:rPr lang="en-US" sz="2000">
                <a:solidFill>
                  <a:schemeClr val="lt1"/>
                </a:solidFill>
                <a:latin typeface="Garamond"/>
                <a:ea typeface="Garamond"/>
                <a:cs typeface="Garamond"/>
                <a:sym typeface="Garamond"/>
              </a:rPr>
              <a:t>                3. </a:t>
            </a:r>
            <a:r>
              <a:rPr b="1" lang="en-US" sz="2000">
                <a:solidFill>
                  <a:schemeClr val="lt1"/>
                </a:solidFill>
                <a:latin typeface="Garamond"/>
                <a:ea typeface="Garamond"/>
                <a:cs typeface="Garamond"/>
                <a:sym typeface="Garamond"/>
              </a:rPr>
              <a:t>super . &lt;super class instance variable/Method&gt;</a:t>
            </a:r>
            <a:endParaRPr b="1" sz="2000">
              <a:solidFill>
                <a:schemeClr val="lt1"/>
              </a:solidFill>
              <a:latin typeface="Garamond"/>
              <a:ea typeface="Garamond"/>
              <a:cs typeface="Garamond"/>
              <a:sym typeface="Garamond"/>
            </a:endParaRPr>
          </a:p>
          <a:p>
            <a:pPr indent="0" lvl="0" marL="0" marR="0" rtl="0" algn="l">
              <a:spcBef>
                <a:spcPts val="1000"/>
              </a:spcBef>
              <a:spcAft>
                <a:spcPts val="0"/>
              </a:spcAft>
              <a:buClr>
                <a:schemeClr val="lt1"/>
              </a:buClr>
              <a:buSzPts val="2000"/>
              <a:buFont typeface="Garamond"/>
              <a:buNone/>
            </a:pPr>
            <a:r>
              <a:t/>
            </a:r>
            <a:endParaRPr b="1" sz="2000">
              <a:solidFill>
                <a:schemeClr val="lt1"/>
              </a:solidFill>
              <a:latin typeface="Garamond"/>
              <a:ea typeface="Garamond"/>
              <a:cs typeface="Garamond"/>
              <a:sym typeface="Garamond"/>
            </a:endParaRPr>
          </a:p>
          <a:p>
            <a:pPr indent="-342900" lvl="0" marL="342900" marR="0" rtl="0" algn="l">
              <a:spcBef>
                <a:spcPts val="1200"/>
              </a:spcBef>
              <a:spcAft>
                <a:spcPts val="0"/>
              </a:spcAft>
              <a:buClr>
                <a:schemeClr val="lt1"/>
              </a:buClr>
              <a:buSzPts val="2400"/>
              <a:buFont typeface="Garamond"/>
              <a:buNone/>
            </a:pPr>
            <a:r>
              <a:rPr b="1" lang="en-US" sz="2400">
                <a:solidFill>
                  <a:schemeClr val="lt1"/>
                </a:solidFill>
                <a:latin typeface="Garamond"/>
                <a:ea typeface="Garamond"/>
                <a:cs typeface="Garamond"/>
                <a:sym typeface="Garamond"/>
              </a:rPr>
              <a:t>        </a:t>
            </a:r>
            <a:endParaRPr sz="1800">
              <a:solidFill>
                <a:schemeClr val="lt1"/>
              </a:solidFill>
              <a:latin typeface="Garamond"/>
              <a:ea typeface="Garamond"/>
              <a:cs typeface="Garamond"/>
              <a:sym typeface="Garamond"/>
            </a:endParaRPr>
          </a:p>
        </p:txBody>
      </p:sp>
      <p:sp>
        <p:nvSpPr>
          <p:cNvPr id="2403" name="Google Shape;2403;p261"/>
          <p:cNvSpPr txBox="1"/>
          <p:nvPr/>
        </p:nvSpPr>
        <p:spPr>
          <a:xfrm>
            <a:off x="762000" y="228600"/>
            <a:ext cx="7848600" cy="4603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2400"/>
              <a:buFont typeface="Garamond"/>
              <a:buNone/>
            </a:pPr>
            <a:r>
              <a:t/>
            </a:r>
            <a:endParaRPr b="1" sz="2400">
              <a:solidFill>
                <a:schemeClr val="lt1"/>
              </a:solidFill>
              <a:latin typeface="Garamond"/>
              <a:ea typeface="Garamond"/>
              <a:cs typeface="Garamond"/>
              <a:sym typeface="Garamond"/>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7" name="Shape 2407"/>
        <p:cNvGrpSpPr/>
        <p:nvPr/>
      </p:nvGrpSpPr>
      <p:grpSpPr>
        <a:xfrm>
          <a:off x="0" y="0"/>
          <a:ext cx="0" cy="0"/>
          <a:chOff x="0" y="0"/>
          <a:chExt cx="0" cy="0"/>
        </a:xfrm>
      </p:grpSpPr>
      <p:sp>
        <p:nvSpPr>
          <p:cNvPr id="2408" name="Google Shape;2408;p262"/>
          <p:cNvSpPr/>
          <p:nvPr/>
        </p:nvSpPr>
        <p:spPr>
          <a:xfrm>
            <a:off x="76200" y="609600"/>
            <a:ext cx="4572000" cy="53543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class A</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hlink"/>
              </a:buClr>
              <a:buSzPts val="1800"/>
              <a:buFont typeface="Garamond"/>
              <a:buNone/>
            </a:pPr>
            <a:r>
              <a:rPr b="1" lang="en-US" sz="1800">
                <a:solidFill>
                  <a:schemeClr val="hlink"/>
                </a:solidFill>
                <a:latin typeface="Garamond"/>
                <a:ea typeface="Garamond"/>
                <a:cs typeface="Garamond"/>
                <a:sym typeface="Garamond"/>
              </a:rPr>
              <a:t> int a;</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A( int a)</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this.a =a;</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System.out.println("This is constructor of class A");</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a:t>
            </a:r>
            <a:endParaRPr/>
          </a:p>
          <a:p>
            <a:pPr indent="0" lvl="0" marL="0" marR="0" rtl="0" algn="l">
              <a:spcBef>
                <a:spcPts val="0"/>
              </a:spcBef>
              <a:spcAft>
                <a:spcPts val="0"/>
              </a:spcAft>
              <a:buClr>
                <a:schemeClr val="accent2"/>
              </a:buClr>
              <a:buSzPts val="1800"/>
              <a:buFont typeface="Garamond"/>
              <a:buNone/>
            </a:pPr>
            <a:r>
              <a:rPr b="1" lang="en-US" sz="1800">
                <a:solidFill>
                  <a:schemeClr val="accent2"/>
                </a:solidFill>
                <a:latin typeface="Garamond"/>
                <a:ea typeface="Garamond"/>
                <a:cs typeface="Garamond"/>
                <a:sym typeface="Garamond"/>
              </a:rPr>
              <a:t>void print()</a:t>
            </a:r>
            <a:endParaRPr/>
          </a:p>
          <a:p>
            <a:pPr indent="0" lvl="0" marL="0" marR="0" rtl="0" algn="l">
              <a:spcBef>
                <a:spcPts val="0"/>
              </a:spcBef>
              <a:spcAft>
                <a:spcPts val="0"/>
              </a:spcAft>
              <a:buClr>
                <a:schemeClr val="accent2"/>
              </a:buClr>
              <a:buSzPts val="1800"/>
              <a:buFont typeface="Garamond"/>
              <a:buNone/>
            </a:pPr>
            <a:r>
              <a:rPr b="1" lang="en-US" sz="1800">
                <a:solidFill>
                  <a:schemeClr val="accent2"/>
                </a:solidFill>
                <a:latin typeface="Garamond"/>
                <a:ea typeface="Garamond"/>
                <a:cs typeface="Garamond"/>
                <a:sym typeface="Garamond"/>
              </a:rPr>
              <a:t>{</a:t>
            </a:r>
            <a:endParaRPr/>
          </a:p>
          <a:p>
            <a:pPr indent="0" lvl="0" marL="0" marR="0" rtl="0" algn="l">
              <a:spcBef>
                <a:spcPts val="0"/>
              </a:spcBef>
              <a:spcAft>
                <a:spcPts val="0"/>
              </a:spcAft>
              <a:buClr>
                <a:schemeClr val="accent2"/>
              </a:buClr>
              <a:buSzPts val="1800"/>
              <a:buFont typeface="Garamond"/>
              <a:buNone/>
            </a:pPr>
            <a:r>
              <a:rPr b="1" lang="en-US" sz="1800">
                <a:solidFill>
                  <a:schemeClr val="accent2"/>
                </a:solidFill>
                <a:latin typeface="Garamond"/>
                <a:ea typeface="Garamond"/>
                <a:cs typeface="Garamond"/>
                <a:sym typeface="Garamond"/>
              </a:rPr>
              <a:t>System.out.println("a="+a);</a:t>
            </a:r>
            <a:endParaRPr/>
          </a:p>
          <a:p>
            <a:pPr indent="0" lvl="0" marL="0" marR="0" rtl="0" algn="l">
              <a:spcBef>
                <a:spcPts val="0"/>
              </a:spcBef>
              <a:spcAft>
                <a:spcPts val="0"/>
              </a:spcAft>
              <a:buClr>
                <a:schemeClr val="accent2"/>
              </a:buClr>
              <a:buSzPts val="1800"/>
              <a:buFont typeface="Garamond"/>
              <a:buNone/>
            </a:pPr>
            <a:r>
              <a:rPr b="1" lang="en-US" sz="1800">
                <a:solidFill>
                  <a:schemeClr val="accent2"/>
                </a:solidFill>
                <a:latin typeface="Garamond"/>
                <a:ea typeface="Garamond"/>
                <a:cs typeface="Garamond"/>
                <a:sym typeface="Garamond"/>
              </a:rPr>
              <a:t>}</a:t>
            </a:r>
            <a:endParaRPr/>
          </a:p>
          <a:p>
            <a:pPr indent="0" lvl="0" marL="0" marR="0" rtl="0" algn="l">
              <a:spcBef>
                <a:spcPts val="0"/>
              </a:spcBef>
              <a:spcAft>
                <a:spcPts val="0"/>
              </a:spcAft>
              <a:buClr>
                <a:schemeClr val="accent2"/>
              </a:buClr>
              <a:buSzPts val="1800"/>
              <a:buFont typeface="Garamond"/>
              <a:buNone/>
            </a:pPr>
            <a:r>
              <a:rPr b="1" lang="en-US" sz="1800">
                <a:solidFill>
                  <a:schemeClr val="accent2"/>
                </a:solidFill>
                <a:latin typeface="Garamond"/>
                <a:ea typeface="Garamond"/>
                <a:cs typeface="Garamond"/>
                <a:sym typeface="Garamond"/>
              </a:rPr>
              <a:t>void display()</a:t>
            </a:r>
            <a:endParaRPr/>
          </a:p>
          <a:p>
            <a:pPr indent="0" lvl="0" marL="0" marR="0" rtl="0" algn="l">
              <a:spcBef>
                <a:spcPts val="0"/>
              </a:spcBef>
              <a:spcAft>
                <a:spcPts val="0"/>
              </a:spcAft>
              <a:buClr>
                <a:schemeClr val="accent2"/>
              </a:buClr>
              <a:buSzPts val="1800"/>
              <a:buFont typeface="Garamond"/>
              <a:buNone/>
            </a:pPr>
            <a:r>
              <a:rPr b="1" lang="en-US" sz="1800">
                <a:solidFill>
                  <a:schemeClr val="accent2"/>
                </a:solidFill>
                <a:latin typeface="Garamond"/>
                <a:ea typeface="Garamond"/>
                <a:cs typeface="Garamond"/>
                <a:sym typeface="Garamond"/>
              </a:rPr>
              <a:t>{</a:t>
            </a:r>
            <a:endParaRPr/>
          </a:p>
          <a:p>
            <a:pPr indent="0" lvl="0" marL="0" marR="0" rtl="0" algn="l">
              <a:spcBef>
                <a:spcPts val="0"/>
              </a:spcBef>
              <a:spcAft>
                <a:spcPts val="0"/>
              </a:spcAft>
              <a:buClr>
                <a:schemeClr val="accent2"/>
              </a:buClr>
              <a:buSzPts val="1800"/>
              <a:buFont typeface="Garamond"/>
              <a:buNone/>
            </a:pPr>
            <a:r>
              <a:rPr b="1" lang="en-US" sz="1800">
                <a:solidFill>
                  <a:schemeClr val="accent2"/>
                </a:solidFill>
                <a:latin typeface="Garamond"/>
                <a:ea typeface="Garamond"/>
                <a:cs typeface="Garamond"/>
                <a:sym typeface="Garamond"/>
              </a:rPr>
              <a:t>System.out.println("hello This is Display in A");</a:t>
            </a:r>
            <a:endParaRPr/>
          </a:p>
          <a:p>
            <a:pPr indent="0" lvl="0" marL="0" marR="0" rtl="0" algn="l">
              <a:spcBef>
                <a:spcPts val="0"/>
              </a:spcBef>
              <a:spcAft>
                <a:spcPts val="0"/>
              </a:spcAft>
              <a:buClr>
                <a:schemeClr val="accent2"/>
              </a:buClr>
              <a:buSzPts val="1800"/>
              <a:buFont typeface="Garamond"/>
              <a:buNone/>
            </a:pPr>
            <a:r>
              <a:rPr b="1" lang="en-US" sz="1800">
                <a:solidFill>
                  <a:schemeClr val="accent2"/>
                </a:solidFill>
                <a:latin typeface="Garamond"/>
                <a:ea typeface="Garamond"/>
                <a:cs typeface="Garamond"/>
                <a:sym typeface="Garamond"/>
              </a:rPr>
              <a:t>}</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 // End of class A</a:t>
            </a:r>
            <a:endParaRPr/>
          </a:p>
        </p:txBody>
      </p:sp>
      <p:sp>
        <p:nvSpPr>
          <p:cNvPr id="2409" name="Google Shape;2409;p262"/>
          <p:cNvSpPr/>
          <p:nvPr/>
        </p:nvSpPr>
        <p:spPr>
          <a:xfrm>
            <a:off x="4495800" y="636588"/>
            <a:ext cx="4572000" cy="53543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class B extends A</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hlink"/>
              </a:buClr>
              <a:buSzPts val="1800"/>
              <a:buFont typeface="Garamond"/>
              <a:buNone/>
            </a:pPr>
            <a:r>
              <a:rPr b="1" lang="en-US" sz="1800">
                <a:solidFill>
                  <a:schemeClr val="hlink"/>
                </a:solidFill>
                <a:latin typeface="Garamond"/>
                <a:ea typeface="Garamond"/>
                <a:cs typeface="Garamond"/>
                <a:sym typeface="Garamond"/>
              </a:rPr>
              <a:t>int b;</a:t>
            </a:r>
            <a:endParaRPr/>
          </a:p>
          <a:p>
            <a:pPr indent="0" lvl="0" marL="0" marR="0" rtl="0" algn="l">
              <a:spcBef>
                <a:spcPts val="0"/>
              </a:spcBef>
              <a:spcAft>
                <a:spcPts val="0"/>
              </a:spcAft>
              <a:buClr>
                <a:schemeClr val="hlink"/>
              </a:buClr>
              <a:buSzPts val="1800"/>
              <a:buFont typeface="Garamond"/>
              <a:buNone/>
            </a:pPr>
            <a:r>
              <a:rPr b="1" lang="en-US" sz="1800">
                <a:solidFill>
                  <a:schemeClr val="hlink"/>
                </a:solidFill>
                <a:latin typeface="Garamond"/>
                <a:ea typeface="Garamond"/>
                <a:cs typeface="Garamond"/>
                <a:sym typeface="Garamond"/>
              </a:rPr>
              <a:t>double c;</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B(int a,int b,double c)</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super(a);</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this.b=b;</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this.c=c;</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System.out.println("This is constructor of class B");</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a:t>
            </a:r>
            <a:endParaRPr/>
          </a:p>
          <a:p>
            <a:pPr indent="0" lvl="0" marL="0" marR="0" rtl="0" algn="l">
              <a:spcBef>
                <a:spcPts val="0"/>
              </a:spcBef>
              <a:spcAft>
                <a:spcPts val="0"/>
              </a:spcAft>
              <a:buClr>
                <a:schemeClr val="accent2"/>
              </a:buClr>
              <a:buSzPts val="1800"/>
              <a:buFont typeface="Garamond"/>
              <a:buNone/>
            </a:pPr>
            <a:r>
              <a:rPr b="1" lang="en-US" sz="1800">
                <a:solidFill>
                  <a:schemeClr val="accent2"/>
                </a:solidFill>
                <a:latin typeface="Garamond"/>
                <a:ea typeface="Garamond"/>
                <a:cs typeface="Garamond"/>
                <a:sym typeface="Garamond"/>
              </a:rPr>
              <a:t>void show()</a:t>
            </a:r>
            <a:endParaRPr/>
          </a:p>
          <a:p>
            <a:pPr indent="0" lvl="0" marL="0" marR="0" rtl="0" algn="l">
              <a:spcBef>
                <a:spcPts val="0"/>
              </a:spcBef>
              <a:spcAft>
                <a:spcPts val="0"/>
              </a:spcAft>
              <a:buClr>
                <a:schemeClr val="accent2"/>
              </a:buClr>
              <a:buSzPts val="1800"/>
              <a:buFont typeface="Garamond"/>
              <a:buNone/>
            </a:pPr>
            <a:r>
              <a:rPr b="1" lang="en-US" sz="1800">
                <a:solidFill>
                  <a:schemeClr val="accent2"/>
                </a:solidFill>
                <a:latin typeface="Garamond"/>
                <a:ea typeface="Garamond"/>
                <a:cs typeface="Garamond"/>
                <a:sym typeface="Garamond"/>
              </a:rPr>
              <a:t>{</a:t>
            </a:r>
            <a:endParaRPr/>
          </a:p>
          <a:p>
            <a:pPr indent="0" lvl="0" marL="0" marR="0" rtl="0" algn="l">
              <a:spcBef>
                <a:spcPts val="0"/>
              </a:spcBef>
              <a:spcAft>
                <a:spcPts val="0"/>
              </a:spcAft>
              <a:buClr>
                <a:schemeClr val="accent2"/>
              </a:buClr>
              <a:buSzPts val="1800"/>
              <a:buFont typeface="Garamond"/>
              <a:buNone/>
            </a:pPr>
            <a:r>
              <a:rPr b="1" lang="en-US" sz="1800">
                <a:solidFill>
                  <a:schemeClr val="accent2"/>
                </a:solidFill>
                <a:latin typeface="Garamond"/>
                <a:ea typeface="Garamond"/>
                <a:cs typeface="Garamond"/>
                <a:sym typeface="Garamond"/>
              </a:rPr>
              <a:t>print();</a:t>
            </a:r>
            <a:endParaRPr/>
          </a:p>
          <a:p>
            <a:pPr indent="0" lvl="0" marL="0" marR="0" rtl="0" algn="l">
              <a:spcBef>
                <a:spcPts val="0"/>
              </a:spcBef>
              <a:spcAft>
                <a:spcPts val="0"/>
              </a:spcAft>
              <a:buClr>
                <a:schemeClr val="accent2"/>
              </a:buClr>
              <a:buSzPts val="1800"/>
              <a:buFont typeface="Garamond"/>
              <a:buNone/>
            </a:pPr>
            <a:r>
              <a:rPr b="1" lang="en-US" sz="1800">
                <a:solidFill>
                  <a:schemeClr val="accent2"/>
                </a:solidFill>
                <a:latin typeface="Garamond"/>
                <a:ea typeface="Garamond"/>
                <a:cs typeface="Garamond"/>
                <a:sym typeface="Garamond"/>
              </a:rPr>
              <a:t>System.out.println("b="+b);</a:t>
            </a:r>
            <a:endParaRPr/>
          </a:p>
          <a:p>
            <a:pPr indent="0" lvl="0" marL="0" marR="0" rtl="0" algn="l">
              <a:spcBef>
                <a:spcPts val="0"/>
              </a:spcBef>
              <a:spcAft>
                <a:spcPts val="0"/>
              </a:spcAft>
              <a:buClr>
                <a:schemeClr val="accent2"/>
              </a:buClr>
              <a:buSzPts val="1800"/>
              <a:buFont typeface="Garamond"/>
              <a:buNone/>
            </a:pPr>
            <a:r>
              <a:rPr b="1" lang="en-US" sz="1800">
                <a:solidFill>
                  <a:schemeClr val="accent2"/>
                </a:solidFill>
                <a:latin typeface="Garamond"/>
                <a:ea typeface="Garamond"/>
                <a:cs typeface="Garamond"/>
                <a:sym typeface="Garamond"/>
              </a:rPr>
              <a:t>System.out.println("c="+c);</a:t>
            </a:r>
            <a:endParaRPr/>
          </a:p>
          <a:p>
            <a:pPr indent="0" lvl="0" marL="0" marR="0" rtl="0" algn="l">
              <a:spcBef>
                <a:spcPts val="0"/>
              </a:spcBef>
              <a:spcAft>
                <a:spcPts val="0"/>
              </a:spcAft>
              <a:buClr>
                <a:schemeClr val="accent2"/>
              </a:buClr>
              <a:buSzPts val="1800"/>
              <a:buFont typeface="Garamond"/>
              <a:buNone/>
            </a:pPr>
            <a:r>
              <a:rPr b="1" lang="en-US" sz="1800">
                <a:solidFill>
                  <a:schemeClr val="accent2"/>
                </a:solidFill>
                <a:latin typeface="Garamond"/>
                <a:ea typeface="Garamond"/>
                <a:cs typeface="Garamond"/>
                <a:sym typeface="Garamond"/>
              </a:rPr>
              <a:t>}</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 // End of class B</a:t>
            </a:r>
            <a:endParaRPr/>
          </a:p>
        </p:txBody>
      </p:sp>
      <p:sp>
        <p:nvSpPr>
          <p:cNvPr id="2410" name="Google Shape;2410;p262"/>
          <p:cNvSpPr txBox="1"/>
          <p:nvPr/>
        </p:nvSpPr>
        <p:spPr>
          <a:xfrm>
            <a:off x="1187450" y="45085"/>
            <a:ext cx="6142355" cy="3683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Garamond"/>
                <a:ea typeface="Garamond"/>
                <a:cs typeface="Garamond"/>
                <a:sym typeface="Garamond"/>
              </a:rPr>
              <a:t>3. Refer to super class instance variables/Methods</a:t>
            </a:r>
            <a:endParaRPr b="1" sz="1800">
              <a:solidFill>
                <a:schemeClr val="lt1"/>
              </a:solidFill>
              <a:latin typeface="Garamond"/>
              <a:ea typeface="Garamond"/>
              <a:cs typeface="Garamond"/>
              <a:sym typeface="Garamond"/>
            </a:endParaRPr>
          </a:p>
        </p:txBody>
      </p:sp>
      <p:sp>
        <p:nvSpPr>
          <p:cNvPr id="2411" name="Google Shape;2411;p262"/>
          <p:cNvSpPr/>
          <p:nvPr/>
        </p:nvSpPr>
        <p:spPr>
          <a:xfrm>
            <a:off x="4067810" y="4509135"/>
            <a:ext cx="1871980" cy="360045"/>
          </a:xfrm>
          <a:prstGeom prst="roundRect">
            <a:avLst>
              <a:gd fmla="val 16667" name="adj"/>
            </a:avLst>
          </a:prstGeom>
          <a:noFill/>
          <a:ln cap="flat" cmpd="sng" w="1905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8">
                                            <p:txEl>
                                              <p:pRg end="0" st="0"/>
                                            </p:txEl>
                                          </p:spTgt>
                                        </p:tgtEl>
                                        <p:attrNameLst>
                                          <p:attrName>style.visibility</p:attrName>
                                        </p:attrNameLst>
                                      </p:cBhvr>
                                      <p:to>
                                        <p:strVal val="visible"/>
                                      </p:to>
                                    </p:set>
                                    <p:anim calcmode="lin" valueType="num">
                                      <p:cBhvr additive="base">
                                        <p:cTn dur="500"/>
                                        <p:tgtEl>
                                          <p:spTgt spid="240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8">
                                            <p:txEl>
                                              <p:pRg end="1" st="1"/>
                                            </p:txEl>
                                          </p:spTgt>
                                        </p:tgtEl>
                                        <p:attrNameLst>
                                          <p:attrName>style.visibility</p:attrName>
                                        </p:attrNameLst>
                                      </p:cBhvr>
                                      <p:to>
                                        <p:strVal val="visible"/>
                                      </p:to>
                                    </p:set>
                                    <p:anim calcmode="lin" valueType="num">
                                      <p:cBhvr additive="base">
                                        <p:cTn dur="500"/>
                                        <p:tgtEl>
                                          <p:spTgt spid="2408">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8">
                                            <p:txEl>
                                              <p:pRg end="2" st="2"/>
                                            </p:txEl>
                                          </p:spTgt>
                                        </p:tgtEl>
                                        <p:attrNameLst>
                                          <p:attrName>style.visibility</p:attrName>
                                        </p:attrNameLst>
                                      </p:cBhvr>
                                      <p:to>
                                        <p:strVal val="visible"/>
                                      </p:to>
                                    </p:set>
                                    <p:anim calcmode="lin" valueType="num">
                                      <p:cBhvr additive="base">
                                        <p:cTn dur="500"/>
                                        <p:tgtEl>
                                          <p:spTgt spid="2408">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8">
                                            <p:txEl>
                                              <p:pRg end="3" st="3"/>
                                            </p:txEl>
                                          </p:spTgt>
                                        </p:tgtEl>
                                        <p:attrNameLst>
                                          <p:attrName>style.visibility</p:attrName>
                                        </p:attrNameLst>
                                      </p:cBhvr>
                                      <p:to>
                                        <p:strVal val="visible"/>
                                      </p:to>
                                    </p:set>
                                    <p:anim calcmode="lin" valueType="num">
                                      <p:cBhvr additive="base">
                                        <p:cTn dur="500"/>
                                        <p:tgtEl>
                                          <p:spTgt spid="2408">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8">
                                            <p:txEl>
                                              <p:pRg end="4" st="4"/>
                                            </p:txEl>
                                          </p:spTgt>
                                        </p:tgtEl>
                                        <p:attrNameLst>
                                          <p:attrName>style.visibility</p:attrName>
                                        </p:attrNameLst>
                                      </p:cBhvr>
                                      <p:to>
                                        <p:strVal val="visible"/>
                                      </p:to>
                                    </p:set>
                                    <p:anim calcmode="lin" valueType="num">
                                      <p:cBhvr additive="base">
                                        <p:cTn dur="500"/>
                                        <p:tgtEl>
                                          <p:spTgt spid="2408">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8">
                                            <p:txEl>
                                              <p:pRg end="5" st="5"/>
                                            </p:txEl>
                                          </p:spTgt>
                                        </p:tgtEl>
                                        <p:attrNameLst>
                                          <p:attrName>style.visibility</p:attrName>
                                        </p:attrNameLst>
                                      </p:cBhvr>
                                      <p:to>
                                        <p:strVal val="visible"/>
                                      </p:to>
                                    </p:set>
                                    <p:anim calcmode="lin" valueType="num">
                                      <p:cBhvr additive="base">
                                        <p:cTn dur="500"/>
                                        <p:tgtEl>
                                          <p:spTgt spid="2408">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8">
                                            <p:txEl>
                                              <p:pRg end="6" st="6"/>
                                            </p:txEl>
                                          </p:spTgt>
                                        </p:tgtEl>
                                        <p:attrNameLst>
                                          <p:attrName>style.visibility</p:attrName>
                                        </p:attrNameLst>
                                      </p:cBhvr>
                                      <p:to>
                                        <p:strVal val="visible"/>
                                      </p:to>
                                    </p:set>
                                    <p:anim calcmode="lin" valueType="num">
                                      <p:cBhvr additive="base">
                                        <p:cTn dur="500"/>
                                        <p:tgtEl>
                                          <p:spTgt spid="2408">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8">
                                            <p:txEl>
                                              <p:pRg end="7" st="7"/>
                                            </p:txEl>
                                          </p:spTgt>
                                        </p:tgtEl>
                                        <p:attrNameLst>
                                          <p:attrName>style.visibility</p:attrName>
                                        </p:attrNameLst>
                                      </p:cBhvr>
                                      <p:to>
                                        <p:strVal val="visible"/>
                                      </p:to>
                                    </p:set>
                                    <p:anim calcmode="lin" valueType="num">
                                      <p:cBhvr additive="base">
                                        <p:cTn dur="500"/>
                                        <p:tgtEl>
                                          <p:spTgt spid="2408">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8">
                                            <p:txEl>
                                              <p:pRg end="8" st="8"/>
                                            </p:txEl>
                                          </p:spTgt>
                                        </p:tgtEl>
                                        <p:attrNameLst>
                                          <p:attrName>style.visibility</p:attrName>
                                        </p:attrNameLst>
                                      </p:cBhvr>
                                      <p:to>
                                        <p:strVal val="visible"/>
                                      </p:to>
                                    </p:set>
                                    <p:anim calcmode="lin" valueType="num">
                                      <p:cBhvr additive="base">
                                        <p:cTn dur="500"/>
                                        <p:tgtEl>
                                          <p:spTgt spid="2408">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8">
                                            <p:txEl>
                                              <p:pRg end="9" st="9"/>
                                            </p:txEl>
                                          </p:spTgt>
                                        </p:tgtEl>
                                        <p:attrNameLst>
                                          <p:attrName>style.visibility</p:attrName>
                                        </p:attrNameLst>
                                      </p:cBhvr>
                                      <p:to>
                                        <p:strVal val="visible"/>
                                      </p:to>
                                    </p:set>
                                    <p:anim calcmode="lin" valueType="num">
                                      <p:cBhvr additive="base">
                                        <p:cTn dur="500"/>
                                        <p:tgtEl>
                                          <p:spTgt spid="2408">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8">
                                            <p:txEl>
                                              <p:pRg end="10" st="10"/>
                                            </p:txEl>
                                          </p:spTgt>
                                        </p:tgtEl>
                                        <p:attrNameLst>
                                          <p:attrName>style.visibility</p:attrName>
                                        </p:attrNameLst>
                                      </p:cBhvr>
                                      <p:to>
                                        <p:strVal val="visible"/>
                                      </p:to>
                                    </p:set>
                                    <p:anim calcmode="lin" valueType="num">
                                      <p:cBhvr additive="base">
                                        <p:cTn dur="500"/>
                                        <p:tgtEl>
                                          <p:spTgt spid="2408">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8">
                                            <p:txEl>
                                              <p:pRg end="11" st="11"/>
                                            </p:txEl>
                                          </p:spTgt>
                                        </p:tgtEl>
                                        <p:attrNameLst>
                                          <p:attrName>style.visibility</p:attrName>
                                        </p:attrNameLst>
                                      </p:cBhvr>
                                      <p:to>
                                        <p:strVal val="visible"/>
                                      </p:to>
                                    </p:set>
                                    <p:anim calcmode="lin" valueType="num">
                                      <p:cBhvr additive="base">
                                        <p:cTn dur="500"/>
                                        <p:tgtEl>
                                          <p:spTgt spid="2408">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8">
                                            <p:txEl>
                                              <p:pRg end="12" st="12"/>
                                            </p:txEl>
                                          </p:spTgt>
                                        </p:tgtEl>
                                        <p:attrNameLst>
                                          <p:attrName>style.visibility</p:attrName>
                                        </p:attrNameLst>
                                      </p:cBhvr>
                                      <p:to>
                                        <p:strVal val="visible"/>
                                      </p:to>
                                    </p:set>
                                    <p:anim calcmode="lin" valueType="num">
                                      <p:cBhvr additive="base">
                                        <p:cTn dur="500"/>
                                        <p:tgtEl>
                                          <p:spTgt spid="2408">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8">
                                            <p:txEl>
                                              <p:pRg end="13" st="13"/>
                                            </p:txEl>
                                          </p:spTgt>
                                        </p:tgtEl>
                                        <p:attrNameLst>
                                          <p:attrName>style.visibility</p:attrName>
                                        </p:attrNameLst>
                                      </p:cBhvr>
                                      <p:to>
                                        <p:strVal val="visible"/>
                                      </p:to>
                                    </p:set>
                                    <p:anim calcmode="lin" valueType="num">
                                      <p:cBhvr additive="base">
                                        <p:cTn dur="500"/>
                                        <p:tgtEl>
                                          <p:spTgt spid="2408">
                                            <p:txEl>
                                              <p:pRg end="13" st="1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8">
                                            <p:txEl>
                                              <p:pRg end="14" st="14"/>
                                            </p:txEl>
                                          </p:spTgt>
                                        </p:tgtEl>
                                        <p:attrNameLst>
                                          <p:attrName>style.visibility</p:attrName>
                                        </p:attrNameLst>
                                      </p:cBhvr>
                                      <p:to>
                                        <p:strVal val="visible"/>
                                      </p:to>
                                    </p:set>
                                    <p:anim calcmode="lin" valueType="num">
                                      <p:cBhvr additive="base">
                                        <p:cTn dur="500"/>
                                        <p:tgtEl>
                                          <p:spTgt spid="2408">
                                            <p:txEl>
                                              <p:pRg end="14" st="1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8">
                                            <p:txEl>
                                              <p:pRg end="15" st="15"/>
                                            </p:txEl>
                                          </p:spTgt>
                                        </p:tgtEl>
                                        <p:attrNameLst>
                                          <p:attrName>style.visibility</p:attrName>
                                        </p:attrNameLst>
                                      </p:cBhvr>
                                      <p:to>
                                        <p:strVal val="visible"/>
                                      </p:to>
                                    </p:set>
                                    <p:anim calcmode="lin" valueType="num">
                                      <p:cBhvr additive="base">
                                        <p:cTn dur="500"/>
                                        <p:tgtEl>
                                          <p:spTgt spid="2408">
                                            <p:txEl>
                                              <p:pRg end="15" st="1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8">
                                            <p:txEl>
                                              <p:pRg end="16" st="16"/>
                                            </p:txEl>
                                          </p:spTgt>
                                        </p:tgtEl>
                                        <p:attrNameLst>
                                          <p:attrName>style.visibility</p:attrName>
                                        </p:attrNameLst>
                                      </p:cBhvr>
                                      <p:to>
                                        <p:strVal val="visible"/>
                                      </p:to>
                                    </p:set>
                                    <p:anim calcmode="lin" valueType="num">
                                      <p:cBhvr additive="base">
                                        <p:cTn dur="500"/>
                                        <p:tgtEl>
                                          <p:spTgt spid="2408">
                                            <p:txEl>
                                              <p:pRg end="16" st="1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9">
                                            <p:txEl>
                                              <p:pRg end="0" st="0"/>
                                            </p:txEl>
                                          </p:spTgt>
                                        </p:tgtEl>
                                        <p:attrNameLst>
                                          <p:attrName>style.visibility</p:attrName>
                                        </p:attrNameLst>
                                      </p:cBhvr>
                                      <p:to>
                                        <p:strVal val="visible"/>
                                      </p:to>
                                    </p:set>
                                    <p:anim calcmode="lin" valueType="num">
                                      <p:cBhvr additive="base">
                                        <p:cTn dur="500"/>
                                        <p:tgtEl>
                                          <p:spTgt spid="240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9">
                                            <p:txEl>
                                              <p:pRg end="1" st="1"/>
                                            </p:txEl>
                                          </p:spTgt>
                                        </p:tgtEl>
                                        <p:attrNameLst>
                                          <p:attrName>style.visibility</p:attrName>
                                        </p:attrNameLst>
                                      </p:cBhvr>
                                      <p:to>
                                        <p:strVal val="visible"/>
                                      </p:to>
                                    </p:set>
                                    <p:anim calcmode="lin" valueType="num">
                                      <p:cBhvr additive="base">
                                        <p:cTn dur="500"/>
                                        <p:tgtEl>
                                          <p:spTgt spid="240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9">
                                            <p:txEl>
                                              <p:pRg end="2" st="2"/>
                                            </p:txEl>
                                          </p:spTgt>
                                        </p:tgtEl>
                                        <p:attrNameLst>
                                          <p:attrName>style.visibility</p:attrName>
                                        </p:attrNameLst>
                                      </p:cBhvr>
                                      <p:to>
                                        <p:strVal val="visible"/>
                                      </p:to>
                                    </p:set>
                                    <p:anim calcmode="lin" valueType="num">
                                      <p:cBhvr additive="base">
                                        <p:cTn dur="500"/>
                                        <p:tgtEl>
                                          <p:spTgt spid="240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9">
                                            <p:txEl>
                                              <p:pRg end="3" st="3"/>
                                            </p:txEl>
                                          </p:spTgt>
                                        </p:tgtEl>
                                        <p:attrNameLst>
                                          <p:attrName>style.visibility</p:attrName>
                                        </p:attrNameLst>
                                      </p:cBhvr>
                                      <p:to>
                                        <p:strVal val="visible"/>
                                      </p:to>
                                    </p:set>
                                    <p:anim calcmode="lin" valueType="num">
                                      <p:cBhvr additive="base">
                                        <p:cTn dur="500"/>
                                        <p:tgtEl>
                                          <p:spTgt spid="2409">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9">
                                            <p:txEl>
                                              <p:pRg end="4" st="4"/>
                                            </p:txEl>
                                          </p:spTgt>
                                        </p:tgtEl>
                                        <p:attrNameLst>
                                          <p:attrName>style.visibility</p:attrName>
                                        </p:attrNameLst>
                                      </p:cBhvr>
                                      <p:to>
                                        <p:strVal val="visible"/>
                                      </p:to>
                                    </p:set>
                                    <p:anim calcmode="lin" valueType="num">
                                      <p:cBhvr additive="base">
                                        <p:cTn dur="500"/>
                                        <p:tgtEl>
                                          <p:spTgt spid="2409">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9">
                                            <p:txEl>
                                              <p:pRg end="5" st="5"/>
                                            </p:txEl>
                                          </p:spTgt>
                                        </p:tgtEl>
                                        <p:attrNameLst>
                                          <p:attrName>style.visibility</p:attrName>
                                        </p:attrNameLst>
                                      </p:cBhvr>
                                      <p:to>
                                        <p:strVal val="visible"/>
                                      </p:to>
                                    </p:set>
                                    <p:anim calcmode="lin" valueType="num">
                                      <p:cBhvr additive="base">
                                        <p:cTn dur="500"/>
                                        <p:tgtEl>
                                          <p:spTgt spid="2409">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9">
                                            <p:txEl>
                                              <p:pRg end="6" st="6"/>
                                            </p:txEl>
                                          </p:spTgt>
                                        </p:tgtEl>
                                        <p:attrNameLst>
                                          <p:attrName>style.visibility</p:attrName>
                                        </p:attrNameLst>
                                      </p:cBhvr>
                                      <p:to>
                                        <p:strVal val="visible"/>
                                      </p:to>
                                    </p:set>
                                    <p:anim calcmode="lin" valueType="num">
                                      <p:cBhvr additive="base">
                                        <p:cTn dur="500"/>
                                        <p:tgtEl>
                                          <p:spTgt spid="2409">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9">
                                            <p:txEl>
                                              <p:pRg end="7" st="7"/>
                                            </p:txEl>
                                          </p:spTgt>
                                        </p:tgtEl>
                                        <p:attrNameLst>
                                          <p:attrName>style.visibility</p:attrName>
                                        </p:attrNameLst>
                                      </p:cBhvr>
                                      <p:to>
                                        <p:strVal val="visible"/>
                                      </p:to>
                                    </p:set>
                                    <p:anim calcmode="lin" valueType="num">
                                      <p:cBhvr additive="base">
                                        <p:cTn dur="500"/>
                                        <p:tgtEl>
                                          <p:spTgt spid="2409">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9">
                                            <p:txEl>
                                              <p:pRg end="8" st="8"/>
                                            </p:txEl>
                                          </p:spTgt>
                                        </p:tgtEl>
                                        <p:attrNameLst>
                                          <p:attrName>style.visibility</p:attrName>
                                        </p:attrNameLst>
                                      </p:cBhvr>
                                      <p:to>
                                        <p:strVal val="visible"/>
                                      </p:to>
                                    </p:set>
                                    <p:anim calcmode="lin" valueType="num">
                                      <p:cBhvr additive="base">
                                        <p:cTn dur="500"/>
                                        <p:tgtEl>
                                          <p:spTgt spid="2409">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9">
                                            <p:txEl>
                                              <p:pRg end="9" st="9"/>
                                            </p:txEl>
                                          </p:spTgt>
                                        </p:tgtEl>
                                        <p:attrNameLst>
                                          <p:attrName>style.visibility</p:attrName>
                                        </p:attrNameLst>
                                      </p:cBhvr>
                                      <p:to>
                                        <p:strVal val="visible"/>
                                      </p:to>
                                    </p:set>
                                    <p:anim calcmode="lin" valueType="num">
                                      <p:cBhvr additive="base">
                                        <p:cTn dur="500"/>
                                        <p:tgtEl>
                                          <p:spTgt spid="2409">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9">
                                            <p:txEl>
                                              <p:pRg end="10" st="10"/>
                                            </p:txEl>
                                          </p:spTgt>
                                        </p:tgtEl>
                                        <p:attrNameLst>
                                          <p:attrName>style.visibility</p:attrName>
                                        </p:attrNameLst>
                                      </p:cBhvr>
                                      <p:to>
                                        <p:strVal val="visible"/>
                                      </p:to>
                                    </p:set>
                                    <p:anim calcmode="lin" valueType="num">
                                      <p:cBhvr additive="base">
                                        <p:cTn dur="500"/>
                                        <p:tgtEl>
                                          <p:spTgt spid="2409">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9">
                                            <p:txEl>
                                              <p:pRg end="11" st="11"/>
                                            </p:txEl>
                                          </p:spTgt>
                                        </p:tgtEl>
                                        <p:attrNameLst>
                                          <p:attrName>style.visibility</p:attrName>
                                        </p:attrNameLst>
                                      </p:cBhvr>
                                      <p:to>
                                        <p:strVal val="visible"/>
                                      </p:to>
                                    </p:set>
                                    <p:anim calcmode="lin" valueType="num">
                                      <p:cBhvr additive="base">
                                        <p:cTn dur="500"/>
                                        <p:tgtEl>
                                          <p:spTgt spid="2409">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9">
                                            <p:txEl>
                                              <p:pRg end="12" st="12"/>
                                            </p:txEl>
                                          </p:spTgt>
                                        </p:tgtEl>
                                        <p:attrNameLst>
                                          <p:attrName>style.visibility</p:attrName>
                                        </p:attrNameLst>
                                      </p:cBhvr>
                                      <p:to>
                                        <p:strVal val="visible"/>
                                      </p:to>
                                    </p:set>
                                    <p:anim calcmode="lin" valueType="num">
                                      <p:cBhvr additive="base">
                                        <p:cTn dur="500"/>
                                        <p:tgtEl>
                                          <p:spTgt spid="2409">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9">
                                            <p:txEl>
                                              <p:pRg end="13" st="13"/>
                                            </p:txEl>
                                          </p:spTgt>
                                        </p:tgtEl>
                                        <p:attrNameLst>
                                          <p:attrName>style.visibility</p:attrName>
                                        </p:attrNameLst>
                                      </p:cBhvr>
                                      <p:to>
                                        <p:strVal val="visible"/>
                                      </p:to>
                                    </p:set>
                                    <p:anim calcmode="lin" valueType="num">
                                      <p:cBhvr additive="base">
                                        <p:cTn dur="500"/>
                                        <p:tgtEl>
                                          <p:spTgt spid="2409">
                                            <p:txEl>
                                              <p:pRg end="13" st="1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9">
                                            <p:txEl>
                                              <p:pRg end="14" st="14"/>
                                            </p:txEl>
                                          </p:spTgt>
                                        </p:tgtEl>
                                        <p:attrNameLst>
                                          <p:attrName>style.visibility</p:attrName>
                                        </p:attrNameLst>
                                      </p:cBhvr>
                                      <p:to>
                                        <p:strVal val="visible"/>
                                      </p:to>
                                    </p:set>
                                    <p:anim calcmode="lin" valueType="num">
                                      <p:cBhvr additive="base">
                                        <p:cTn dur="500"/>
                                        <p:tgtEl>
                                          <p:spTgt spid="2409">
                                            <p:txEl>
                                              <p:pRg end="14" st="1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9">
                                            <p:txEl>
                                              <p:pRg end="15" st="15"/>
                                            </p:txEl>
                                          </p:spTgt>
                                        </p:tgtEl>
                                        <p:attrNameLst>
                                          <p:attrName>style.visibility</p:attrName>
                                        </p:attrNameLst>
                                      </p:cBhvr>
                                      <p:to>
                                        <p:strVal val="visible"/>
                                      </p:to>
                                    </p:set>
                                    <p:anim calcmode="lin" valueType="num">
                                      <p:cBhvr additive="base">
                                        <p:cTn dur="500"/>
                                        <p:tgtEl>
                                          <p:spTgt spid="2409">
                                            <p:txEl>
                                              <p:pRg end="15" st="1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9">
                                            <p:txEl>
                                              <p:pRg end="16" st="16"/>
                                            </p:txEl>
                                          </p:spTgt>
                                        </p:tgtEl>
                                        <p:attrNameLst>
                                          <p:attrName>style.visibility</p:attrName>
                                        </p:attrNameLst>
                                      </p:cBhvr>
                                      <p:to>
                                        <p:strVal val="visible"/>
                                      </p:to>
                                    </p:set>
                                    <p:anim calcmode="lin" valueType="num">
                                      <p:cBhvr additive="base">
                                        <p:cTn dur="500"/>
                                        <p:tgtEl>
                                          <p:spTgt spid="2409">
                                            <p:txEl>
                                              <p:pRg end="16" st="1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09">
                                            <p:txEl>
                                              <p:pRg end="17" st="17"/>
                                            </p:txEl>
                                          </p:spTgt>
                                        </p:tgtEl>
                                        <p:attrNameLst>
                                          <p:attrName>style.visibility</p:attrName>
                                        </p:attrNameLst>
                                      </p:cBhvr>
                                      <p:to>
                                        <p:strVal val="visible"/>
                                      </p:to>
                                    </p:set>
                                    <p:anim calcmode="lin" valueType="num">
                                      <p:cBhvr additive="base">
                                        <p:cTn dur="500"/>
                                        <p:tgtEl>
                                          <p:spTgt spid="2409">
                                            <p:txEl>
                                              <p:pRg end="17" st="1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1"/>
                                        </p:tgtEl>
                                        <p:attrNameLst>
                                          <p:attrName>style.visibility</p:attrName>
                                        </p:attrNameLst>
                                      </p:cBhvr>
                                      <p:to>
                                        <p:strVal val="visible"/>
                                      </p:to>
                                    </p:set>
                                    <p:animEffect filter="fade" transition="in">
                                      <p:cBhvr>
                                        <p:cTn dur="500"/>
                                        <p:tgtEl>
                                          <p:spTgt spid="2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5" name="Shape 2415"/>
        <p:cNvGrpSpPr/>
        <p:nvPr/>
      </p:nvGrpSpPr>
      <p:grpSpPr>
        <a:xfrm>
          <a:off x="0" y="0"/>
          <a:ext cx="0" cy="0"/>
          <a:chOff x="0" y="0"/>
          <a:chExt cx="0" cy="0"/>
        </a:xfrm>
      </p:grpSpPr>
      <p:sp>
        <p:nvSpPr>
          <p:cNvPr id="2416" name="Google Shape;2416;p263"/>
          <p:cNvSpPr/>
          <p:nvPr/>
        </p:nvSpPr>
        <p:spPr>
          <a:xfrm>
            <a:off x="457200" y="1185863"/>
            <a:ext cx="8153400" cy="563118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class inhtest1</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public static void main(String args[])</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B b1 = new B(10,8,4.5);</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b1.show();</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2000"/>
              <a:buFont typeface="Garamond"/>
              <a:buNone/>
            </a:pPr>
            <a:r>
              <a:t/>
            </a:r>
            <a:endParaRPr b="1" sz="2000">
              <a:solidFill>
                <a:srgbClr val="FF0000"/>
              </a:solidFill>
              <a:latin typeface="Garamond"/>
              <a:ea typeface="Garamond"/>
              <a:cs typeface="Garamond"/>
              <a:sym typeface="Garamond"/>
            </a:endParaRPr>
          </a:p>
          <a:p>
            <a:pPr indent="0" lvl="0" marL="0" marR="0" rtl="0" algn="l">
              <a:spcBef>
                <a:spcPts val="0"/>
              </a:spcBef>
              <a:spcAft>
                <a:spcPts val="0"/>
              </a:spcAft>
              <a:buClr>
                <a:schemeClr val="lt1"/>
              </a:buClr>
              <a:buSzPts val="2000"/>
              <a:buFont typeface="Garamond"/>
              <a:buNone/>
            </a:pPr>
            <a:r>
              <a:t/>
            </a:r>
            <a:endParaRPr b="1" sz="2000">
              <a:solidFill>
                <a:srgbClr val="FF0000"/>
              </a:solidFill>
              <a:latin typeface="Garamond"/>
              <a:ea typeface="Garamond"/>
              <a:cs typeface="Garamond"/>
              <a:sym typeface="Garamond"/>
            </a:endParaRPr>
          </a:p>
          <a:p>
            <a:pPr indent="0" lvl="0" marL="0" marR="0" rtl="0" algn="l">
              <a:spcBef>
                <a:spcPts val="0"/>
              </a:spcBef>
              <a:spcAft>
                <a:spcPts val="0"/>
              </a:spcAft>
              <a:buClr>
                <a:srgbClr val="FF0000"/>
              </a:buClr>
              <a:buSzPts val="2000"/>
              <a:buFont typeface="Garamond"/>
              <a:buNone/>
            </a:pPr>
            <a:r>
              <a:rPr b="1" lang="en-US" sz="2000" u="sng">
                <a:solidFill>
                  <a:srgbClr val="FF0000"/>
                </a:solidFill>
                <a:latin typeface="Garamond"/>
                <a:ea typeface="Garamond"/>
                <a:cs typeface="Garamond"/>
                <a:sym typeface="Garamond"/>
              </a:rPr>
              <a:t> OutPut</a:t>
            </a:r>
            <a:endParaRPr b="1" sz="2000" u="sng">
              <a:solidFill>
                <a:srgbClr val="FF0000"/>
              </a:solidFill>
              <a:latin typeface="Garamond"/>
              <a:ea typeface="Garamond"/>
              <a:cs typeface="Garamond"/>
              <a:sym typeface="Garamond"/>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D:\java\bin&gt;java inhtest1</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This is constructor of class A</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This is constructor of class B</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a=10</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b=8</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c=4.5</a:t>
            </a:r>
            <a:endParaRPr/>
          </a:p>
          <a:p>
            <a:pPr indent="0" lvl="0" marL="0" marR="0" rtl="0" algn="l">
              <a:spcBef>
                <a:spcPts val="0"/>
              </a:spcBef>
              <a:spcAft>
                <a:spcPts val="0"/>
              </a:spcAft>
              <a:buClr>
                <a:schemeClr val="lt1"/>
              </a:buClr>
              <a:buSzPts val="2000"/>
              <a:buFont typeface="Garamond"/>
              <a:buNone/>
            </a:pPr>
            <a:r>
              <a:t/>
            </a:r>
            <a:endParaRPr b="1" sz="2000">
              <a:solidFill>
                <a:srgbClr val="FF0000"/>
              </a:solidFill>
              <a:latin typeface="Garamond"/>
              <a:ea typeface="Garamond"/>
              <a:cs typeface="Garamond"/>
              <a:sym typeface="Garamond"/>
            </a:endParaRPr>
          </a:p>
        </p:txBody>
      </p:sp>
      <p:sp>
        <p:nvSpPr>
          <p:cNvPr id="2417" name="Google Shape;2417;p263"/>
          <p:cNvSpPr txBox="1"/>
          <p:nvPr/>
        </p:nvSpPr>
        <p:spPr>
          <a:xfrm>
            <a:off x="1259840" y="260985"/>
            <a:ext cx="6142355" cy="3683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Garamond"/>
                <a:ea typeface="Garamond"/>
                <a:cs typeface="Garamond"/>
                <a:sym typeface="Garamond"/>
              </a:rPr>
              <a:t>3. Refer to super class instance variables/Methods</a:t>
            </a:r>
            <a:endParaRPr b="1" sz="18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6">
                                            <p:txEl>
                                              <p:pRg end="0" st="0"/>
                                            </p:txEl>
                                          </p:spTgt>
                                        </p:tgtEl>
                                        <p:attrNameLst>
                                          <p:attrName>style.visibility</p:attrName>
                                        </p:attrNameLst>
                                      </p:cBhvr>
                                      <p:to>
                                        <p:strVal val="visible"/>
                                      </p:to>
                                    </p:set>
                                    <p:animEffect filter="fade" transition="in">
                                      <p:cBhvr>
                                        <p:cTn dur="500"/>
                                        <p:tgtEl>
                                          <p:spTgt spid="24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6">
                                            <p:txEl>
                                              <p:pRg end="1" st="1"/>
                                            </p:txEl>
                                          </p:spTgt>
                                        </p:tgtEl>
                                        <p:attrNameLst>
                                          <p:attrName>style.visibility</p:attrName>
                                        </p:attrNameLst>
                                      </p:cBhvr>
                                      <p:to>
                                        <p:strVal val="visible"/>
                                      </p:to>
                                    </p:set>
                                    <p:animEffect filter="fade" transition="in">
                                      <p:cBhvr>
                                        <p:cTn dur="500"/>
                                        <p:tgtEl>
                                          <p:spTgt spid="24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6">
                                            <p:txEl>
                                              <p:pRg end="2" st="2"/>
                                            </p:txEl>
                                          </p:spTgt>
                                        </p:tgtEl>
                                        <p:attrNameLst>
                                          <p:attrName>style.visibility</p:attrName>
                                        </p:attrNameLst>
                                      </p:cBhvr>
                                      <p:to>
                                        <p:strVal val="visible"/>
                                      </p:to>
                                    </p:set>
                                    <p:animEffect filter="fade" transition="in">
                                      <p:cBhvr>
                                        <p:cTn dur="500"/>
                                        <p:tgtEl>
                                          <p:spTgt spid="24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6">
                                            <p:txEl>
                                              <p:pRg end="3" st="3"/>
                                            </p:txEl>
                                          </p:spTgt>
                                        </p:tgtEl>
                                        <p:attrNameLst>
                                          <p:attrName>style.visibility</p:attrName>
                                        </p:attrNameLst>
                                      </p:cBhvr>
                                      <p:to>
                                        <p:strVal val="visible"/>
                                      </p:to>
                                    </p:set>
                                    <p:animEffect filter="fade" transition="in">
                                      <p:cBhvr>
                                        <p:cTn dur="500"/>
                                        <p:tgtEl>
                                          <p:spTgt spid="24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6">
                                            <p:txEl>
                                              <p:pRg end="4" st="4"/>
                                            </p:txEl>
                                          </p:spTgt>
                                        </p:tgtEl>
                                        <p:attrNameLst>
                                          <p:attrName>style.visibility</p:attrName>
                                        </p:attrNameLst>
                                      </p:cBhvr>
                                      <p:to>
                                        <p:strVal val="visible"/>
                                      </p:to>
                                    </p:set>
                                    <p:animEffect filter="fade" transition="in">
                                      <p:cBhvr>
                                        <p:cTn dur="500"/>
                                        <p:tgtEl>
                                          <p:spTgt spid="241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6">
                                            <p:txEl>
                                              <p:pRg end="5" st="5"/>
                                            </p:txEl>
                                          </p:spTgt>
                                        </p:tgtEl>
                                        <p:attrNameLst>
                                          <p:attrName>style.visibility</p:attrName>
                                        </p:attrNameLst>
                                      </p:cBhvr>
                                      <p:to>
                                        <p:strVal val="visible"/>
                                      </p:to>
                                    </p:set>
                                    <p:animEffect filter="fade" transition="in">
                                      <p:cBhvr>
                                        <p:cTn dur="500"/>
                                        <p:tgtEl>
                                          <p:spTgt spid="241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6">
                                            <p:txEl>
                                              <p:pRg end="6" st="6"/>
                                            </p:txEl>
                                          </p:spTgt>
                                        </p:tgtEl>
                                        <p:attrNameLst>
                                          <p:attrName>style.visibility</p:attrName>
                                        </p:attrNameLst>
                                      </p:cBhvr>
                                      <p:to>
                                        <p:strVal val="visible"/>
                                      </p:to>
                                    </p:set>
                                    <p:animEffect filter="fade" transition="in">
                                      <p:cBhvr>
                                        <p:cTn dur="500"/>
                                        <p:tgtEl>
                                          <p:spTgt spid="241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6">
                                            <p:txEl>
                                              <p:pRg end="7" st="7"/>
                                            </p:txEl>
                                          </p:spTgt>
                                        </p:tgtEl>
                                        <p:attrNameLst>
                                          <p:attrName>style.visibility</p:attrName>
                                        </p:attrNameLst>
                                      </p:cBhvr>
                                      <p:to>
                                        <p:strVal val="visible"/>
                                      </p:to>
                                    </p:set>
                                    <p:animEffect filter="fade" transition="in">
                                      <p:cBhvr>
                                        <p:cTn dur="500"/>
                                        <p:tgtEl>
                                          <p:spTgt spid="241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6">
                                            <p:txEl>
                                              <p:pRg end="8" st="8"/>
                                            </p:txEl>
                                          </p:spTgt>
                                        </p:tgtEl>
                                        <p:attrNameLst>
                                          <p:attrName>style.visibility</p:attrName>
                                        </p:attrNameLst>
                                      </p:cBhvr>
                                      <p:to>
                                        <p:strVal val="visible"/>
                                      </p:to>
                                    </p:set>
                                    <p:animEffect filter="fade" transition="in">
                                      <p:cBhvr>
                                        <p:cTn dur="500"/>
                                        <p:tgtEl>
                                          <p:spTgt spid="241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6">
                                            <p:txEl>
                                              <p:pRg end="9" st="9"/>
                                            </p:txEl>
                                          </p:spTgt>
                                        </p:tgtEl>
                                        <p:attrNameLst>
                                          <p:attrName>style.visibility</p:attrName>
                                        </p:attrNameLst>
                                      </p:cBhvr>
                                      <p:to>
                                        <p:strVal val="visible"/>
                                      </p:to>
                                    </p:set>
                                    <p:animEffect filter="fade" transition="in">
                                      <p:cBhvr>
                                        <p:cTn dur="500"/>
                                        <p:tgtEl>
                                          <p:spTgt spid="241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6">
                                            <p:txEl>
                                              <p:pRg end="10" st="10"/>
                                            </p:txEl>
                                          </p:spTgt>
                                        </p:tgtEl>
                                        <p:attrNameLst>
                                          <p:attrName>style.visibility</p:attrName>
                                        </p:attrNameLst>
                                      </p:cBhvr>
                                      <p:to>
                                        <p:strVal val="visible"/>
                                      </p:to>
                                    </p:set>
                                    <p:animEffect filter="fade" transition="in">
                                      <p:cBhvr>
                                        <p:cTn dur="500"/>
                                        <p:tgtEl>
                                          <p:spTgt spid="241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6">
                                            <p:txEl>
                                              <p:pRg end="11" st="11"/>
                                            </p:txEl>
                                          </p:spTgt>
                                        </p:tgtEl>
                                        <p:attrNameLst>
                                          <p:attrName>style.visibility</p:attrName>
                                        </p:attrNameLst>
                                      </p:cBhvr>
                                      <p:to>
                                        <p:strVal val="visible"/>
                                      </p:to>
                                    </p:set>
                                    <p:animEffect filter="fade" transition="in">
                                      <p:cBhvr>
                                        <p:cTn dur="500"/>
                                        <p:tgtEl>
                                          <p:spTgt spid="2416">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6">
                                            <p:txEl>
                                              <p:pRg end="12" st="12"/>
                                            </p:txEl>
                                          </p:spTgt>
                                        </p:tgtEl>
                                        <p:attrNameLst>
                                          <p:attrName>style.visibility</p:attrName>
                                        </p:attrNameLst>
                                      </p:cBhvr>
                                      <p:to>
                                        <p:strVal val="visible"/>
                                      </p:to>
                                    </p:set>
                                    <p:animEffect filter="fade" transition="in">
                                      <p:cBhvr>
                                        <p:cTn dur="500"/>
                                        <p:tgtEl>
                                          <p:spTgt spid="2416">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6">
                                            <p:txEl>
                                              <p:pRg end="13" st="13"/>
                                            </p:txEl>
                                          </p:spTgt>
                                        </p:tgtEl>
                                        <p:attrNameLst>
                                          <p:attrName>style.visibility</p:attrName>
                                        </p:attrNameLst>
                                      </p:cBhvr>
                                      <p:to>
                                        <p:strVal val="visible"/>
                                      </p:to>
                                    </p:set>
                                    <p:animEffect filter="fade" transition="in">
                                      <p:cBhvr>
                                        <p:cTn dur="500"/>
                                        <p:tgtEl>
                                          <p:spTgt spid="2416">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6">
                                            <p:txEl>
                                              <p:pRg end="14" st="14"/>
                                            </p:txEl>
                                          </p:spTgt>
                                        </p:tgtEl>
                                        <p:attrNameLst>
                                          <p:attrName>style.visibility</p:attrName>
                                        </p:attrNameLst>
                                      </p:cBhvr>
                                      <p:to>
                                        <p:strVal val="visible"/>
                                      </p:to>
                                    </p:set>
                                    <p:animEffect filter="fade" transition="in">
                                      <p:cBhvr>
                                        <p:cTn dur="500"/>
                                        <p:tgtEl>
                                          <p:spTgt spid="2416">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6">
                                            <p:txEl>
                                              <p:pRg end="15" st="15"/>
                                            </p:txEl>
                                          </p:spTgt>
                                        </p:tgtEl>
                                        <p:attrNameLst>
                                          <p:attrName>style.visibility</p:attrName>
                                        </p:attrNameLst>
                                      </p:cBhvr>
                                      <p:to>
                                        <p:strVal val="visible"/>
                                      </p:to>
                                    </p:set>
                                    <p:animEffect filter="fade" transition="in">
                                      <p:cBhvr>
                                        <p:cTn dur="500"/>
                                        <p:tgtEl>
                                          <p:spTgt spid="2416">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6">
                                            <p:txEl>
                                              <p:pRg end="16" st="16"/>
                                            </p:txEl>
                                          </p:spTgt>
                                        </p:tgtEl>
                                        <p:attrNameLst>
                                          <p:attrName>style.visibility</p:attrName>
                                        </p:attrNameLst>
                                      </p:cBhvr>
                                      <p:to>
                                        <p:strVal val="visible"/>
                                      </p:to>
                                    </p:set>
                                    <p:animEffect filter="fade" transition="in">
                                      <p:cBhvr>
                                        <p:cTn dur="500"/>
                                        <p:tgtEl>
                                          <p:spTgt spid="2416">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6">
                                            <p:txEl>
                                              <p:pRg end="17" st="17"/>
                                            </p:txEl>
                                          </p:spTgt>
                                        </p:tgtEl>
                                        <p:attrNameLst>
                                          <p:attrName>style.visibility</p:attrName>
                                        </p:attrNameLst>
                                      </p:cBhvr>
                                      <p:to>
                                        <p:strVal val="visible"/>
                                      </p:to>
                                    </p:set>
                                    <p:animEffect filter="fade" transition="in">
                                      <p:cBhvr>
                                        <p:cTn dur="500"/>
                                        <p:tgtEl>
                                          <p:spTgt spid="2416">
                                            <p:txEl>
                                              <p:pRg end="17" st="1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1" name="Shape 2421"/>
        <p:cNvGrpSpPr/>
        <p:nvPr/>
      </p:nvGrpSpPr>
      <p:grpSpPr>
        <a:xfrm>
          <a:off x="0" y="0"/>
          <a:ext cx="0" cy="0"/>
          <a:chOff x="0" y="0"/>
          <a:chExt cx="0" cy="0"/>
        </a:xfrm>
      </p:grpSpPr>
      <p:sp>
        <p:nvSpPr>
          <p:cNvPr id="2422" name="Google Shape;2422;p264"/>
          <p:cNvSpPr/>
          <p:nvPr/>
        </p:nvSpPr>
        <p:spPr>
          <a:xfrm>
            <a:off x="76200" y="457200"/>
            <a:ext cx="4572000" cy="53543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class A</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 int a;</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 int a)</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this.a =a;</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System.out.println("This is constructor of class A");</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void show()</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System.out.println("a="+a);</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void display()</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System.out.println("hello This is Display in A");</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p:txBody>
      </p:sp>
      <p:sp>
        <p:nvSpPr>
          <p:cNvPr id="2423" name="Google Shape;2423;p264"/>
          <p:cNvSpPr/>
          <p:nvPr/>
        </p:nvSpPr>
        <p:spPr>
          <a:xfrm>
            <a:off x="4572000" y="381000"/>
            <a:ext cx="4572000" cy="563118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class B extends A</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int b;</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private double c;</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B(int a,int b,double c)</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super(a);</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this.b=b;</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this.c=c;</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System.out.println("This is constructor of class B");</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void show()</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super.show();</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System.out.println("b="+b);</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System.out.println("c="+c);</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display();</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p:txBody>
      </p:sp>
      <p:sp>
        <p:nvSpPr>
          <p:cNvPr id="2424" name="Google Shape;2424;p264"/>
          <p:cNvSpPr txBox="1"/>
          <p:nvPr/>
        </p:nvSpPr>
        <p:spPr>
          <a:xfrm>
            <a:off x="1187450" y="45085"/>
            <a:ext cx="6142355" cy="3683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Garamond"/>
                <a:ea typeface="Garamond"/>
                <a:cs typeface="Garamond"/>
                <a:sym typeface="Garamond"/>
              </a:rPr>
              <a:t>3. Refer to super class instance variables/Methods</a:t>
            </a:r>
            <a:endParaRPr b="1" sz="1800">
              <a:solidFill>
                <a:schemeClr val="lt1"/>
              </a:solidFill>
              <a:latin typeface="Garamond"/>
              <a:ea typeface="Garamond"/>
              <a:cs typeface="Garamond"/>
              <a:sym typeface="Garamond"/>
            </a:endParaRPr>
          </a:p>
        </p:txBody>
      </p:sp>
      <p:sp>
        <p:nvSpPr>
          <p:cNvPr id="2425" name="Google Shape;2425;p264"/>
          <p:cNvSpPr/>
          <p:nvPr/>
        </p:nvSpPr>
        <p:spPr>
          <a:xfrm>
            <a:off x="35560" y="2925445"/>
            <a:ext cx="1511935" cy="360045"/>
          </a:xfrm>
          <a:prstGeom prst="flowChartTerminator">
            <a:avLst/>
          </a:prstGeom>
          <a:noFill/>
          <a:ln cap="flat" cmpd="sng" w="1905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2426" name="Google Shape;2426;p264"/>
          <p:cNvSpPr/>
          <p:nvPr/>
        </p:nvSpPr>
        <p:spPr>
          <a:xfrm>
            <a:off x="4499610" y="3717290"/>
            <a:ext cx="1511935" cy="360045"/>
          </a:xfrm>
          <a:prstGeom prst="flowChartTerminator">
            <a:avLst/>
          </a:prstGeom>
          <a:noFill/>
          <a:ln cap="flat" cmpd="sng" w="1905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2427" name="Google Shape;2427;p264"/>
          <p:cNvSpPr/>
          <p:nvPr/>
        </p:nvSpPr>
        <p:spPr>
          <a:xfrm>
            <a:off x="4572000" y="4221480"/>
            <a:ext cx="1669415" cy="360045"/>
          </a:xfrm>
          <a:prstGeom prst="flowChartTerminator">
            <a:avLst/>
          </a:prstGeom>
          <a:noFill/>
          <a:ln cap="flat" cmpd="sng" w="1905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2"/>
                                        </p:tgtEl>
                                        <p:attrNameLst>
                                          <p:attrName>style.visibility</p:attrName>
                                        </p:attrNameLst>
                                      </p:cBhvr>
                                      <p:to>
                                        <p:strVal val="visible"/>
                                      </p:to>
                                    </p:set>
                                    <p:animEffect filter="fade" transition="in">
                                      <p:cBhvr>
                                        <p:cTn dur="500"/>
                                        <p:tgtEl>
                                          <p:spTgt spid="2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3"/>
                                        </p:tgtEl>
                                        <p:attrNameLst>
                                          <p:attrName>style.visibility</p:attrName>
                                        </p:attrNameLst>
                                      </p:cBhvr>
                                      <p:to>
                                        <p:strVal val="visible"/>
                                      </p:to>
                                    </p:set>
                                    <p:animEffect filter="fade" transition="in">
                                      <p:cBhvr>
                                        <p:cTn dur="500"/>
                                        <p:tgtEl>
                                          <p:spTgt spid="24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6"/>
                                        </p:tgtEl>
                                        <p:attrNameLst>
                                          <p:attrName>style.visibility</p:attrName>
                                        </p:attrNameLst>
                                      </p:cBhvr>
                                      <p:to>
                                        <p:strVal val="visible"/>
                                      </p:to>
                                    </p:set>
                                    <p:animEffect filter="fade" transition="in">
                                      <p:cBhvr>
                                        <p:cTn dur="500"/>
                                        <p:tgtEl>
                                          <p:spTgt spid="2426"/>
                                        </p:tgtEl>
                                      </p:cBhvr>
                                    </p:animEffect>
                                  </p:childTnLst>
                                </p:cTn>
                              </p:par>
                              <p:par>
                                <p:cTn fill="hold" nodeType="withEffect" presetClass="entr" presetID="10" presetSubtype="0">
                                  <p:stCondLst>
                                    <p:cond delay="0"/>
                                  </p:stCondLst>
                                  <p:childTnLst>
                                    <p:set>
                                      <p:cBhvr>
                                        <p:cTn dur="1" fill="hold">
                                          <p:stCondLst>
                                            <p:cond delay="0"/>
                                          </p:stCondLst>
                                        </p:cTn>
                                        <p:tgtEl>
                                          <p:spTgt spid="2425"/>
                                        </p:tgtEl>
                                        <p:attrNameLst>
                                          <p:attrName>style.visibility</p:attrName>
                                        </p:attrNameLst>
                                      </p:cBhvr>
                                      <p:to>
                                        <p:strVal val="visible"/>
                                      </p:to>
                                    </p:set>
                                    <p:animEffect filter="fade" transition="in">
                                      <p:cBhvr>
                                        <p:cTn dur="500"/>
                                        <p:tgtEl>
                                          <p:spTgt spid="24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7"/>
                                        </p:tgtEl>
                                        <p:attrNameLst>
                                          <p:attrName>style.visibility</p:attrName>
                                        </p:attrNameLst>
                                      </p:cBhvr>
                                      <p:to>
                                        <p:strVal val="visible"/>
                                      </p:to>
                                    </p:set>
                                    <p:animEffect filter="fade" transition="in">
                                      <p:cBhvr>
                                        <p:cTn dur="500"/>
                                        <p:tgtEl>
                                          <p:spTgt spid="24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ENCAPSULATION</a:t>
            </a:r>
            <a:endParaRPr/>
          </a:p>
        </p:txBody>
      </p:sp>
      <p:pic>
        <p:nvPicPr>
          <p:cNvPr id="348" name="Google Shape;348;p40"/>
          <p:cNvPicPr preferRelativeResize="0"/>
          <p:nvPr>
            <p:ph idx="1" type="body"/>
          </p:nvPr>
        </p:nvPicPr>
        <p:blipFill rotWithShape="1">
          <a:blip r:embed="rId3">
            <a:alphaModFix/>
          </a:blip>
          <a:srcRect b="0" l="0" r="0" t="0"/>
          <a:stretch/>
        </p:blipFill>
        <p:spPr>
          <a:xfrm>
            <a:off x="395536" y="1772816"/>
            <a:ext cx="8496943" cy="4824536"/>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1" name="Shape 2431"/>
        <p:cNvGrpSpPr/>
        <p:nvPr/>
      </p:nvGrpSpPr>
      <p:grpSpPr>
        <a:xfrm>
          <a:off x="0" y="0"/>
          <a:ext cx="0" cy="0"/>
          <a:chOff x="0" y="0"/>
          <a:chExt cx="0" cy="0"/>
        </a:xfrm>
      </p:grpSpPr>
      <p:sp>
        <p:nvSpPr>
          <p:cNvPr id="2432" name="Google Shape;2432;p265"/>
          <p:cNvSpPr/>
          <p:nvPr/>
        </p:nvSpPr>
        <p:spPr>
          <a:xfrm>
            <a:off x="152400" y="685800"/>
            <a:ext cx="8001000" cy="532320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class inhtest1</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public static void main(String args[])</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B b1 = new B(10,8,4.5);</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b1.show();</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 OutPut</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D:\java\bin&gt;java inhtest1</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This is constructor of class A</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This is constructor of class B</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a=10</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b=8</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c=4.5</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hello This is Display in A</a:t>
            </a:r>
            <a:endParaRPr/>
          </a:p>
          <a:p>
            <a:pPr indent="0" lvl="0" marL="0" marR="0" rtl="0" algn="l">
              <a:spcBef>
                <a:spcPts val="0"/>
              </a:spcBef>
              <a:spcAft>
                <a:spcPts val="0"/>
              </a:spcAft>
              <a:buClr>
                <a:srgbClr val="FF0000"/>
              </a:buClr>
              <a:buSzPts val="2000"/>
              <a:buFont typeface="Garamond"/>
              <a:buNone/>
            </a:pPr>
            <a:r>
              <a:rPr b="1" lang="en-US" sz="2000">
                <a:solidFill>
                  <a:srgbClr val="FF0000"/>
                </a:solidFill>
                <a:latin typeface="Garamond"/>
                <a:ea typeface="Garamond"/>
                <a:cs typeface="Garamond"/>
                <a:sym typeface="Garamond"/>
              </a:rPr>
              <a:t>*/</a:t>
            </a:r>
            <a:endParaRPr/>
          </a:p>
        </p:txBody>
      </p:sp>
      <p:sp>
        <p:nvSpPr>
          <p:cNvPr id="2433" name="Google Shape;2433;p265"/>
          <p:cNvSpPr txBox="1"/>
          <p:nvPr/>
        </p:nvSpPr>
        <p:spPr>
          <a:xfrm>
            <a:off x="1187450" y="45085"/>
            <a:ext cx="6142355" cy="3683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Garamond"/>
                <a:ea typeface="Garamond"/>
                <a:cs typeface="Garamond"/>
                <a:sym typeface="Garamond"/>
              </a:rPr>
              <a:t>3. Refer to super class instance variables/Methods</a:t>
            </a:r>
            <a:endParaRPr b="1" sz="18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2">
                                            <p:txEl>
                                              <p:pRg end="0" st="0"/>
                                            </p:txEl>
                                          </p:spTgt>
                                        </p:tgtEl>
                                        <p:attrNameLst>
                                          <p:attrName>style.visibility</p:attrName>
                                        </p:attrNameLst>
                                      </p:cBhvr>
                                      <p:to>
                                        <p:strVal val="visible"/>
                                      </p:to>
                                    </p:set>
                                    <p:animEffect filter="fade" transition="in">
                                      <p:cBhvr>
                                        <p:cTn dur="500"/>
                                        <p:tgtEl>
                                          <p:spTgt spid="24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2">
                                            <p:txEl>
                                              <p:pRg end="1" st="1"/>
                                            </p:txEl>
                                          </p:spTgt>
                                        </p:tgtEl>
                                        <p:attrNameLst>
                                          <p:attrName>style.visibility</p:attrName>
                                        </p:attrNameLst>
                                      </p:cBhvr>
                                      <p:to>
                                        <p:strVal val="visible"/>
                                      </p:to>
                                    </p:set>
                                    <p:animEffect filter="fade" transition="in">
                                      <p:cBhvr>
                                        <p:cTn dur="500"/>
                                        <p:tgtEl>
                                          <p:spTgt spid="24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2">
                                            <p:txEl>
                                              <p:pRg end="2" st="2"/>
                                            </p:txEl>
                                          </p:spTgt>
                                        </p:tgtEl>
                                        <p:attrNameLst>
                                          <p:attrName>style.visibility</p:attrName>
                                        </p:attrNameLst>
                                      </p:cBhvr>
                                      <p:to>
                                        <p:strVal val="visible"/>
                                      </p:to>
                                    </p:set>
                                    <p:animEffect filter="fade" transition="in">
                                      <p:cBhvr>
                                        <p:cTn dur="500"/>
                                        <p:tgtEl>
                                          <p:spTgt spid="24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2">
                                            <p:txEl>
                                              <p:pRg end="3" st="3"/>
                                            </p:txEl>
                                          </p:spTgt>
                                        </p:tgtEl>
                                        <p:attrNameLst>
                                          <p:attrName>style.visibility</p:attrName>
                                        </p:attrNameLst>
                                      </p:cBhvr>
                                      <p:to>
                                        <p:strVal val="visible"/>
                                      </p:to>
                                    </p:set>
                                    <p:animEffect filter="fade" transition="in">
                                      <p:cBhvr>
                                        <p:cTn dur="500"/>
                                        <p:tgtEl>
                                          <p:spTgt spid="24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2">
                                            <p:txEl>
                                              <p:pRg end="4" st="4"/>
                                            </p:txEl>
                                          </p:spTgt>
                                        </p:tgtEl>
                                        <p:attrNameLst>
                                          <p:attrName>style.visibility</p:attrName>
                                        </p:attrNameLst>
                                      </p:cBhvr>
                                      <p:to>
                                        <p:strVal val="visible"/>
                                      </p:to>
                                    </p:set>
                                    <p:animEffect filter="fade" transition="in">
                                      <p:cBhvr>
                                        <p:cTn dur="500"/>
                                        <p:tgtEl>
                                          <p:spTgt spid="243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2">
                                            <p:txEl>
                                              <p:pRg end="5" st="5"/>
                                            </p:txEl>
                                          </p:spTgt>
                                        </p:tgtEl>
                                        <p:attrNameLst>
                                          <p:attrName>style.visibility</p:attrName>
                                        </p:attrNameLst>
                                      </p:cBhvr>
                                      <p:to>
                                        <p:strVal val="visible"/>
                                      </p:to>
                                    </p:set>
                                    <p:animEffect filter="fade" transition="in">
                                      <p:cBhvr>
                                        <p:cTn dur="500"/>
                                        <p:tgtEl>
                                          <p:spTgt spid="243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2">
                                            <p:txEl>
                                              <p:pRg end="6" st="6"/>
                                            </p:txEl>
                                          </p:spTgt>
                                        </p:tgtEl>
                                        <p:attrNameLst>
                                          <p:attrName>style.visibility</p:attrName>
                                        </p:attrNameLst>
                                      </p:cBhvr>
                                      <p:to>
                                        <p:strVal val="visible"/>
                                      </p:to>
                                    </p:set>
                                    <p:animEffect filter="fade" transition="in">
                                      <p:cBhvr>
                                        <p:cTn dur="500"/>
                                        <p:tgtEl>
                                          <p:spTgt spid="243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2">
                                            <p:txEl>
                                              <p:pRg end="7" st="7"/>
                                            </p:txEl>
                                          </p:spTgt>
                                        </p:tgtEl>
                                        <p:attrNameLst>
                                          <p:attrName>style.visibility</p:attrName>
                                        </p:attrNameLst>
                                      </p:cBhvr>
                                      <p:to>
                                        <p:strVal val="visible"/>
                                      </p:to>
                                    </p:set>
                                    <p:animEffect filter="fade" transition="in">
                                      <p:cBhvr>
                                        <p:cTn dur="500"/>
                                        <p:tgtEl>
                                          <p:spTgt spid="243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2">
                                            <p:txEl>
                                              <p:pRg end="8" st="8"/>
                                            </p:txEl>
                                          </p:spTgt>
                                        </p:tgtEl>
                                        <p:attrNameLst>
                                          <p:attrName>style.visibility</p:attrName>
                                        </p:attrNameLst>
                                      </p:cBhvr>
                                      <p:to>
                                        <p:strVal val="visible"/>
                                      </p:to>
                                    </p:set>
                                    <p:animEffect filter="fade" transition="in">
                                      <p:cBhvr>
                                        <p:cTn dur="500"/>
                                        <p:tgtEl>
                                          <p:spTgt spid="243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2">
                                            <p:txEl>
                                              <p:pRg end="9" st="9"/>
                                            </p:txEl>
                                          </p:spTgt>
                                        </p:tgtEl>
                                        <p:attrNameLst>
                                          <p:attrName>style.visibility</p:attrName>
                                        </p:attrNameLst>
                                      </p:cBhvr>
                                      <p:to>
                                        <p:strVal val="visible"/>
                                      </p:to>
                                    </p:set>
                                    <p:animEffect filter="fade" transition="in">
                                      <p:cBhvr>
                                        <p:cTn dur="500"/>
                                        <p:tgtEl>
                                          <p:spTgt spid="243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2">
                                            <p:txEl>
                                              <p:pRg end="10" st="10"/>
                                            </p:txEl>
                                          </p:spTgt>
                                        </p:tgtEl>
                                        <p:attrNameLst>
                                          <p:attrName>style.visibility</p:attrName>
                                        </p:attrNameLst>
                                      </p:cBhvr>
                                      <p:to>
                                        <p:strVal val="visible"/>
                                      </p:to>
                                    </p:set>
                                    <p:animEffect filter="fade" transition="in">
                                      <p:cBhvr>
                                        <p:cTn dur="500"/>
                                        <p:tgtEl>
                                          <p:spTgt spid="243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2">
                                            <p:txEl>
                                              <p:pRg end="11" st="11"/>
                                            </p:txEl>
                                          </p:spTgt>
                                        </p:tgtEl>
                                        <p:attrNameLst>
                                          <p:attrName>style.visibility</p:attrName>
                                        </p:attrNameLst>
                                      </p:cBhvr>
                                      <p:to>
                                        <p:strVal val="visible"/>
                                      </p:to>
                                    </p:set>
                                    <p:animEffect filter="fade" transition="in">
                                      <p:cBhvr>
                                        <p:cTn dur="500"/>
                                        <p:tgtEl>
                                          <p:spTgt spid="243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2">
                                            <p:txEl>
                                              <p:pRg end="12" st="12"/>
                                            </p:txEl>
                                          </p:spTgt>
                                        </p:tgtEl>
                                        <p:attrNameLst>
                                          <p:attrName>style.visibility</p:attrName>
                                        </p:attrNameLst>
                                      </p:cBhvr>
                                      <p:to>
                                        <p:strVal val="visible"/>
                                      </p:to>
                                    </p:set>
                                    <p:animEffect filter="fade" transition="in">
                                      <p:cBhvr>
                                        <p:cTn dur="500"/>
                                        <p:tgtEl>
                                          <p:spTgt spid="2432">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2">
                                            <p:txEl>
                                              <p:pRg end="13" st="13"/>
                                            </p:txEl>
                                          </p:spTgt>
                                        </p:tgtEl>
                                        <p:attrNameLst>
                                          <p:attrName>style.visibility</p:attrName>
                                        </p:attrNameLst>
                                      </p:cBhvr>
                                      <p:to>
                                        <p:strVal val="visible"/>
                                      </p:to>
                                    </p:set>
                                    <p:animEffect filter="fade" transition="in">
                                      <p:cBhvr>
                                        <p:cTn dur="500"/>
                                        <p:tgtEl>
                                          <p:spTgt spid="2432">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2">
                                            <p:txEl>
                                              <p:pRg end="14" st="14"/>
                                            </p:txEl>
                                          </p:spTgt>
                                        </p:tgtEl>
                                        <p:attrNameLst>
                                          <p:attrName>style.visibility</p:attrName>
                                        </p:attrNameLst>
                                      </p:cBhvr>
                                      <p:to>
                                        <p:strVal val="visible"/>
                                      </p:to>
                                    </p:set>
                                    <p:animEffect filter="fade" transition="in">
                                      <p:cBhvr>
                                        <p:cTn dur="500"/>
                                        <p:tgtEl>
                                          <p:spTgt spid="2432">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2">
                                            <p:txEl>
                                              <p:pRg end="15" st="15"/>
                                            </p:txEl>
                                          </p:spTgt>
                                        </p:tgtEl>
                                        <p:attrNameLst>
                                          <p:attrName>style.visibility</p:attrName>
                                        </p:attrNameLst>
                                      </p:cBhvr>
                                      <p:to>
                                        <p:strVal val="visible"/>
                                      </p:to>
                                    </p:set>
                                    <p:animEffect filter="fade" transition="in">
                                      <p:cBhvr>
                                        <p:cTn dur="500"/>
                                        <p:tgtEl>
                                          <p:spTgt spid="2432">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2">
                                            <p:txEl>
                                              <p:pRg end="16" st="16"/>
                                            </p:txEl>
                                          </p:spTgt>
                                        </p:tgtEl>
                                        <p:attrNameLst>
                                          <p:attrName>style.visibility</p:attrName>
                                        </p:attrNameLst>
                                      </p:cBhvr>
                                      <p:to>
                                        <p:strVal val="visible"/>
                                      </p:to>
                                    </p:set>
                                    <p:animEffect filter="fade" transition="in">
                                      <p:cBhvr>
                                        <p:cTn dur="500"/>
                                        <p:tgtEl>
                                          <p:spTgt spid="2432">
                                            <p:txEl>
                                              <p:pRg end="16" st="1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7" name="Shape 2437"/>
        <p:cNvGrpSpPr/>
        <p:nvPr/>
      </p:nvGrpSpPr>
      <p:grpSpPr>
        <a:xfrm>
          <a:off x="0" y="0"/>
          <a:ext cx="0" cy="0"/>
          <a:chOff x="0" y="0"/>
          <a:chExt cx="0" cy="0"/>
        </a:xfrm>
      </p:grpSpPr>
      <p:sp>
        <p:nvSpPr>
          <p:cNvPr id="2438" name="Google Shape;2438;p266"/>
          <p:cNvSpPr/>
          <p:nvPr/>
        </p:nvSpPr>
        <p:spPr>
          <a:xfrm>
            <a:off x="35560" y="589280"/>
            <a:ext cx="3817620" cy="47999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class A</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int a;</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 int a)</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 </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this.a =a; </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void show()</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System.out.println("a="+a);</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void display()</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System.out.println("hello This is             </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                                  Display in A");</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p:txBody>
      </p:sp>
      <p:sp>
        <p:nvSpPr>
          <p:cNvPr id="2439" name="Google Shape;2439;p266"/>
          <p:cNvSpPr/>
          <p:nvPr/>
        </p:nvSpPr>
        <p:spPr>
          <a:xfrm>
            <a:off x="3419475" y="476885"/>
            <a:ext cx="3333115" cy="50774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class B extends A</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int b;</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double c;</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B(int a,int b,double c)</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super(a);</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this.b=b;</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this.c=c;</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void show()</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//super.show();</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System.out.println("a="+a);</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System.out.println("b="+b);</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System.out.println("c="+c);</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a:t>
            </a:r>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a:t>
            </a:r>
            <a:endParaRPr/>
          </a:p>
        </p:txBody>
      </p:sp>
      <p:sp>
        <p:nvSpPr>
          <p:cNvPr id="2440" name="Google Shape;2440;p266"/>
          <p:cNvSpPr/>
          <p:nvPr/>
        </p:nvSpPr>
        <p:spPr>
          <a:xfrm>
            <a:off x="5796280" y="589280"/>
            <a:ext cx="3524885" cy="316928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class inhtest2</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public static void main(String   </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                                   args[])</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B b1 = new B(10,20,8.4);</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b1.show();</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2000"/>
              <a:buFont typeface="Garamond"/>
              <a:buNone/>
            </a:pPr>
            <a:r>
              <a:t/>
            </a:r>
            <a:endParaRPr b="1" sz="2000">
              <a:solidFill>
                <a:srgbClr val="FF0000"/>
              </a:solidFill>
              <a:latin typeface="Garamond"/>
              <a:ea typeface="Garamond"/>
              <a:cs typeface="Garamond"/>
              <a:sym typeface="Garamond"/>
            </a:endParaRPr>
          </a:p>
        </p:txBody>
      </p:sp>
      <p:sp>
        <p:nvSpPr>
          <p:cNvPr id="2441" name="Google Shape;2441;p266"/>
          <p:cNvSpPr txBox="1"/>
          <p:nvPr/>
        </p:nvSpPr>
        <p:spPr>
          <a:xfrm>
            <a:off x="5579745" y="5373370"/>
            <a:ext cx="2717165" cy="119888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D:\java\bin&gt;java inhtest2</a:t>
            </a:r>
            <a:endParaRPr b="1" sz="1800">
              <a:solidFill>
                <a:srgbClr val="FF0000"/>
              </a:solidFill>
              <a:latin typeface="Garamond"/>
              <a:ea typeface="Garamond"/>
              <a:cs typeface="Garamond"/>
              <a:sym typeface="Garamond"/>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a=10</a:t>
            </a:r>
            <a:endParaRPr b="1" sz="1800">
              <a:solidFill>
                <a:srgbClr val="FF0000"/>
              </a:solidFill>
              <a:latin typeface="Garamond"/>
              <a:ea typeface="Garamond"/>
              <a:cs typeface="Garamond"/>
              <a:sym typeface="Garamond"/>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b=20</a:t>
            </a:r>
            <a:endParaRPr b="1" sz="1800">
              <a:solidFill>
                <a:srgbClr val="FF0000"/>
              </a:solidFill>
              <a:latin typeface="Garamond"/>
              <a:ea typeface="Garamond"/>
              <a:cs typeface="Garamond"/>
              <a:sym typeface="Garamond"/>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c=8.4</a:t>
            </a:r>
            <a:endParaRPr sz="1800">
              <a:solidFill>
                <a:schemeClr val="lt1"/>
              </a:solidFill>
              <a:latin typeface="Garamond"/>
              <a:ea typeface="Garamond"/>
              <a:cs typeface="Garamond"/>
              <a:sym typeface="Garamond"/>
            </a:endParaRPr>
          </a:p>
        </p:txBody>
      </p:sp>
      <p:sp>
        <p:nvSpPr>
          <p:cNvPr id="2442" name="Google Shape;2442;p266"/>
          <p:cNvSpPr txBox="1"/>
          <p:nvPr/>
        </p:nvSpPr>
        <p:spPr>
          <a:xfrm>
            <a:off x="111760" y="6381750"/>
            <a:ext cx="5239385" cy="3683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Garamond"/>
                <a:ea typeface="Garamond"/>
                <a:cs typeface="Garamond"/>
                <a:sym typeface="Garamond"/>
              </a:rPr>
              <a:t>3. Refer to super class instance variables/Methods</a:t>
            </a:r>
            <a:endParaRPr b="1" sz="18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8"/>
                                        </p:tgtEl>
                                        <p:attrNameLst>
                                          <p:attrName>style.visibility</p:attrName>
                                        </p:attrNameLst>
                                      </p:cBhvr>
                                      <p:to>
                                        <p:strVal val="visible"/>
                                      </p:to>
                                    </p:set>
                                    <p:animEffect filter="fade" transition="in">
                                      <p:cBhvr>
                                        <p:cTn dur="500"/>
                                        <p:tgtEl>
                                          <p:spTgt spid="2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9"/>
                                        </p:tgtEl>
                                        <p:attrNameLst>
                                          <p:attrName>style.visibility</p:attrName>
                                        </p:attrNameLst>
                                      </p:cBhvr>
                                      <p:to>
                                        <p:strVal val="visible"/>
                                      </p:to>
                                    </p:set>
                                    <p:animEffect filter="fade" transition="in">
                                      <p:cBhvr>
                                        <p:cTn dur="500"/>
                                        <p:tgtEl>
                                          <p:spTgt spid="2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0">
                                            <p:txEl>
                                              <p:pRg end="0" st="0"/>
                                            </p:txEl>
                                          </p:spTgt>
                                        </p:tgtEl>
                                        <p:attrNameLst>
                                          <p:attrName>style.visibility</p:attrName>
                                        </p:attrNameLst>
                                      </p:cBhvr>
                                      <p:to>
                                        <p:strVal val="visible"/>
                                      </p:to>
                                    </p:set>
                                    <p:animEffect filter="fade" transition="in">
                                      <p:cBhvr>
                                        <p:cTn dur="500"/>
                                        <p:tgtEl>
                                          <p:spTgt spid="24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0">
                                            <p:txEl>
                                              <p:pRg end="1" st="1"/>
                                            </p:txEl>
                                          </p:spTgt>
                                        </p:tgtEl>
                                        <p:attrNameLst>
                                          <p:attrName>style.visibility</p:attrName>
                                        </p:attrNameLst>
                                      </p:cBhvr>
                                      <p:to>
                                        <p:strVal val="visible"/>
                                      </p:to>
                                    </p:set>
                                    <p:animEffect filter="fade" transition="in">
                                      <p:cBhvr>
                                        <p:cTn dur="500"/>
                                        <p:tgtEl>
                                          <p:spTgt spid="24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0">
                                            <p:txEl>
                                              <p:pRg end="2" st="2"/>
                                            </p:txEl>
                                          </p:spTgt>
                                        </p:tgtEl>
                                        <p:attrNameLst>
                                          <p:attrName>style.visibility</p:attrName>
                                        </p:attrNameLst>
                                      </p:cBhvr>
                                      <p:to>
                                        <p:strVal val="visible"/>
                                      </p:to>
                                    </p:set>
                                    <p:animEffect filter="fade" transition="in">
                                      <p:cBhvr>
                                        <p:cTn dur="500"/>
                                        <p:tgtEl>
                                          <p:spTgt spid="24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0">
                                            <p:txEl>
                                              <p:pRg end="3" st="3"/>
                                            </p:txEl>
                                          </p:spTgt>
                                        </p:tgtEl>
                                        <p:attrNameLst>
                                          <p:attrName>style.visibility</p:attrName>
                                        </p:attrNameLst>
                                      </p:cBhvr>
                                      <p:to>
                                        <p:strVal val="visible"/>
                                      </p:to>
                                    </p:set>
                                    <p:animEffect filter="fade" transition="in">
                                      <p:cBhvr>
                                        <p:cTn dur="500"/>
                                        <p:tgtEl>
                                          <p:spTgt spid="24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0">
                                            <p:txEl>
                                              <p:pRg end="4" st="4"/>
                                            </p:txEl>
                                          </p:spTgt>
                                        </p:tgtEl>
                                        <p:attrNameLst>
                                          <p:attrName>style.visibility</p:attrName>
                                        </p:attrNameLst>
                                      </p:cBhvr>
                                      <p:to>
                                        <p:strVal val="visible"/>
                                      </p:to>
                                    </p:set>
                                    <p:animEffect filter="fade" transition="in">
                                      <p:cBhvr>
                                        <p:cTn dur="500"/>
                                        <p:tgtEl>
                                          <p:spTgt spid="244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0">
                                            <p:txEl>
                                              <p:pRg end="5" st="5"/>
                                            </p:txEl>
                                          </p:spTgt>
                                        </p:tgtEl>
                                        <p:attrNameLst>
                                          <p:attrName>style.visibility</p:attrName>
                                        </p:attrNameLst>
                                      </p:cBhvr>
                                      <p:to>
                                        <p:strVal val="visible"/>
                                      </p:to>
                                    </p:set>
                                    <p:animEffect filter="fade" transition="in">
                                      <p:cBhvr>
                                        <p:cTn dur="500"/>
                                        <p:tgtEl>
                                          <p:spTgt spid="244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0">
                                            <p:txEl>
                                              <p:pRg end="6" st="6"/>
                                            </p:txEl>
                                          </p:spTgt>
                                        </p:tgtEl>
                                        <p:attrNameLst>
                                          <p:attrName>style.visibility</p:attrName>
                                        </p:attrNameLst>
                                      </p:cBhvr>
                                      <p:to>
                                        <p:strVal val="visible"/>
                                      </p:to>
                                    </p:set>
                                    <p:animEffect filter="fade" transition="in">
                                      <p:cBhvr>
                                        <p:cTn dur="500"/>
                                        <p:tgtEl>
                                          <p:spTgt spid="244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0">
                                            <p:txEl>
                                              <p:pRg end="7" st="7"/>
                                            </p:txEl>
                                          </p:spTgt>
                                        </p:tgtEl>
                                        <p:attrNameLst>
                                          <p:attrName>style.visibility</p:attrName>
                                        </p:attrNameLst>
                                      </p:cBhvr>
                                      <p:to>
                                        <p:strVal val="visible"/>
                                      </p:to>
                                    </p:set>
                                    <p:animEffect filter="fade" transition="in">
                                      <p:cBhvr>
                                        <p:cTn dur="500"/>
                                        <p:tgtEl>
                                          <p:spTgt spid="244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0">
                                            <p:txEl>
                                              <p:pRg end="8" st="8"/>
                                            </p:txEl>
                                          </p:spTgt>
                                        </p:tgtEl>
                                        <p:attrNameLst>
                                          <p:attrName>style.visibility</p:attrName>
                                        </p:attrNameLst>
                                      </p:cBhvr>
                                      <p:to>
                                        <p:strVal val="visible"/>
                                      </p:to>
                                    </p:set>
                                    <p:animEffect filter="fade" transition="in">
                                      <p:cBhvr>
                                        <p:cTn dur="500"/>
                                        <p:tgtEl>
                                          <p:spTgt spid="244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0">
                                            <p:txEl>
                                              <p:pRg end="9" st="9"/>
                                            </p:txEl>
                                          </p:spTgt>
                                        </p:tgtEl>
                                        <p:attrNameLst>
                                          <p:attrName>style.visibility</p:attrName>
                                        </p:attrNameLst>
                                      </p:cBhvr>
                                      <p:to>
                                        <p:strVal val="visible"/>
                                      </p:to>
                                    </p:set>
                                    <p:animEffect filter="fade" transition="in">
                                      <p:cBhvr>
                                        <p:cTn dur="500"/>
                                        <p:tgtEl>
                                          <p:spTgt spid="244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6" name="Shape 2446"/>
        <p:cNvGrpSpPr/>
        <p:nvPr/>
      </p:nvGrpSpPr>
      <p:grpSpPr>
        <a:xfrm>
          <a:off x="0" y="0"/>
          <a:ext cx="0" cy="0"/>
          <a:chOff x="0" y="0"/>
          <a:chExt cx="0" cy="0"/>
        </a:xfrm>
      </p:grpSpPr>
      <p:sp>
        <p:nvSpPr>
          <p:cNvPr id="2447" name="Google Shape;2447;p267"/>
          <p:cNvSpPr/>
          <p:nvPr/>
        </p:nvSpPr>
        <p:spPr>
          <a:xfrm>
            <a:off x="152400" y="457200"/>
            <a:ext cx="2590800" cy="230695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class A</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int a;</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 int a)</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 </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this.a =a;</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 }</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p:txBody>
      </p:sp>
      <p:sp>
        <p:nvSpPr>
          <p:cNvPr id="2448" name="Google Shape;2448;p267"/>
          <p:cNvSpPr/>
          <p:nvPr/>
        </p:nvSpPr>
        <p:spPr>
          <a:xfrm>
            <a:off x="1763395" y="189230"/>
            <a:ext cx="5481320" cy="590804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class B extends A</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 super class variable a hides here</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int a; </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int b;</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double c;</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B(int a,int b,double c)</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super(100);</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this.a = a;</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this.b=b;</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this.c=c;</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void show()</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System.out.println("Super class a="+super.a);</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System.out.println("a="+a);</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System.out.println("b="+b);</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System.out.println("c="+c);</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1800"/>
              <a:buFont typeface="Garamond"/>
              <a:buNone/>
            </a:pPr>
            <a:r>
              <a:rPr b="1" lang="en-US" sz="1800">
                <a:solidFill>
                  <a:schemeClr val="lt1"/>
                </a:solidFill>
                <a:latin typeface="Garamond"/>
                <a:ea typeface="Garamond"/>
                <a:cs typeface="Garamond"/>
                <a:sym typeface="Garamond"/>
              </a:rPr>
              <a:t>}</a:t>
            </a:r>
            <a:endParaRPr/>
          </a:p>
        </p:txBody>
      </p:sp>
      <p:sp>
        <p:nvSpPr>
          <p:cNvPr id="2449" name="Google Shape;2449;p267"/>
          <p:cNvSpPr/>
          <p:nvPr/>
        </p:nvSpPr>
        <p:spPr>
          <a:xfrm>
            <a:off x="4787900" y="1052830"/>
            <a:ext cx="5020945" cy="316928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class inhtest2</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public static void main(String args[])</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B b1 = new B(10,20,8.4);</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b1.show();</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2000"/>
              <a:buFont typeface="Garamond"/>
              <a:buNone/>
            </a:pPr>
            <a:r>
              <a:rPr b="1" lang="en-US" sz="2000">
                <a:solidFill>
                  <a:schemeClr val="lt1"/>
                </a:solidFill>
                <a:latin typeface="Garamond"/>
                <a:ea typeface="Garamond"/>
                <a:cs typeface="Garamond"/>
                <a:sym typeface="Garamond"/>
              </a:rPr>
              <a:t>}</a:t>
            </a:r>
            <a:endParaRPr/>
          </a:p>
          <a:p>
            <a:pPr indent="0" lvl="0" marL="0" marR="0" rtl="0" algn="l">
              <a:spcBef>
                <a:spcPts val="0"/>
              </a:spcBef>
              <a:spcAft>
                <a:spcPts val="0"/>
              </a:spcAft>
              <a:buClr>
                <a:schemeClr val="lt1"/>
              </a:buClr>
              <a:buSzPts val="2000"/>
              <a:buFont typeface="Garamond"/>
              <a:buNone/>
            </a:pPr>
            <a:r>
              <a:t/>
            </a:r>
            <a:endParaRPr b="1" sz="2000">
              <a:solidFill>
                <a:schemeClr val="lt1"/>
              </a:solidFill>
              <a:latin typeface="Garamond"/>
              <a:ea typeface="Garamond"/>
              <a:cs typeface="Garamond"/>
              <a:sym typeface="Garamond"/>
            </a:endParaRPr>
          </a:p>
          <a:p>
            <a:pPr indent="0" lvl="0" marL="0" marR="0" rtl="0" algn="l">
              <a:spcBef>
                <a:spcPts val="0"/>
              </a:spcBef>
              <a:spcAft>
                <a:spcPts val="0"/>
              </a:spcAft>
              <a:buClr>
                <a:schemeClr val="lt1"/>
              </a:buClr>
              <a:buSzPts val="2000"/>
              <a:buFont typeface="Garamond"/>
              <a:buNone/>
            </a:pPr>
            <a:r>
              <a:t/>
            </a:r>
            <a:endParaRPr b="1" sz="2000">
              <a:solidFill>
                <a:srgbClr val="FF0000"/>
              </a:solidFill>
              <a:latin typeface="Garamond"/>
              <a:ea typeface="Garamond"/>
              <a:cs typeface="Garamond"/>
              <a:sym typeface="Garamond"/>
            </a:endParaRPr>
          </a:p>
        </p:txBody>
      </p:sp>
      <p:sp>
        <p:nvSpPr>
          <p:cNvPr id="2450" name="Google Shape;2450;p267"/>
          <p:cNvSpPr txBox="1"/>
          <p:nvPr/>
        </p:nvSpPr>
        <p:spPr>
          <a:xfrm>
            <a:off x="5507990" y="4869180"/>
            <a:ext cx="3234690" cy="1753235"/>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Out Put</a:t>
            </a:r>
            <a:endParaRPr b="1" sz="1800">
              <a:solidFill>
                <a:srgbClr val="FF0000"/>
              </a:solidFill>
              <a:latin typeface="Garamond"/>
              <a:ea typeface="Garamond"/>
              <a:cs typeface="Garamond"/>
              <a:sym typeface="Garamond"/>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D:\java\bin&gt;java inhtest2</a:t>
            </a:r>
            <a:endParaRPr b="1" sz="1800">
              <a:solidFill>
                <a:srgbClr val="FF0000"/>
              </a:solidFill>
              <a:latin typeface="Garamond"/>
              <a:ea typeface="Garamond"/>
              <a:cs typeface="Garamond"/>
              <a:sym typeface="Garamond"/>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Super class a=100</a:t>
            </a:r>
            <a:endParaRPr b="1" sz="1800">
              <a:solidFill>
                <a:srgbClr val="FF0000"/>
              </a:solidFill>
              <a:latin typeface="Garamond"/>
              <a:ea typeface="Garamond"/>
              <a:cs typeface="Garamond"/>
              <a:sym typeface="Garamond"/>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a=10</a:t>
            </a:r>
            <a:endParaRPr b="1" sz="1800">
              <a:solidFill>
                <a:srgbClr val="FF0000"/>
              </a:solidFill>
              <a:latin typeface="Garamond"/>
              <a:ea typeface="Garamond"/>
              <a:cs typeface="Garamond"/>
              <a:sym typeface="Garamond"/>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b=20</a:t>
            </a:r>
            <a:endParaRPr b="1" sz="1800">
              <a:solidFill>
                <a:srgbClr val="FF0000"/>
              </a:solidFill>
              <a:latin typeface="Garamond"/>
              <a:ea typeface="Garamond"/>
              <a:cs typeface="Garamond"/>
              <a:sym typeface="Garamond"/>
            </a:endParaRPr>
          </a:p>
          <a:p>
            <a:pPr indent="0" lvl="0" marL="0" marR="0" rtl="0" algn="l">
              <a:spcBef>
                <a:spcPts val="0"/>
              </a:spcBef>
              <a:spcAft>
                <a:spcPts val="0"/>
              </a:spcAft>
              <a:buClr>
                <a:srgbClr val="FF0000"/>
              </a:buClr>
              <a:buSzPts val="1800"/>
              <a:buFont typeface="Garamond"/>
              <a:buNone/>
            </a:pPr>
            <a:r>
              <a:rPr b="1" lang="en-US" sz="1800">
                <a:solidFill>
                  <a:srgbClr val="FF0000"/>
                </a:solidFill>
                <a:latin typeface="Garamond"/>
                <a:ea typeface="Garamond"/>
                <a:cs typeface="Garamond"/>
                <a:sym typeface="Garamond"/>
              </a:rPr>
              <a:t>c=8.4</a:t>
            </a:r>
            <a:endParaRPr sz="1800">
              <a:solidFill>
                <a:schemeClr val="lt1"/>
              </a:solidFill>
              <a:latin typeface="Garamond"/>
              <a:ea typeface="Garamond"/>
              <a:cs typeface="Garamond"/>
              <a:sym typeface="Garamond"/>
            </a:endParaRPr>
          </a:p>
        </p:txBody>
      </p:sp>
      <p:sp>
        <p:nvSpPr>
          <p:cNvPr id="2451" name="Google Shape;2451;p267"/>
          <p:cNvSpPr txBox="1"/>
          <p:nvPr/>
        </p:nvSpPr>
        <p:spPr>
          <a:xfrm>
            <a:off x="107315" y="6381750"/>
            <a:ext cx="5264785" cy="3683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3. Refer to super class instance variables/Methods</a:t>
            </a:r>
            <a:endParaRPr sz="1800">
              <a:solidFill>
                <a:schemeClr val="lt1"/>
              </a:solidFill>
              <a:latin typeface="Garamond"/>
              <a:ea typeface="Garamond"/>
              <a:cs typeface="Garamond"/>
              <a:sym typeface="Garamond"/>
            </a:endParaRPr>
          </a:p>
        </p:txBody>
      </p:sp>
      <p:sp>
        <p:nvSpPr>
          <p:cNvPr id="2452" name="Google Shape;2452;p267"/>
          <p:cNvSpPr/>
          <p:nvPr/>
        </p:nvSpPr>
        <p:spPr>
          <a:xfrm>
            <a:off x="0" y="1052830"/>
            <a:ext cx="944880" cy="300990"/>
          </a:xfrm>
          <a:prstGeom prst="flowChartTerminator">
            <a:avLst/>
          </a:prstGeom>
          <a:noFill/>
          <a:ln cap="flat" cmpd="sng" w="1905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2453" name="Google Shape;2453;p267"/>
          <p:cNvSpPr/>
          <p:nvPr/>
        </p:nvSpPr>
        <p:spPr>
          <a:xfrm>
            <a:off x="1619250" y="1052830"/>
            <a:ext cx="944880" cy="300990"/>
          </a:xfrm>
          <a:prstGeom prst="flowChartTerminator">
            <a:avLst/>
          </a:prstGeom>
          <a:noFill/>
          <a:ln cap="flat" cmpd="sng" w="1905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2454" name="Google Shape;2454;p267"/>
          <p:cNvSpPr/>
          <p:nvPr/>
        </p:nvSpPr>
        <p:spPr>
          <a:xfrm>
            <a:off x="5003800" y="4293235"/>
            <a:ext cx="1664335" cy="497840"/>
          </a:xfrm>
          <a:prstGeom prst="flowChartTerminator">
            <a:avLst/>
          </a:prstGeom>
          <a:noFill/>
          <a:ln cap="flat" cmpd="sng" w="1905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7"/>
                                        </p:tgtEl>
                                        <p:attrNameLst>
                                          <p:attrName>style.visibility</p:attrName>
                                        </p:attrNameLst>
                                      </p:cBhvr>
                                      <p:to>
                                        <p:strVal val="visible"/>
                                      </p:to>
                                    </p:set>
                                    <p:animEffect filter="fade" transition="in">
                                      <p:cBhvr>
                                        <p:cTn dur="500"/>
                                        <p:tgtEl>
                                          <p:spTgt spid="2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8"/>
                                        </p:tgtEl>
                                        <p:attrNameLst>
                                          <p:attrName>style.visibility</p:attrName>
                                        </p:attrNameLst>
                                      </p:cBhvr>
                                      <p:to>
                                        <p:strVal val="visible"/>
                                      </p:to>
                                    </p:set>
                                    <p:animEffect filter="fade" transition="in">
                                      <p:cBhvr>
                                        <p:cTn dur="500"/>
                                        <p:tgtEl>
                                          <p:spTgt spid="24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9">
                                            <p:txEl>
                                              <p:pRg end="0" st="0"/>
                                            </p:txEl>
                                          </p:spTgt>
                                        </p:tgtEl>
                                        <p:attrNameLst>
                                          <p:attrName>style.visibility</p:attrName>
                                        </p:attrNameLst>
                                      </p:cBhvr>
                                      <p:to>
                                        <p:strVal val="visible"/>
                                      </p:to>
                                    </p:set>
                                    <p:animEffect filter="fade" transition="in">
                                      <p:cBhvr>
                                        <p:cTn dur="500"/>
                                        <p:tgtEl>
                                          <p:spTgt spid="24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9">
                                            <p:txEl>
                                              <p:pRg end="1" st="1"/>
                                            </p:txEl>
                                          </p:spTgt>
                                        </p:tgtEl>
                                        <p:attrNameLst>
                                          <p:attrName>style.visibility</p:attrName>
                                        </p:attrNameLst>
                                      </p:cBhvr>
                                      <p:to>
                                        <p:strVal val="visible"/>
                                      </p:to>
                                    </p:set>
                                    <p:animEffect filter="fade" transition="in">
                                      <p:cBhvr>
                                        <p:cTn dur="500"/>
                                        <p:tgtEl>
                                          <p:spTgt spid="24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9">
                                            <p:txEl>
                                              <p:pRg end="2" st="2"/>
                                            </p:txEl>
                                          </p:spTgt>
                                        </p:tgtEl>
                                        <p:attrNameLst>
                                          <p:attrName>style.visibility</p:attrName>
                                        </p:attrNameLst>
                                      </p:cBhvr>
                                      <p:to>
                                        <p:strVal val="visible"/>
                                      </p:to>
                                    </p:set>
                                    <p:animEffect filter="fade" transition="in">
                                      <p:cBhvr>
                                        <p:cTn dur="500"/>
                                        <p:tgtEl>
                                          <p:spTgt spid="24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9">
                                            <p:txEl>
                                              <p:pRg end="3" st="3"/>
                                            </p:txEl>
                                          </p:spTgt>
                                        </p:tgtEl>
                                        <p:attrNameLst>
                                          <p:attrName>style.visibility</p:attrName>
                                        </p:attrNameLst>
                                      </p:cBhvr>
                                      <p:to>
                                        <p:strVal val="visible"/>
                                      </p:to>
                                    </p:set>
                                    <p:animEffect filter="fade" transition="in">
                                      <p:cBhvr>
                                        <p:cTn dur="500"/>
                                        <p:tgtEl>
                                          <p:spTgt spid="244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9">
                                            <p:txEl>
                                              <p:pRg end="4" st="4"/>
                                            </p:txEl>
                                          </p:spTgt>
                                        </p:tgtEl>
                                        <p:attrNameLst>
                                          <p:attrName>style.visibility</p:attrName>
                                        </p:attrNameLst>
                                      </p:cBhvr>
                                      <p:to>
                                        <p:strVal val="visible"/>
                                      </p:to>
                                    </p:set>
                                    <p:animEffect filter="fade" transition="in">
                                      <p:cBhvr>
                                        <p:cTn dur="500"/>
                                        <p:tgtEl>
                                          <p:spTgt spid="244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9">
                                            <p:txEl>
                                              <p:pRg end="5" st="5"/>
                                            </p:txEl>
                                          </p:spTgt>
                                        </p:tgtEl>
                                        <p:attrNameLst>
                                          <p:attrName>style.visibility</p:attrName>
                                        </p:attrNameLst>
                                      </p:cBhvr>
                                      <p:to>
                                        <p:strVal val="visible"/>
                                      </p:to>
                                    </p:set>
                                    <p:animEffect filter="fade" transition="in">
                                      <p:cBhvr>
                                        <p:cTn dur="500"/>
                                        <p:tgtEl>
                                          <p:spTgt spid="244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9">
                                            <p:txEl>
                                              <p:pRg end="6" st="6"/>
                                            </p:txEl>
                                          </p:spTgt>
                                        </p:tgtEl>
                                        <p:attrNameLst>
                                          <p:attrName>style.visibility</p:attrName>
                                        </p:attrNameLst>
                                      </p:cBhvr>
                                      <p:to>
                                        <p:strVal val="visible"/>
                                      </p:to>
                                    </p:set>
                                    <p:animEffect filter="fade" transition="in">
                                      <p:cBhvr>
                                        <p:cTn dur="500"/>
                                        <p:tgtEl>
                                          <p:spTgt spid="244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9">
                                            <p:txEl>
                                              <p:pRg end="7" st="7"/>
                                            </p:txEl>
                                          </p:spTgt>
                                        </p:tgtEl>
                                        <p:attrNameLst>
                                          <p:attrName>style.visibility</p:attrName>
                                        </p:attrNameLst>
                                      </p:cBhvr>
                                      <p:to>
                                        <p:strVal val="visible"/>
                                      </p:to>
                                    </p:set>
                                    <p:animEffect filter="fade" transition="in">
                                      <p:cBhvr>
                                        <p:cTn dur="500"/>
                                        <p:tgtEl>
                                          <p:spTgt spid="244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9">
                                            <p:txEl>
                                              <p:pRg end="8" st="8"/>
                                            </p:txEl>
                                          </p:spTgt>
                                        </p:tgtEl>
                                        <p:attrNameLst>
                                          <p:attrName>style.visibility</p:attrName>
                                        </p:attrNameLst>
                                      </p:cBhvr>
                                      <p:to>
                                        <p:strVal val="visible"/>
                                      </p:to>
                                    </p:set>
                                    <p:animEffect filter="fade" transition="in">
                                      <p:cBhvr>
                                        <p:cTn dur="500"/>
                                        <p:tgtEl>
                                          <p:spTgt spid="244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9">
                                            <p:txEl>
                                              <p:pRg end="9" st="9"/>
                                            </p:txEl>
                                          </p:spTgt>
                                        </p:tgtEl>
                                        <p:attrNameLst>
                                          <p:attrName>style.visibility</p:attrName>
                                        </p:attrNameLst>
                                      </p:cBhvr>
                                      <p:to>
                                        <p:strVal val="visible"/>
                                      </p:to>
                                    </p:set>
                                    <p:animEffect filter="fade" transition="in">
                                      <p:cBhvr>
                                        <p:cTn dur="500"/>
                                        <p:tgtEl>
                                          <p:spTgt spid="244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3"/>
                                        </p:tgtEl>
                                        <p:attrNameLst>
                                          <p:attrName>style.visibility</p:attrName>
                                        </p:attrNameLst>
                                      </p:cBhvr>
                                      <p:to>
                                        <p:strVal val="visible"/>
                                      </p:to>
                                    </p:set>
                                    <p:animEffect filter="fade" transition="in">
                                      <p:cBhvr>
                                        <p:cTn dur="500"/>
                                        <p:tgtEl>
                                          <p:spTgt spid="2453"/>
                                        </p:tgtEl>
                                      </p:cBhvr>
                                    </p:animEffect>
                                  </p:childTnLst>
                                </p:cTn>
                              </p:par>
                              <p:par>
                                <p:cTn fill="hold" nodeType="withEffect" presetClass="entr" presetID="10" presetSubtype="0">
                                  <p:stCondLst>
                                    <p:cond delay="0"/>
                                  </p:stCondLst>
                                  <p:childTnLst>
                                    <p:set>
                                      <p:cBhvr>
                                        <p:cTn dur="1" fill="hold">
                                          <p:stCondLst>
                                            <p:cond delay="0"/>
                                          </p:stCondLst>
                                        </p:cTn>
                                        <p:tgtEl>
                                          <p:spTgt spid="2452"/>
                                        </p:tgtEl>
                                        <p:attrNameLst>
                                          <p:attrName>style.visibility</p:attrName>
                                        </p:attrNameLst>
                                      </p:cBhvr>
                                      <p:to>
                                        <p:strVal val="visible"/>
                                      </p:to>
                                    </p:set>
                                    <p:animEffect filter="fade" transition="in">
                                      <p:cBhvr>
                                        <p:cTn dur="500"/>
                                        <p:tgtEl>
                                          <p:spTgt spid="2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4"/>
                                        </p:tgtEl>
                                        <p:attrNameLst>
                                          <p:attrName>style.visibility</p:attrName>
                                        </p:attrNameLst>
                                      </p:cBhvr>
                                      <p:to>
                                        <p:strVal val="visible"/>
                                      </p:to>
                                    </p:set>
                                    <p:animEffect filter="fade" transition="in">
                                      <p:cBhvr>
                                        <p:cTn dur="500"/>
                                        <p:tgtEl>
                                          <p:spTgt spid="2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9" name="Shape 2459"/>
        <p:cNvGrpSpPr/>
        <p:nvPr/>
      </p:nvGrpSpPr>
      <p:grpSpPr>
        <a:xfrm>
          <a:off x="0" y="0"/>
          <a:ext cx="0" cy="0"/>
          <a:chOff x="0" y="0"/>
          <a:chExt cx="0" cy="0"/>
        </a:xfrm>
      </p:grpSpPr>
      <p:sp>
        <p:nvSpPr>
          <p:cNvPr id="2460" name="Google Shape;2460;p268"/>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#29: Method Overriding</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2461" name="Google Shape;2461;p268"/>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5" name="Shape 2465"/>
        <p:cNvGrpSpPr/>
        <p:nvPr/>
      </p:nvGrpSpPr>
      <p:grpSpPr>
        <a:xfrm>
          <a:off x="0" y="0"/>
          <a:ext cx="0" cy="0"/>
          <a:chOff x="0" y="0"/>
          <a:chExt cx="0" cy="0"/>
        </a:xfrm>
      </p:grpSpPr>
      <p:sp>
        <p:nvSpPr>
          <p:cNvPr id="2466" name="Google Shape;2466;p269"/>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If subclass (child class) has the same method as declared in the parent class, it is known as method overriding in Java.</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b="1" lang="en-US" u="sng"/>
              <a:t>Uses:</a:t>
            </a:r>
            <a:endParaRPr/>
          </a:p>
          <a:p>
            <a:pPr indent="-342900" lvl="0" marL="342900" rtl="0" algn="l">
              <a:lnSpc>
                <a:spcPct val="100000"/>
              </a:lnSpc>
              <a:spcBef>
                <a:spcPts val="600"/>
              </a:spcBef>
              <a:spcAft>
                <a:spcPts val="0"/>
              </a:spcAft>
              <a:buSzPts val="2000"/>
              <a:buFont typeface="Arial"/>
              <a:buChar char="•"/>
            </a:pPr>
            <a:r>
              <a:rPr lang="en-US"/>
              <a:t>Method overriding is used to provide the specific implementation of a method which is already provided by its superclass.</a:t>
            </a:r>
            <a:endParaRPr/>
          </a:p>
          <a:p>
            <a:pPr indent="-342900" lvl="0" marL="342900" rtl="0" algn="l">
              <a:lnSpc>
                <a:spcPct val="100000"/>
              </a:lnSpc>
              <a:spcBef>
                <a:spcPts val="600"/>
              </a:spcBef>
              <a:spcAft>
                <a:spcPts val="0"/>
              </a:spcAft>
              <a:buSzPts val="2000"/>
              <a:buFont typeface="Arial"/>
              <a:buChar char="•"/>
            </a:pPr>
            <a:r>
              <a:rPr lang="en-US"/>
              <a:t>Method overriding is used for </a:t>
            </a:r>
            <a:r>
              <a:rPr b="1" lang="en-US" u="sng"/>
              <a:t>runtime polymorphism</a:t>
            </a:r>
            <a:endParaRPr/>
          </a:p>
          <a:p>
            <a:pPr indent="0" lvl="0" marL="0" rtl="0" algn="l">
              <a:lnSpc>
                <a:spcPct val="100000"/>
              </a:lnSpc>
              <a:spcBef>
                <a:spcPts val="600"/>
              </a:spcBef>
              <a:spcAft>
                <a:spcPts val="0"/>
              </a:spcAft>
              <a:buSzPts val="2000"/>
              <a:buFont typeface="Arial"/>
              <a:buNone/>
            </a:pPr>
            <a:r>
              <a:t/>
            </a:r>
            <a:endParaRPr b="1" u="sng"/>
          </a:p>
          <a:p>
            <a:pPr indent="0" lvl="0" marL="0" rtl="0" algn="l">
              <a:lnSpc>
                <a:spcPct val="100000"/>
              </a:lnSpc>
              <a:spcBef>
                <a:spcPts val="600"/>
              </a:spcBef>
              <a:spcAft>
                <a:spcPts val="0"/>
              </a:spcAft>
              <a:buSzPts val="2000"/>
              <a:buFont typeface="Arial"/>
              <a:buNone/>
            </a:pPr>
            <a:r>
              <a:rPr b="1" lang="en-US" u="sng"/>
              <a:t>Rules for Java Method Overriding</a:t>
            </a:r>
            <a:endParaRPr/>
          </a:p>
          <a:p>
            <a:pPr indent="-342900" lvl="0" marL="342900" rtl="0" algn="l">
              <a:lnSpc>
                <a:spcPct val="100000"/>
              </a:lnSpc>
              <a:spcBef>
                <a:spcPts val="600"/>
              </a:spcBef>
              <a:spcAft>
                <a:spcPts val="0"/>
              </a:spcAft>
              <a:buSzPts val="2000"/>
              <a:buFont typeface="Arial"/>
              <a:buChar char="•"/>
            </a:pPr>
            <a:r>
              <a:rPr lang="en-US"/>
              <a:t>The method must have the same name as in the parent class</a:t>
            </a:r>
            <a:endParaRPr/>
          </a:p>
          <a:p>
            <a:pPr indent="-342900" lvl="0" marL="342900" rtl="0" algn="l">
              <a:lnSpc>
                <a:spcPct val="100000"/>
              </a:lnSpc>
              <a:spcBef>
                <a:spcPts val="600"/>
              </a:spcBef>
              <a:spcAft>
                <a:spcPts val="0"/>
              </a:spcAft>
              <a:buSzPts val="2000"/>
              <a:buFont typeface="Arial"/>
              <a:buChar char="•"/>
            </a:pPr>
            <a:r>
              <a:rPr lang="en-US"/>
              <a:t>The method must have the same parameter as in the parent class.</a:t>
            </a:r>
            <a:endParaRPr/>
          </a:p>
          <a:p>
            <a:pPr indent="0" lvl="0" marL="0" rtl="0" algn="l">
              <a:lnSpc>
                <a:spcPct val="100000"/>
              </a:lnSpc>
              <a:spcBef>
                <a:spcPts val="600"/>
              </a:spcBef>
              <a:spcAft>
                <a:spcPts val="0"/>
              </a:spcAft>
              <a:buSzPts val="2000"/>
              <a:buFont typeface="Arial"/>
              <a:buNone/>
            </a:pPr>
            <a:r>
              <a:t/>
            </a:r>
            <a:endParaRPr/>
          </a:p>
        </p:txBody>
      </p:sp>
      <p:sp>
        <p:nvSpPr>
          <p:cNvPr id="2467" name="Google Shape;2467;p26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METHOD OVERRIDING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6">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1" name="Shape 2471"/>
        <p:cNvGrpSpPr/>
        <p:nvPr/>
      </p:nvGrpSpPr>
      <p:grpSpPr>
        <a:xfrm>
          <a:off x="0" y="0"/>
          <a:ext cx="0" cy="0"/>
          <a:chOff x="0" y="0"/>
          <a:chExt cx="0" cy="0"/>
        </a:xfrm>
      </p:grpSpPr>
      <p:sp>
        <p:nvSpPr>
          <p:cNvPr id="2472" name="Google Shape;2472;p270"/>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2473" name="Google Shape;2473;p27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METHOD OVERRIDING</a:t>
            </a:r>
            <a:endParaRPr/>
          </a:p>
        </p:txBody>
      </p:sp>
      <p:sp>
        <p:nvSpPr>
          <p:cNvPr id="2474" name="Google Shape;2474;p270"/>
          <p:cNvSpPr txBox="1"/>
          <p:nvPr/>
        </p:nvSpPr>
        <p:spPr>
          <a:xfrm>
            <a:off x="107950" y="1805305"/>
            <a:ext cx="4257040" cy="2061210"/>
          </a:xfrm>
          <a:prstGeom prst="rect">
            <a:avLst/>
          </a:prstGeom>
          <a:gradFill>
            <a:gsLst>
              <a:gs pos="0">
                <a:srgbClr val="FFD7A4"/>
              </a:gs>
              <a:gs pos="30000">
                <a:srgbClr val="FFC77A"/>
              </a:gs>
              <a:gs pos="45000">
                <a:srgbClr val="FFC562"/>
              </a:gs>
              <a:gs pos="55000">
                <a:srgbClr val="FFC56B"/>
              </a:gs>
              <a:gs pos="73000">
                <a:srgbClr val="FFC77A"/>
              </a:gs>
              <a:gs pos="100000">
                <a:srgbClr val="FFD7A4"/>
              </a:gs>
            </a:gsLst>
            <a:lin ang="950000" scaled="0"/>
          </a:gradFill>
          <a:ln cap="flat" cmpd="sng" w="9525">
            <a:solidFill>
              <a:schemeClr val="accent1"/>
            </a:solidFill>
            <a:prstDash val="solid"/>
            <a:round/>
            <a:headEnd len="sm" w="sm" type="none"/>
            <a:tailEnd len="sm" w="sm" type="none"/>
          </a:ln>
          <a:effectLst>
            <a:outerShdw blurRad="38100" rotWithShape="0" dir="5400000" dist="254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B050"/>
                </a:solidFill>
                <a:latin typeface="Garamond"/>
                <a:ea typeface="Garamond"/>
                <a:cs typeface="Garamond"/>
                <a:sym typeface="Garamond"/>
              </a:rPr>
              <a:t>class Vehicle</a:t>
            </a:r>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  </a:t>
            </a:r>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  void run()</a:t>
            </a:r>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 {</a:t>
            </a:r>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   System.out.println("Vehicle is running");</a:t>
            </a:r>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 }  </a:t>
            </a:r>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 </a:t>
            </a:r>
            <a:r>
              <a:rPr lang="en-US" sz="1600">
                <a:solidFill>
                  <a:schemeClr val="dk1"/>
                </a:solidFill>
                <a:latin typeface="Garamond"/>
                <a:ea typeface="Garamond"/>
                <a:cs typeface="Garamond"/>
                <a:sym typeface="Garamond"/>
              </a:rPr>
              <a:t> </a:t>
            </a:r>
            <a:endParaRPr/>
          </a:p>
          <a:p>
            <a:pPr indent="0" lvl="0" marL="0" marR="0" rtl="0" algn="l">
              <a:spcBef>
                <a:spcPts val="0"/>
              </a:spcBef>
              <a:spcAft>
                <a:spcPts val="0"/>
              </a:spcAft>
              <a:buNone/>
            </a:pPr>
            <a:r>
              <a:t/>
            </a:r>
            <a:endParaRPr sz="1600">
              <a:solidFill>
                <a:schemeClr val="dk1"/>
              </a:solidFill>
              <a:latin typeface="Garamond"/>
              <a:ea typeface="Garamond"/>
              <a:cs typeface="Garamond"/>
              <a:sym typeface="Garamond"/>
            </a:endParaRPr>
          </a:p>
        </p:txBody>
      </p:sp>
      <p:sp>
        <p:nvSpPr>
          <p:cNvPr id="2475" name="Google Shape;2475;p270"/>
          <p:cNvSpPr/>
          <p:nvPr/>
        </p:nvSpPr>
        <p:spPr>
          <a:xfrm>
            <a:off x="35560" y="5733415"/>
            <a:ext cx="2087245" cy="1026795"/>
          </a:xfrm>
          <a:prstGeom prst="roundRect">
            <a:avLst>
              <a:gd fmla="val 16667" name="adj"/>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Output:</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Vehicle is running</a:t>
            </a:r>
            <a:endParaRPr/>
          </a:p>
        </p:txBody>
      </p:sp>
      <p:sp>
        <p:nvSpPr>
          <p:cNvPr id="2476" name="Google Shape;2476;p270"/>
          <p:cNvSpPr txBox="1"/>
          <p:nvPr/>
        </p:nvSpPr>
        <p:spPr>
          <a:xfrm>
            <a:off x="107950" y="3644900"/>
            <a:ext cx="4257040" cy="2061210"/>
          </a:xfrm>
          <a:prstGeom prst="rect">
            <a:avLst/>
          </a:prstGeom>
          <a:gradFill>
            <a:gsLst>
              <a:gs pos="0">
                <a:srgbClr val="FFD7A4"/>
              </a:gs>
              <a:gs pos="30000">
                <a:srgbClr val="FFC77A"/>
              </a:gs>
              <a:gs pos="45000">
                <a:srgbClr val="FFC562"/>
              </a:gs>
              <a:gs pos="55000">
                <a:srgbClr val="FFC56B"/>
              </a:gs>
              <a:gs pos="73000">
                <a:srgbClr val="FFC77A"/>
              </a:gs>
              <a:gs pos="100000">
                <a:srgbClr val="FFD7A4"/>
              </a:gs>
            </a:gsLst>
            <a:lin ang="950000" scaled="0"/>
          </a:gradFill>
          <a:ln cap="flat" cmpd="sng" w="9525">
            <a:solidFill>
              <a:schemeClr val="accent1"/>
            </a:solidFill>
            <a:prstDash val="solid"/>
            <a:round/>
            <a:headEnd len="sm" w="sm" type="none"/>
            <a:tailEnd len="sm" w="sm" type="none"/>
          </a:ln>
          <a:effectLst>
            <a:outerShdw blurRad="38100" rotWithShape="0" dir="5400000" dist="254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aramond"/>
                <a:ea typeface="Garamond"/>
                <a:cs typeface="Garamond"/>
                <a:sym typeface="Garamond"/>
              </a:rPr>
              <a:t>class Bike extends </a:t>
            </a:r>
            <a:r>
              <a:rPr b="1" lang="en-US" sz="1600">
                <a:solidFill>
                  <a:srgbClr val="00B050"/>
                </a:solidFill>
                <a:latin typeface="Garamond"/>
                <a:ea typeface="Garamond"/>
                <a:cs typeface="Garamond"/>
                <a:sym typeface="Garamond"/>
              </a:rPr>
              <a:t>Vehicle</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a:t>
            </a:r>
            <a:endParaRPr sz="16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public static void main(String args[])</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  </a:t>
            </a:r>
            <a:endParaRPr sz="16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Bike obj = new Bike();  </a:t>
            </a:r>
            <a:endParaRPr sz="16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obj.</a:t>
            </a:r>
            <a:r>
              <a:rPr b="1" lang="en-US" sz="1600">
                <a:solidFill>
                  <a:srgbClr val="00B050"/>
                </a:solidFill>
                <a:latin typeface="Garamond"/>
                <a:ea typeface="Garamond"/>
                <a:cs typeface="Garamond"/>
                <a:sym typeface="Garamond"/>
              </a:rPr>
              <a:t>run();</a:t>
            </a:r>
            <a:r>
              <a:rPr lang="en-US" sz="1600">
                <a:solidFill>
                  <a:schemeClr val="dk1"/>
                </a:solidFill>
                <a:latin typeface="Garamond"/>
                <a:ea typeface="Garamond"/>
                <a:cs typeface="Garamond"/>
                <a:sym typeface="Garamond"/>
              </a:rPr>
              <a:t>  </a:t>
            </a:r>
            <a:endParaRPr sz="16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  </a:t>
            </a:r>
            <a:endParaRPr sz="16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a:t>
            </a:r>
            <a:endParaRPr sz="1600">
              <a:solidFill>
                <a:schemeClr val="dk1"/>
              </a:solidFill>
              <a:latin typeface="Garamond"/>
              <a:ea typeface="Garamond"/>
              <a:cs typeface="Garamond"/>
              <a:sym typeface="Garamond"/>
            </a:endParaRPr>
          </a:p>
        </p:txBody>
      </p:sp>
      <p:sp>
        <p:nvSpPr>
          <p:cNvPr id="2477" name="Google Shape;2477;p270"/>
          <p:cNvSpPr txBox="1"/>
          <p:nvPr/>
        </p:nvSpPr>
        <p:spPr>
          <a:xfrm>
            <a:off x="4716145" y="1773555"/>
            <a:ext cx="4257675" cy="2061210"/>
          </a:xfrm>
          <a:prstGeom prst="rect">
            <a:avLst/>
          </a:prstGeom>
          <a:gradFill>
            <a:gsLst>
              <a:gs pos="0">
                <a:srgbClr val="FFD7A4"/>
              </a:gs>
              <a:gs pos="30000">
                <a:srgbClr val="FFC77A"/>
              </a:gs>
              <a:gs pos="45000">
                <a:srgbClr val="FFC562"/>
              </a:gs>
              <a:gs pos="55000">
                <a:srgbClr val="FFC56B"/>
              </a:gs>
              <a:gs pos="73000">
                <a:srgbClr val="FFC77A"/>
              </a:gs>
              <a:gs pos="100000">
                <a:srgbClr val="FFD7A4"/>
              </a:gs>
            </a:gsLst>
            <a:lin ang="950000" scaled="0"/>
          </a:gradFill>
          <a:ln cap="flat" cmpd="sng" w="9525">
            <a:solidFill>
              <a:schemeClr val="accent1"/>
            </a:solidFill>
            <a:prstDash val="solid"/>
            <a:round/>
            <a:headEnd len="sm" w="sm" type="none"/>
            <a:tailEnd len="sm" w="sm" type="none"/>
          </a:ln>
          <a:effectLst>
            <a:outerShdw blurRad="38100" rotWithShape="0" dir="5400000" dist="254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B050"/>
                </a:solidFill>
                <a:latin typeface="Garamond"/>
                <a:ea typeface="Garamond"/>
                <a:cs typeface="Garamond"/>
                <a:sym typeface="Garamond"/>
              </a:rPr>
              <a:t>class Vehicle</a:t>
            </a:r>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  </a:t>
            </a:r>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  void run()</a:t>
            </a:r>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  {</a:t>
            </a:r>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    System.out.println("Vehicle is running");</a:t>
            </a:r>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   }  </a:t>
            </a:r>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 </a:t>
            </a:r>
            <a:r>
              <a:rPr lang="en-US" sz="1600">
                <a:solidFill>
                  <a:schemeClr val="dk1"/>
                </a:solidFill>
                <a:latin typeface="Garamond"/>
                <a:ea typeface="Garamond"/>
                <a:cs typeface="Garamond"/>
                <a:sym typeface="Garamond"/>
              </a:rPr>
              <a:t> </a:t>
            </a:r>
            <a:endParaRPr/>
          </a:p>
          <a:p>
            <a:pPr indent="0" lvl="0" marL="0" marR="0" rtl="0" algn="l">
              <a:spcBef>
                <a:spcPts val="0"/>
              </a:spcBef>
              <a:spcAft>
                <a:spcPts val="0"/>
              </a:spcAft>
              <a:buNone/>
            </a:pPr>
            <a:r>
              <a:t/>
            </a:r>
            <a:endParaRPr sz="1600">
              <a:solidFill>
                <a:schemeClr val="dk1"/>
              </a:solidFill>
              <a:latin typeface="Garamond"/>
              <a:ea typeface="Garamond"/>
              <a:cs typeface="Garamond"/>
              <a:sym typeface="Garamond"/>
            </a:endParaRPr>
          </a:p>
        </p:txBody>
      </p:sp>
      <p:sp>
        <p:nvSpPr>
          <p:cNvPr id="2478" name="Google Shape;2478;p270"/>
          <p:cNvSpPr txBox="1"/>
          <p:nvPr/>
        </p:nvSpPr>
        <p:spPr>
          <a:xfrm>
            <a:off x="4716780" y="3526790"/>
            <a:ext cx="4257040" cy="3291840"/>
          </a:xfrm>
          <a:prstGeom prst="rect">
            <a:avLst/>
          </a:prstGeom>
          <a:gradFill>
            <a:gsLst>
              <a:gs pos="0">
                <a:srgbClr val="FFD7A4"/>
              </a:gs>
              <a:gs pos="30000">
                <a:srgbClr val="FFC77A"/>
              </a:gs>
              <a:gs pos="45000">
                <a:srgbClr val="FFC562"/>
              </a:gs>
              <a:gs pos="55000">
                <a:srgbClr val="FFC56B"/>
              </a:gs>
              <a:gs pos="73000">
                <a:srgbClr val="FFC77A"/>
              </a:gs>
              <a:gs pos="100000">
                <a:srgbClr val="FFD7A4"/>
              </a:gs>
            </a:gsLst>
            <a:lin ang="950000" scaled="0"/>
          </a:gradFill>
          <a:ln cap="flat" cmpd="sng" w="9525">
            <a:solidFill>
              <a:schemeClr val="accent1"/>
            </a:solidFill>
            <a:prstDash val="solid"/>
            <a:round/>
            <a:headEnd len="sm" w="sm" type="none"/>
            <a:tailEnd len="sm" w="sm" type="none"/>
          </a:ln>
          <a:effectLst>
            <a:outerShdw blurRad="38100" rotWithShape="0" dir="5400000" dist="254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aramond"/>
                <a:ea typeface="Garamond"/>
                <a:cs typeface="Garamond"/>
                <a:sym typeface="Garamond"/>
              </a:rPr>
              <a:t>class Bike extends </a:t>
            </a:r>
            <a:r>
              <a:rPr b="1" lang="en-US" sz="1600">
                <a:solidFill>
                  <a:srgbClr val="00B050"/>
                </a:solidFill>
                <a:latin typeface="Garamond"/>
                <a:ea typeface="Garamond"/>
                <a:cs typeface="Garamond"/>
                <a:sym typeface="Garamond"/>
              </a:rPr>
              <a:t>Vehicle</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a:t>
            </a:r>
            <a:endParaRPr sz="16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public static void main(String args[])</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  </a:t>
            </a:r>
            <a:endParaRPr sz="16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Bike obj = new Bike();  </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obj.</a:t>
            </a:r>
            <a:r>
              <a:rPr b="1" lang="en-US" sz="1600">
                <a:solidFill>
                  <a:srgbClr val="00B050"/>
                </a:solidFill>
                <a:latin typeface="Garamond"/>
                <a:ea typeface="Garamond"/>
                <a:cs typeface="Garamond"/>
                <a:sym typeface="Garamond"/>
              </a:rPr>
              <a:t>run();</a:t>
            </a:r>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  </a:t>
            </a:r>
            <a:r>
              <a:rPr b="1" lang="en-US" sz="1600">
                <a:solidFill>
                  <a:schemeClr val="dk1"/>
                </a:solidFill>
                <a:latin typeface="Garamond"/>
                <a:ea typeface="Garamond"/>
                <a:cs typeface="Garamond"/>
                <a:sym typeface="Garamond"/>
              </a:rPr>
              <a:t>}</a:t>
            </a:r>
            <a:endParaRPr sz="16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void run()</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System.out.println("Bike is running safely");</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  </a:t>
            </a:r>
            <a:endParaRPr sz="1600">
              <a:solidFill>
                <a:schemeClr val="dk1"/>
              </a:solidFill>
              <a:latin typeface="Garamond"/>
              <a:ea typeface="Garamond"/>
              <a:cs typeface="Garamond"/>
              <a:sym typeface="Garamond"/>
            </a:endParaRPr>
          </a:p>
        </p:txBody>
      </p:sp>
      <p:sp>
        <p:nvSpPr>
          <p:cNvPr id="2479" name="Google Shape;2479;p270"/>
          <p:cNvSpPr/>
          <p:nvPr/>
        </p:nvSpPr>
        <p:spPr>
          <a:xfrm>
            <a:off x="2311400" y="5805805"/>
            <a:ext cx="2202815" cy="1026795"/>
          </a:xfrm>
          <a:prstGeom prst="roundRect">
            <a:avLst>
              <a:gd fmla="val 16667" name="adj"/>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Output:</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Bike is running safely</a:t>
            </a:r>
            <a:endParaRPr/>
          </a:p>
        </p:txBody>
      </p:sp>
      <p:sp>
        <p:nvSpPr>
          <p:cNvPr id="2480" name="Google Shape;2480;p270"/>
          <p:cNvSpPr/>
          <p:nvPr/>
        </p:nvSpPr>
        <p:spPr>
          <a:xfrm>
            <a:off x="191770" y="2294890"/>
            <a:ext cx="3846195" cy="1105535"/>
          </a:xfrm>
          <a:prstGeom prst="roundRect">
            <a:avLst>
              <a:gd fmla="val 16667" name="adj"/>
            </a:avLst>
          </a:prstGeom>
          <a:noFill/>
          <a:ln cap="flat" cmpd="sng" w="381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2481" name="Google Shape;2481;p270"/>
          <p:cNvSpPr/>
          <p:nvPr/>
        </p:nvSpPr>
        <p:spPr>
          <a:xfrm>
            <a:off x="4787900" y="5445760"/>
            <a:ext cx="4037330" cy="1105535"/>
          </a:xfrm>
          <a:prstGeom prst="roundRect">
            <a:avLst>
              <a:gd fmla="val 16667" name="adj"/>
            </a:avLst>
          </a:prstGeom>
          <a:noFill/>
          <a:ln cap="flat" cmpd="sng" w="381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4"/>
                                        </p:tgtEl>
                                        <p:attrNameLst>
                                          <p:attrName>style.visibility</p:attrName>
                                        </p:attrNameLst>
                                      </p:cBhvr>
                                      <p:to>
                                        <p:strVal val="visible"/>
                                      </p:to>
                                    </p:set>
                                    <p:animEffect filter="fade" transition="in">
                                      <p:cBhvr>
                                        <p:cTn dur="500"/>
                                        <p:tgtEl>
                                          <p:spTgt spid="2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6"/>
                                        </p:tgtEl>
                                        <p:attrNameLst>
                                          <p:attrName>style.visibility</p:attrName>
                                        </p:attrNameLst>
                                      </p:cBhvr>
                                      <p:to>
                                        <p:strVal val="visible"/>
                                      </p:to>
                                    </p:set>
                                    <p:animEffect filter="fade" transition="in">
                                      <p:cBhvr>
                                        <p:cTn dur="500"/>
                                        <p:tgtEl>
                                          <p:spTgt spid="24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5"/>
                                        </p:tgtEl>
                                        <p:attrNameLst>
                                          <p:attrName>style.visibility</p:attrName>
                                        </p:attrNameLst>
                                      </p:cBhvr>
                                      <p:to>
                                        <p:strVal val="visible"/>
                                      </p:to>
                                    </p:set>
                                    <p:animEffect filter="fade" transition="in">
                                      <p:cBhvr>
                                        <p:cTn dur="500"/>
                                        <p:tgtEl>
                                          <p:spTgt spid="2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7"/>
                                        </p:tgtEl>
                                        <p:attrNameLst>
                                          <p:attrName>style.visibility</p:attrName>
                                        </p:attrNameLst>
                                      </p:cBhvr>
                                      <p:to>
                                        <p:strVal val="visible"/>
                                      </p:to>
                                    </p:set>
                                    <p:animEffect filter="fade" transition="in">
                                      <p:cBhvr>
                                        <p:cTn dur="500"/>
                                        <p:tgtEl>
                                          <p:spTgt spid="24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8">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8">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0"/>
                                        </p:tgtEl>
                                        <p:attrNameLst>
                                          <p:attrName>style.visibility</p:attrName>
                                        </p:attrNameLst>
                                      </p:cBhvr>
                                      <p:to>
                                        <p:strVal val="visible"/>
                                      </p:to>
                                    </p:set>
                                    <p:animEffect filter="fade" transition="in">
                                      <p:cBhvr>
                                        <p:cTn dur="500"/>
                                        <p:tgtEl>
                                          <p:spTgt spid="2480"/>
                                        </p:tgtEl>
                                      </p:cBhvr>
                                    </p:animEffect>
                                  </p:childTnLst>
                                </p:cTn>
                              </p:par>
                              <p:par>
                                <p:cTn fill="hold" nodeType="withEffect" presetClass="entr" presetID="10" presetSubtype="0">
                                  <p:stCondLst>
                                    <p:cond delay="0"/>
                                  </p:stCondLst>
                                  <p:childTnLst>
                                    <p:set>
                                      <p:cBhvr>
                                        <p:cTn dur="1" fill="hold">
                                          <p:stCondLst>
                                            <p:cond delay="0"/>
                                          </p:stCondLst>
                                        </p:cTn>
                                        <p:tgtEl>
                                          <p:spTgt spid="2481"/>
                                        </p:tgtEl>
                                        <p:attrNameLst>
                                          <p:attrName>style.visibility</p:attrName>
                                        </p:attrNameLst>
                                      </p:cBhvr>
                                      <p:to>
                                        <p:strVal val="visible"/>
                                      </p:to>
                                    </p:set>
                                    <p:animEffect filter="fade" transition="in">
                                      <p:cBhvr>
                                        <p:cTn dur="500"/>
                                        <p:tgtEl>
                                          <p:spTgt spid="24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5" name="Shape 2485"/>
        <p:cNvGrpSpPr/>
        <p:nvPr/>
      </p:nvGrpSpPr>
      <p:grpSpPr>
        <a:xfrm>
          <a:off x="0" y="0"/>
          <a:ext cx="0" cy="0"/>
          <a:chOff x="0" y="0"/>
          <a:chExt cx="0" cy="0"/>
        </a:xfrm>
      </p:grpSpPr>
      <p:sp>
        <p:nvSpPr>
          <p:cNvPr id="2486" name="Google Shape;2486;p271"/>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2487" name="Google Shape;2487;p27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METHOD OVERRIDING</a:t>
            </a:r>
            <a:endParaRPr/>
          </a:p>
        </p:txBody>
      </p:sp>
      <p:sp>
        <p:nvSpPr>
          <p:cNvPr id="2488" name="Google Shape;2488;p271"/>
          <p:cNvSpPr txBox="1"/>
          <p:nvPr/>
        </p:nvSpPr>
        <p:spPr>
          <a:xfrm>
            <a:off x="107950" y="1805305"/>
            <a:ext cx="4257040" cy="2061210"/>
          </a:xfrm>
          <a:prstGeom prst="rect">
            <a:avLst/>
          </a:prstGeom>
          <a:gradFill>
            <a:gsLst>
              <a:gs pos="0">
                <a:srgbClr val="FFD7A4"/>
              </a:gs>
              <a:gs pos="30000">
                <a:srgbClr val="FFC77A"/>
              </a:gs>
              <a:gs pos="45000">
                <a:srgbClr val="FFC562"/>
              </a:gs>
              <a:gs pos="55000">
                <a:srgbClr val="FFC56B"/>
              </a:gs>
              <a:gs pos="73000">
                <a:srgbClr val="FFC77A"/>
              </a:gs>
              <a:gs pos="100000">
                <a:srgbClr val="FFD7A4"/>
              </a:gs>
            </a:gsLst>
            <a:lin ang="950000" scaled="0"/>
          </a:gradFill>
          <a:ln cap="flat" cmpd="sng" w="9525">
            <a:solidFill>
              <a:schemeClr val="accent1"/>
            </a:solidFill>
            <a:prstDash val="solid"/>
            <a:round/>
            <a:headEnd len="sm" w="sm" type="none"/>
            <a:tailEnd len="sm" w="sm" type="none"/>
          </a:ln>
          <a:effectLst>
            <a:outerShdw blurRad="38100" rotWithShape="0" dir="5400000" dist="254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B050"/>
                </a:solidFill>
                <a:latin typeface="Garamond"/>
                <a:ea typeface="Garamond"/>
                <a:cs typeface="Garamond"/>
                <a:sym typeface="Garamond"/>
              </a:rPr>
              <a:t>class Vehicle</a:t>
            </a:r>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  </a:t>
            </a:r>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  void run()</a:t>
            </a:r>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 {</a:t>
            </a:r>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   System.out.println("Vehicle is running");</a:t>
            </a:r>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 }  </a:t>
            </a:r>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 </a:t>
            </a:r>
            <a:r>
              <a:rPr lang="en-US" sz="1600">
                <a:solidFill>
                  <a:schemeClr val="dk1"/>
                </a:solidFill>
                <a:latin typeface="Garamond"/>
                <a:ea typeface="Garamond"/>
                <a:cs typeface="Garamond"/>
                <a:sym typeface="Garamond"/>
              </a:rPr>
              <a:t> </a:t>
            </a:r>
            <a:endParaRPr/>
          </a:p>
          <a:p>
            <a:pPr indent="0" lvl="0" marL="0" marR="0" rtl="0" algn="l">
              <a:spcBef>
                <a:spcPts val="0"/>
              </a:spcBef>
              <a:spcAft>
                <a:spcPts val="0"/>
              </a:spcAft>
              <a:buNone/>
            </a:pPr>
            <a:r>
              <a:t/>
            </a:r>
            <a:endParaRPr sz="1600">
              <a:solidFill>
                <a:schemeClr val="dk1"/>
              </a:solidFill>
              <a:latin typeface="Garamond"/>
              <a:ea typeface="Garamond"/>
              <a:cs typeface="Garamond"/>
              <a:sym typeface="Garamond"/>
            </a:endParaRPr>
          </a:p>
        </p:txBody>
      </p:sp>
      <p:sp>
        <p:nvSpPr>
          <p:cNvPr id="2489" name="Google Shape;2489;p271"/>
          <p:cNvSpPr/>
          <p:nvPr/>
        </p:nvSpPr>
        <p:spPr>
          <a:xfrm>
            <a:off x="35560" y="5733415"/>
            <a:ext cx="2087245" cy="1026795"/>
          </a:xfrm>
          <a:prstGeom prst="roundRect">
            <a:avLst>
              <a:gd fmla="val 16667" name="adj"/>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Output:</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Vehicle is running</a:t>
            </a:r>
            <a:endParaRPr/>
          </a:p>
        </p:txBody>
      </p:sp>
      <p:sp>
        <p:nvSpPr>
          <p:cNvPr id="2490" name="Google Shape;2490;p271"/>
          <p:cNvSpPr txBox="1"/>
          <p:nvPr/>
        </p:nvSpPr>
        <p:spPr>
          <a:xfrm>
            <a:off x="107950" y="3644900"/>
            <a:ext cx="4257040" cy="2061210"/>
          </a:xfrm>
          <a:prstGeom prst="rect">
            <a:avLst/>
          </a:prstGeom>
          <a:gradFill>
            <a:gsLst>
              <a:gs pos="0">
                <a:srgbClr val="FFD7A4"/>
              </a:gs>
              <a:gs pos="30000">
                <a:srgbClr val="FFC77A"/>
              </a:gs>
              <a:gs pos="45000">
                <a:srgbClr val="FFC562"/>
              </a:gs>
              <a:gs pos="55000">
                <a:srgbClr val="FFC56B"/>
              </a:gs>
              <a:gs pos="73000">
                <a:srgbClr val="FFC77A"/>
              </a:gs>
              <a:gs pos="100000">
                <a:srgbClr val="FFD7A4"/>
              </a:gs>
            </a:gsLst>
            <a:lin ang="950000" scaled="0"/>
          </a:gradFill>
          <a:ln cap="flat" cmpd="sng" w="9525">
            <a:solidFill>
              <a:schemeClr val="accent1"/>
            </a:solidFill>
            <a:prstDash val="solid"/>
            <a:round/>
            <a:headEnd len="sm" w="sm" type="none"/>
            <a:tailEnd len="sm" w="sm" type="none"/>
          </a:ln>
          <a:effectLst>
            <a:outerShdw blurRad="38100" rotWithShape="0" dir="5400000" dist="254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aramond"/>
                <a:ea typeface="Garamond"/>
                <a:cs typeface="Garamond"/>
                <a:sym typeface="Garamond"/>
              </a:rPr>
              <a:t>class Bike extends </a:t>
            </a:r>
            <a:r>
              <a:rPr b="1" lang="en-US" sz="1600">
                <a:solidFill>
                  <a:srgbClr val="00B050"/>
                </a:solidFill>
                <a:latin typeface="Garamond"/>
                <a:ea typeface="Garamond"/>
                <a:cs typeface="Garamond"/>
                <a:sym typeface="Garamond"/>
              </a:rPr>
              <a:t>Vehicle</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a:t>
            </a:r>
            <a:endParaRPr sz="16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public static void main(String args[])</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  </a:t>
            </a:r>
            <a:endParaRPr sz="16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Bike obj = new Bike();  </a:t>
            </a:r>
            <a:endParaRPr sz="16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obj.</a:t>
            </a:r>
            <a:r>
              <a:rPr b="1" lang="en-US" sz="1600">
                <a:solidFill>
                  <a:srgbClr val="00B050"/>
                </a:solidFill>
                <a:latin typeface="Garamond"/>
                <a:ea typeface="Garamond"/>
                <a:cs typeface="Garamond"/>
                <a:sym typeface="Garamond"/>
              </a:rPr>
              <a:t>run();</a:t>
            </a:r>
            <a:r>
              <a:rPr lang="en-US" sz="1600">
                <a:solidFill>
                  <a:schemeClr val="dk1"/>
                </a:solidFill>
                <a:latin typeface="Garamond"/>
                <a:ea typeface="Garamond"/>
                <a:cs typeface="Garamond"/>
                <a:sym typeface="Garamond"/>
              </a:rPr>
              <a:t>  </a:t>
            </a:r>
            <a:endParaRPr sz="16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  </a:t>
            </a:r>
            <a:endParaRPr sz="16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a:t>
            </a:r>
            <a:endParaRPr sz="1600">
              <a:solidFill>
                <a:schemeClr val="dk1"/>
              </a:solidFill>
              <a:latin typeface="Garamond"/>
              <a:ea typeface="Garamond"/>
              <a:cs typeface="Garamond"/>
              <a:sym typeface="Garamond"/>
            </a:endParaRPr>
          </a:p>
        </p:txBody>
      </p:sp>
      <p:sp>
        <p:nvSpPr>
          <p:cNvPr id="2491" name="Google Shape;2491;p271"/>
          <p:cNvSpPr txBox="1"/>
          <p:nvPr/>
        </p:nvSpPr>
        <p:spPr>
          <a:xfrm>
            <a:off x="4716145" y="1773555"/>
            <a:ext cx="4257675" cy="2061210"/>
          </a:xfrm>
          <a:prstGeom prst="rect">
            <a:avLst/>
          </a:prstGeom>
          <a:gradFill>
            <a:gsLst>
              <a:gs pos="0">
                <a:srgbClr val="FFD7A4"/>
              </a:gs>
              <a:gs pos="30000">
                <a:srgbClr val="FFC77A"/>
              </a:gs>
              <a:gs pos="45000">
                <a:srgbClr val="FFC562"/>
              </a:gs>
              <a:gs pos="55000">
                <a:srgbClr val="FFC56B"/>
              </a:gs>
              <a:gs pos="73000">
                <a:srgbClr val="FFC77A"/>
              </a:gs>
              <a:gs pos="100000">
                <a:srgbClr val="FFD7A4"/>
              </a:gs>
            </a:gsLst>
            <a:lin ang="950000" scaled="0"/>
          </a:gradFill>
          <a:ln cap="flat" cmpd="sng" w="9525">
            <a:solidFill>
              <a:schemeClr val="accent1"/>
            </a:solidFill>
            <a:prstDash val="solid"/>
            <a:round/>
            <a:headEnd len="sm" w="sm" type="none"/>
            <a:tailEnd len="sm" w="sm" type="none"/>
          </a:ln>
          <a:effectLst>
            <a:outerShdw blurRad="38100" rotWithShape="0" dir="5400000" dist="254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B050"/>
                </a:solidFill>
                <a:latin typeface="Garamond"/>
                <a:ea typeface="Garamond"/>
                <a:cs typeface="Garamond"/>
                <a:sym typeface="Garamond"/>
              </a:rPr>
              <a:t>class Vehicle</a:t>
            </a:r>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  </a:t>
            </a:r>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  void run()</a:t>
            </a:r>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  {</a:t>
            </a:r>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    System.out.println("Vehicle is running");</a:t>
            </a:r>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   }  </a:t>
            </a:r>
            <a:endParaRPr/>
          </a:p>
          <a:p>
            <a:pPr indent="0" lvl="0" marL="0" marR="0" rtl="0" algn="l">
              <a:spcBef>
                <a:spcPts val="0"/>
              </a:spcBef>
              <a:spcAft>
                <a:spcPts val="0"/>
              </a:spcAft>
              <a:buNone/>
            </a:pPr>
            <a:r>
              <a:rPr b="1" lang="en-US" sz="1600">
                <a:solidFill>
                  <a:srgbClr val="00B050"/>
                </a:solidFill>
                <a:latin typeface="Garamond"/>
                <a:ea typeface="Garamond"/>
                <a:cs typeface="Garamond"/>
                <a:sym typeface="Garamond"/>
              </a:rPr>
              <a:t>} </a:t>
            </a:r>
            <a:r>
              <a:rPr lang="en-US" sz="1600">
                <a:solidFill>
                  <a:schemeClr val="dk1"/>
                </a:solidFill>
                <a:latin typeface="Garamond"/>
                <a:ea typeface="Garamond"/>
                <a:cs typeface="Garamond"/>
                <a:sym typeface="Garamond"/>
              </a:rPr>
              <a:t> </a:t>
            </a:r>
            <a:endParaRPr/>
          </a:p>
          <a:p>
            <a:pPr indent="0" lvl="0" marL="0" marR="0" rtl="0" algn="l">
              <a:spcBef>
                <a:spcPts val="0"/>
              </a:spcBef>
              <a:spcAft>
                <a:spcPts val="0"/>
              </a:spcAft>
              <a:buNone/>
            </a:pPr>
            <a:r>
              <a:t/>
            </a:r>
            <a:endParaRPr sz="1600">
              <a:solidFill>
                <a:schemeClr val="dk1"/>
              </a:solidFill>
              <a:latin typeface="Garamond"/>
              <a:ea typeface="Garamond"/>
              <a:cs typeface="Garamond"/>
              <a:sym typeface="Garamond"/>
            </a:endParaRPr>
          </a:p>
        </p:txBody>
      </p:sp>
      <p:sp>
        <p:nvSpPr>
          <p:cNvPr id="2492" name="Google Shape;2492;p271"/>
          <p:cNvSpPr txBox="1"/>
          <p:nvPr/>
        </p:nvSpPr>
        <p:spPr>
          <a:xfrm>
            <a:off x="4716780" y="3526790"/>
            <a:ext cx="4257040" cy="3291840"/>
          </a:xfrm>
          <a:prstGeom prst="rect">
            <a:avLst/>
          </a:prstGeom>
          <a:gradFill>
            <a:gsLst>
              <a:gs pos="0">
                <a:srgbClr val="FFD7A4"/>
              </a:gs>
              <a:gs pos="30000">
                <a:srgbClr val="FFC77A"/>
              </a:gs>
              <a:gs pos="45000">
                <a:srgbClr val="FFC562"/>
              </a:gs>
              <a:gs pos="55000">
                <a:srgbClr val="FFC56B"/>
              </a:gs>
              <a:gs pos="73000">
                <a:srgbClr val="FFC77A"/>
              </a:gs>
              <a:gs pos="100000">
                <a:srgbClr val="FFD7A4"/>
              </a:gs>
            </a:gsLst>
            <a:lin ang="950000" scaled="0"/>
          </a:gradFill>
          <a:ln cap="flat" cmpd="sng" w="9525">
            <a:solidFill>
              <a:schemeClr val="accent1"/>
            </a:solidFill>
            <a:prstDash val="solid"/>
            <a:round/>
            <a:headEnd len="sm" w="sm" type="none"/>
            <a:tailEnd len="sm" w="sm" type="none"/>
          </a:ln>
          <a:effectLst>
            <a:outerShdw blurRad="38100" rotWithShape="0" dir="5400000" dist="254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Garamond"/>
                <a:ea typeface="Garamond"/>
                <a:cs typeface="Garamond"/>
                <a:sym typeface="Garamond"/>
              </a:rPr>
              <a:t>class Bike extends </a:t>
            </a:r>
            <a:r>
              <a:rPr b="1" lang="en-US" sz="1600">
                <a:solidFill>
                  <a:srgbClr val="00B050"/>
                </a:solidFill>
                <a:latin typeface="Garamond"/>
                <a:ea typeface="Garamond"/>
                <a:cs typeface="Garamond"/>
                <a:sym typeface="Garamond"/>
              </a:rPr>
              <a:t>Vehicle</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a:t>
            </a:r>
            <a:endParaRPr sz="16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public static void main(String args[])</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  </a:t>
            </a:r>
            <a:endParaRPr sz="16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Bike obj = new Bike();  </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obj.</a:t>
            </a:r>
            <a:r>
              <a:rPr b="1" lang="en-US" sz="1600">
                <a:solidFill>
                  <a:srgbClr val="00B050"/>
                </a:solidFill>
                <a:latin typeface="Garamond"/>
                <a:ea typeface="Garamond"/>
                <a:cs typeface="Garamond"/>
                <a:sym typeface="Garamond"/>
              </a:rPr>
              <a:t>run();</a:t>
            </a:r>
            <a:r>
              <a:rPr lang="en-US" sz="1600">
                <a:solidFill>
                  <a:schemeClr val="dk1"/>
                </a:solidFill>
                <a:latin typeface="Garamond"/>
                <a:ea typeface="Garamond"/>
                <a:cs typeface="Garamond"/>
                <a:sym typeface="Garamond"/>
              </a:rPr>
              <a:t>  </a:t>
            </a:r>
            <a:endParaRPr sz="16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  </a:t>
            </a:r>
            <a:endParaRPr sz="16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void run()</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a:t>
            </a:r>
            <a:r>
              <a:rPr b="1" lang="en-US" sz="1600">
                <a:solidFill>
                  <a:srgbClr val="FF0000"/>
                </a:solidFill>
                <a:latin typeface="Garamond"/>
                <a:ea typeface="Garamond"/>
                <a:cs typeface="Garamond"/>
                <a:sym typeface="Garamond"/>
              </a:rPr>
              <a:t>super.run();    </a:t>
            </a:r>
            <a:r>
              <a:rPr lang="en-US" sz="16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System.out.println("Bike is running safely");</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600">
                <a:solidFill>
                  <a:schemeClr val="dk1"/>
                </a:solidFill>
                <a:latin typeface="Garamond"/>
                <a:ea typeface="Garamond"/>
                <a:cs typeface="Garamond"/>
                <a:sym typeface="Garamond"/>
              </a:rPr>
              <a:t>   }  </a:t>
            </a:r>
            <a:endParaRPr sz="1600">
              <a:solidFill>
                <a:schemeClr val="dk1"/>
              </a:solidFill>
              <a:latin typeface="Garamond"/>
              <a:ea typeface="Garamond"/>
              <a:cs typeface="Garamond"/>
              <a:sym typeface="Garamond"/>
            </a:endParaRPr>
          </a:p>
        </p:txBody>
      </p:sp>
      <p:sp>
        <p:nvSpPr>
          <p:cNvPr id="2493" name="Google Shape;2493;p271"/>
          <p:cNvSpPr/>
          <p:nvPr/>
        </p:nvSpPr>
        <p:spPr>
          <a:xfrm>
            <a:off x="2183130" y="5805805"/>
            <a:ext cx="2331085" cy="1026795"/>
          </a:xfrm>
          <a:prstGeom prst="roundRect">
            <a:avLst>
              <a:gd fmla="val 16667" name="adj"/>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Output: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Vehicle is running</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Bike is running safely</a:t>
            </a:r>
            <a:endParaRPr/>
          </a:p>
        </p:txBody>
      </p:sp>
      <p:sp>
        <p:nvSpPr>
          <p:cNvPr id="2494" name="Google Shape;2494;p271"/>
          <p:cNvSpPr/>
          <p:nvPr/>
        </p:nvSpPr>
        <p:spPr>
          <a:xfrm>
            <a:off x="191770" y="2294890"/>
            <a:ext cx="3846195" cy="1105535"/>
          </a:xfrm>
          <a:prstGeom prst="roundRect">
            <a:avLst>
              <a:gd fmla="val 16667" name="adj"/>
            </a:avLst>
          </a:prstGeom>
          <a:noFill/>
          <a:ln cap="flat" cmpd="sng" w="381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2495" name="Google Shape;2495;p271"/>
          <p:cNvSpPr/>
          <p:nvPr/>
        </p:nvSpPr>
        <p:spPr>
          <a:xfrm>
            <a:off x="4860290" y="5229225"/>
            <a:ext cx="4037330" cy="1348105"/>
          </a:xfrm>
          <a:prstGeom prst="roundRect">
            <a:avLst>
              <a:gd fmla="val 16667" name="adj"/>
            </a:avLst>
          </a:prstGeom>
          <a:noFill/>
          <a:ln cap="flat" cmpd="sng" w="381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9" name="Shape 2499"/>
        <p:cNvGrpSpPr/>
        <p:nvPr/>
      </p:nvGrpSpPr>
      <p:grpSpPr>
        <a:xfrm>
          <a:off x="0" y="0"/>
          <a:ext cx="0" cy="0"/>
          <a:chOff x="0" y="0"/>
          <a:chExt cx="0" cy="0"/>
        </a:xfrm>
      </p:grpSpPr>
      <p:sp>
        <p:nvSpPr>
          <p:cNvPr id="2500" name="Google Shape;2500;p27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METHOD OVERRIDING</a:t>
            </a:r>
            <a:br>
              <a:rPr lang="en-US"/>
            </a:br>
            <a:r>
              <a:rPr lang="en-US"/>
              <a:t>REALTIME EXAMPLE</a:t>
            </a:r>
            <a:endParaRPr/>
          </a:p>
        </p:txBody>
      </p:sp>
      <p:pic>
        <p:nvPicPr>
          <p:cNvPr id="2501" name="Google Shape;2501;p272"/>
          <p:cNvPicPr preferRelativeResize="0"/>
          <p:nvPr>
            <p:ph idx="1" type="body"/>
          </p:nvPr>
        </p:nvPicPr>
        <p:blipFill rotWithShape="1">
          <a:blip r:embed="rId3">
            <a:alphaModFix/>
          </a:blip>
          <a:srcRect b="0" l="0" r="0" t="0"/>
          <a:stretch/>
        </p:blipFill>
        <p:spPr>
          <a:xfrm>
            <a:off x="539115" y="2205355"/>
            <a:ext cx="7937500" cy="2774950"/>
          </a:xfrm>
          <a:prstGeom prst="rect">
            <a:avLst/>
          </a:prstGeom>
          <a:noFill/>
          <a:ln>
            <a:noFill/>
          </a:ln>
        </p:spPr>
      </p:pic>
      <p:sp>
        <p:nvSpPr>
          <p:cNvPr id="2502" name="Google Shape;2502;p272"/>
          <p:cNvSpPr/>
          <p:nvPr/>
        </p:nvSpPr>
        <p:spPr>
          <a:xfrm rot="-600000">
            <a:off x="6565265" y="5552440"/>
            <a:ext cx="1534795" cy="1056640"/>
          </a:xfrm>
          <a:prstGeom prst="verticalScroll">
            <a:avLst>
              <a:gd fmla="val 12500" name="adj"/>
            </a:avLst>
          </a:prstGeom>
          <a:solidFill>
            <a:schemeClr val="accent2"/>
          </a:solidFill>
          <a:ln cap="flat" cmpd="sng" w="19050">
            <a:solidFill>
              <a:srgbClr val="7848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Garamond"/>
                <a:ea typeface="Garamond"/>
                <a:cs typeface="Garamond"/>
                <a:sym typeface="Garamond"/>
              </a:rPr>
              <a:t>Example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2"/>
                                        </p:tgtEl>
                                        <p:attrNameLst>
                                          <p:attrName>style.visibility</p:attrName>
                                        </p:attrNameLst>
                                      </p:cBhvr>
                                      <p:to>
                                        <p:strVal val="visible"/>
                                      </p:to>
                                    </p:set>
                                    <p:animEffect filter="fade" transition="in">
                                      <p:cBhvr>
                                        <p:cTn dur="500"/>
                                        <p:tgtEl>
                                          <p:spTgt spid="25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6" name="Shape 2506"/>
        <p:cNvGrpSpPr/>
        <p:nvPr/>
      </p:nvGrpSpPr>
      <p:grpSpPr>
        <a:xfrm>
          <a:off x="0" y="0"/>
          <a:ext cx="0" cy="0"/>
          <a:chOff x="0" y="0"/>
          <a:chExt cx="0" cy="0"/>
        </a:xfrm>
      </p:grpSpPr>
      <p:sp>
        <p:nvSpPr>
          <p:cNvPr id="2507" name="Google Shape;2507;p273"/>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Note:</a:t>
            </a:r>
            <a:endParaRPr/>
          </a:p>
          <a:p>
            <a:pPr indent="0" lvl="0" marL="0" rtl="0" algn="l">
              <a:lnSpc>
                <a:spcPct val="100000"/>
              </a:lnSpc>
              <a:spcBef>
                <a:spcPts val="600"/>
              </a:spcBef>
              <a:spcAft>
                <a:spcPts val="0"/>
              </a:spcAft>
              <a:buSzPts val="2000"/>
              <a:buFont typeface="Garamond"/>
              <a:buNone/>
            </a:pPr>
            <a:r>
              <a:rPr lang="en-US"/>
              <a:t>A method declared as static method cannot be overridden</a:t>
            </a:r>
            <a:endParaRPr/>
          </a:p>
          <a:p>
            <a:pPr indent="0" lvl="0" marL="0" rtl="0" algn="l">
              <a:lnSpc>
                <a:spcPct val="100000"/>
              </a:lnSpc>
              <a:spcBef>
                <a:spcPts val="600"/>
              </a:spcBef>
              <a:spcAft>
                <a:spcPts val="0"/>
              </a:spcAft>
              <a:buSzPts val="2000"/>
              <a:buFont typeface="Garamond"/>
              <a:buNone/>
            </a:pPr>
            <a:r>
              <a:rPr lang="en-US"/>
              <a:t>Main method cannot be overridden </a:t>
            </a:r>
            <a:endParaRPr/>
          </a:p>
          <a:p>
            <a:pPr indent="0" lvl="0" marL="0" rtl="0" algn="l">
              <a:lnSpc>
                <a:spcPct val="100000"/>
              </a:lnSpc>
              <a:spcBef>
                <a:spcPts val="600"/>
              </a:spcBef>
              <a:spcAft>
                <a:spcPts val="0"/>
              </a:spcAft>
              <a:buSzPts val="2000"/>
              <a:buFont typeface="Garamond"/>
              <a:buNone/>
            </a:pPr>
            <a:r>
              <a:rPr lang="en-US"/>
              <a:t>A method declared final cannot be overridden.</a:t>
            </a:r>
            <a:endParaRPr/>
          </a:p>
          <a:p>
            <a:pPr indent="0" lvl="0" marL="0" rtl="0" algn="l">
              <a:lnSpc>
                <a:spcPct val="100000"/>
              </a:lnSpc>
              <a:spcBef>
                <a:spcPts val="600"/>
              </a:spcBef>
              <a:spcAft>
                <a:spcPts val="0"/>
              </a:spcAft>
              <a:buSzPts val="2000"/>
              <a:buFont typeface="Garamond"/>
              <a:buNone/>
            </a:pPr>
            <a:r>
              <a:rPr lang="en-US"/>
              <a:t>Constructors cannot be overridden.</a:t>
            </a:r>
            <a:endParaRPr/>
          </a:p>
        </p:txBody>
      </p:sp>
      <p:sp>
        <p:nvSpPr>
          <p:cNvPr id="2508" name="Google Shape;2508;p273"/>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METHOD OVERRIDING</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2" name="Shape 2512"/>
        <p:cNvGrpSpPr/>
        <p:nvPr/>
      </p:nvGrpSpPr>
      <p:grpSpPr>
        <a:xfrm>
          <a:off x="0" y="0"/>
          <a:ext cx="0" cy="0"/>
          <a:chOff x="0" y="0"/>
          <a:chExt cx="0" cy="0"/>
        </a:xfrm>
      </p:grpSpPr>
      <p:sp>
        <p:nvSpPr>
          <p:cNvPr id="2513" name="Google Shape;2513;p27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3F3F3F"/>
              </a:buClr>
              <a:buSzPct val="100000"/>
              <a:buFont typeface="Garamond"/>
              <a:buNone/>
            </a:pPr>
            <a:r>
              <a:rPr lang="en-US"/>
              <a:t>METHOD OVERLOADING </a:t>
            </a:r>
            <a:br>
              <a:rPr lang="en-US"/>
            </a:br>
            <a:r>
              <a:rPr lang="en-US"/>
              <a:t>VS</a:t>
            </a:r>
            <a:br>
              <a:rPr lang="en-US"/>
            </a:br>
            <a:r>
              <a:rPr lang="en-US"/>
              <a:t> METHOD OVERRIDING</a:t>
            </a:r>
            <a:endParaRPr/>
          </a:p>
        </p:txBody>
      </p:sp>
      <p:pic>
        <p:nvPicPr>
          <p:cNvPr id="2514" name="Google Shape;2514;p274"/>
          <p:cNvPicPr preferRelativeResize="0"/>
          <p:nvPr/>
        </p:nvPicPr>
        <p:blipFill rotWithShape="1">
          <a:blip r:embed="rId3">
            <a:alphaModFix/>
          </a:blip>
          <a:srcRect b="93728" l="0" r="0" t="0"/>
          <a:stretch/>
        </p:blipFill>
        <p:spPr>
          <a:xfrm>
            <a:off x="1547495" y="1917065"/>
            <a:ext cx="6199505" cy="316230"/>
          </a:xfrm>
          <a:prstGeom prst="rect">
            <a:avLst/>
          </a:prstGeom>
          <a:noFill/>
          <a:ln>
            <a:noFill/>
          </a:ln>
        </p:spPr>
      </p:pic>
      <p:pic>
        <p:nvPicPr>
          <p:cNvPr id="2515" name="Google Shape;2515;p274"/>
          <p:cNvPicPr preferRelativeResize="0"/>
          <p:nvPr/>
        </p:nvPicPr>
        <p:blipFill rotWithShape="1">
          <a:blip r:embed="rId4">
            <a:alphaModFix/>
          </a:blip>
          <a:srcRect b="79278" l="0" r="0" t="6512"/>
          <a:stretch/>
        </p:blipFill>
        <p:spPr>
          <a:xfrm>
            <a:off x="1547495" y="2206625"/>
            <a:ext cx="6194425" cy="684530"/>
          </a:xfrm>
          <a:prstGeom prst="rect">
            <a:avLst/>
          </a:prstGeom>
          <a:noFill/>
          <a:ln>
            <a:noFill/>
          </a:ln>
        </p:spPr>
      </p:pic>
      <p:pic>
        <p:nvPicPr>
          <p:cNvPr id="2516" name="Google Shape;2516;p274"/>
          <p:cNvPicPr preferRelativeResize="0"/>
          <p:nvPr/>
        </p:nvPicPr>
        <p:blipFill rotWithShape="1">
          <a:blip r:embed="rId5">
            <a:alphaModFix/>
          </a:blip>
          <a:srcRect b="66979" l="0" r="0" t="19681"/>
          <a:stretch/>
        </p:blipFill>
        <p:spPr>
          <a:xfrm>
            <a:off x="1547495" y="2834640"/>
            <a:ext cx="6195060" cy="642620"/>
          </a:xfrm>
          <a:prstGeom prst="rect">
            <a:avLst/>
          </a:prstGeom>
          <a:noFill/>
          <a:ln>
            <a:noFill/>
          </a:ln>
        </p:spPr>
      </p:pic>
      <p:pic>
        <p:nvPicPr>
          <p:cNvPr id="2517" name="Google Shape;2517;p274"/>
          <p:cNvPicPr preferRelativeResize="0"/>
          <p:nvPr/>
        </p:nvPicPr>
        <p:blipFill rotWithShape="1">
          <a:blip r:embed="rId6">
            <a:alphaModFix/>
          </a:blip>
          <a:srcRect b="57105" l="0" r="0" t="32335"/>
          <a:stretch/>
        </p:blipFill>
        <p:spPr>
          <a:xfrm>
            <a:off x="1552575" y="3429635"/>
            <a:ext cx="6194425" cy="508635"/>
          </a:xfrm>
          <a:prstGeom prst="rect">
            <a:avLst/>
          </a:prstGeom>
          <a:noFill/>
          <a:ln>
            <a:noFill/>
          </a:ln>
        </p:spPr>
      </p:pic>
      <p:pic>
        <p:nvPicPr>
          <p:cNvPr id="2518" name="Google Shape;2518;p274"/>
          <p:cNvPicPr preferRelativeResize="0"/>
          <p:nvPr/>
        </p:nvPicPr>
        <p:blipFill rotWithShape="1">
          <a:blip r:embed="rId7">
            <a:alphaModFix/>
          </a:blip>
          <a:srcRect b="45848" l="0" r="0" t="43870"/>
          <a:stretch/>
        </p:blipFill>
        <p:spPr>
          <a:xfrm>
            <a:off x="1552575" y="3970655"/>
            <a:ext cx="6189345" cy="495300"/>
          </a:xfrm>
          <a:prstGeom prst="rect">
            <a:avLst/>
          </a:prstGeom>
          <a:noFill/>
          <a:ln>
            <a:noFill/>
          </a:ln>
        </p:spPr>
      </p:pic>
      <p:pic>
        <p:nvPicPr>
          <p:cNvPr id="2519" name="Google Shape;2519;p274"/>
          <p:cNvPicPr preferRelativeResize="0"/>
          <p:nvPr/>
        </p:nvPicPr>
        <p:blipFill rotWithShape="1">
          <a:blip r:embed="rId8">
            <a:alphaModFix/>
          </a:blip>
          <a:srcRect b="31623" l="0" r="0" t="54508"/>
          <a:stretch/>
        </p:blipFill>
        <p:spPr>
          <a:xfrm>
            <a:off x="1548130" y="4446270"/>
            <a:ext cx="6193790" cy="668020"/>
          </a:xfrm>
          <a:prstGeom prst="rect">
            <a:avLst/>
          </a:prstGeom>
          <a:noFill/>
          <a:ln>
            <a:noFill/>
          </a:ln>
        </p:spPr>
      </p:pic>
      <p:pic>
        <p:nvPicPr>
          <p:cNvPr id="2520" name="Google Shape;2520;p274"/>
          <p:cNvPicPr preferRelativeResize="0"/>
          <p:nvPr/>
        </p:nvPicPr>
        <p:blipFill rotWithShape="1">
          <a:blip r:embed="rId9">
            <a:alphaModFix/>
          </a:blip>
          <a:srcRect b="10902" l="0" r="0" t="66714"/>
          <a:stretch/>
        </p:blipFill>
        <p:spPr>
          <a:xfrm>
            <a:off x="1548130" y="5069840"/>
            <a:ext cx="6198870" cy="1078230"/>
          </a:xfrm>
          <a:prstGeom prst="rect">
            <a:avLst/>
          </a:prstGeom>
          <a:noFill/>
          <a:ln>
            <a:noFill/>
          </a:ln>
        </p:spPr>
      </p:pic>
      <p:pic>
        <p:nvPicPr>
          <p:cNvPr id="2521" name="Google Shape;2521;p274"/>
          <p:cNvPicPr preferRelativeResize="0"/>
          <p:nvPr/>
        </p:nvPicPr>
        <p:blipFill rotWithShape="1">
          <a:blip r:embed="rId10">
            <a:alphaModFix/>
          </a:blip>
          <a:srcRect b="0" l="0" r="0" t="0"/>
          <a:stretch/>
        </p:blipFill>
        <p:spPr>
          <a:xfrm>
            <a:off x="1553210" y="6148070"/>
            <a:ext cx="6140450" cy="61023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1"/>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rPr b="1" lang="en-US" sz="2800"/>
              <a:t>Inheritance</a:t>
            </a:r>
            <a:r>
              <a:rPr lang="en-US" sz="2800"/>
              <a:t> can be defined as the process where one class acquires the properties (methods and fields) of another class. </a:t>
            </a:r>
            <a:endParaRPr/>
          </a:p>
        </p:txBody>
      </p:sp>
      <p:sp>
        <p:nvSpPr>
          <p:cNvPr id="354" name="Google Shape;354;p4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INHERITANCE</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6" name="Shape 2526"/>
        <p:cNvGrpSpPr/>
        <p:nvPr/>
      </p:nvGrpSpPr>
      <p:grpSpPr>
        <a:xfrm>
          <a:off x="0" y="0"/>
          <a:ext cx="0" cy="0"/>
          <a:chOff x="0" y="0"/>
          <a:chExt cx="0" cy="0"/>
        </a:xfrm>
      </p:grpSpPr>
      <p:sp>
        <p:nvSpPr>
          <p:cNvPr id="2527" name="Google Shape;2527;p275"/>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#30: Dynamic Method Dispatch</a:t>
            </a:r>
            <a:endParaRPr sz="3200"/>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2528" name="Google Shape;2528;p275"/>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2" name="Shape 2532"/>
        <p:cNvGrpSpPr/>
        <p:nvPr/>
      </p:nvGrpSpPr>
      <p:grpSpPr>
        <a:xfrm>
          <a:off x="0" y="0"/>
          <a:ext cx="0" cy="0"/>
          <a:chOff x="0" y="0"/>
          <a:chExt cx="0" cy="0"/>
        </a:xfrm>
      </p:grpSpPr>
      <p:sp>
        <p:nvSpPr>
          <p:cNvPr id="2533" name="Google Shape;2533;p276"/>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Arial"/>
              <a:buNone/>
            </a:pPr>
            <a:r>
              <a:rPr b="0" i="0" lang="en-US">
                <a:latin typeface="Arial"/>
                <a:ea typeface="Arial"/>
                <a:cs typeface="Arial"/>
                <a:sym typeface="Arial"/>
              </a:rPr>
              <a:t>Dynamic method dispatch is a mechanism by which a call to an overridden method is resolved at runtime. </a:t>
            </a:r>
            <a:endParaRPr/>
          </a:p>
          <a:p>
            <a:pPr indent="0" lvl="0" marL="0" rtl="0" algn="ctr">
              <a:lnSpc>
                <a:spcPct val="100000"/>
              </a:lnSpc>
              <a:spcBef>
                <a:spcPts val="600"/>
              </a:spcBef>
              <a:spcAft>
                <a:spcPts val="0"/>
              </a:spcAft>
              <a:buSzPts val="2000"/>
              <a:buFont typeface="Arial"/>
              <a:buNone/>
            </a:pPr>
            <a:r>
              <a:rPr b="0" i="0" lang="en-US">
                <a:latin typeface="Arial"/>
                <a:ea typeface="Arial"/>
                <a:cs typeface="Arial"/>
                <a:sym typeface="Arial"/>
              </a:rPr>
              <a:t>This is how java implements runtime polymorphism. </a:t>
            </a:r>
            <a:endParaRPr/>
          </a:p>
          <a:p>
            <a:pPr indent="0" lvl="0" marL="0" rtl="0" algn="ctr">
              <a:lnSpc>
                <a:spcPct val="100000"/>
              </a:lnSpc>
              <a:spcBef>
                <a:spcPts val="600"/>
              </a:spcBef>
              <a:spcAft>
                <a:spcPts val="0"/>
              </a:spcAft>
              <a:buSzPts val="2000"/>
              <a:buFont typeface="Arial"/>
              <a:buNone/>
            </a:pPr>
            <a:r>
              <a:rPr b="0" i="0" lang="en-US">
                <a:latin typeface="Arial"/>
                <a:ea typeface="Arial"/>
                <a:cs typeface="Arial"/>
                <a:sym typeface="Arial"/>
              </a:rPr>
              <a:t>When an overridden method is called by a reference, java determines which version of that method to execute based on the type of object it refer to. </a:t>
            </a:r>
            <a:endParaRPr/>
          </a:p>
          <a:p>
            <a:pPr indent="0" lvl="0" marL="0" rtl="0" algn="ctr">
              <a:lnSpc>
                <a:spcPct val="100000"/>
              </a:lnSpc>
              <a:spcBef>
                <a:spcPts val="600"/>
              </a:spcBef>
              <a:spcAft>
                <a:spcPts val="0"/>
              </a:spcAft>
              <a:buSzPts val="2000"/>
              <a:buFont typeface="Arial"/>
              <a:buNone/>
            </a:pPr>
            <a:r>
              <a:rPr b="0" i="0" lang="en-US">
                <a:latin typeface="Arial"/>
                <a:ea typeface="Arial"/>
                <a:cs typeface="Arial"/>
                <a:sym typeface="Arial"/>
              </a:rPr>
              <a:t>In simple words the type of object which it referred determines which version of overridden method will be called.</a:t>
            </a:r>
            <a:endParaRPr/>
          </a:p>
          <a:p>
            <a:pPr indent="0" lvl="0" marL="0" rtl="0" algn="ctr">
              <a:lnSpc>
                <a:spcPct val="100000"/>
              </a:lnSpc>
              <a:spcBef>
                <a:spcPts val="600"/>
              </a:spcBef>
              <a:spcAft>
                <a:spcPts val="0"/>
              </a:spcAft>
              <a:buSzPts val="2000"/>
              <a:buFont typeface="Garamond"/>
              <a:buNone/>
            </a:pPr>
            <a:r>
              <a:t/>
            </a:r>
            <a:endParaRPr/>
          </a:p>
        </p:txBody>
      </p:sp>
      <p:sp>
        <p:nvSpPr>
          <p:cNvPr id="2534" name="Google Shape;2534;p276"/>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DYNAMIC METHOD DISPATCH</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8" name="Shape 2538"/>
        <p:cNvGrpSpPr/>
        <p:nvPr/>
      </p:nvGrpSpPr>
      <p:grpSpPr>
        <a:xfrm>
          <a:off x="0" y="0"/>
          <a:ext cx="0" cy="0"/>
          <a:chOff x="0" y="0"/>
          <a:chExt cx="0" cy="0"/>
        </a:xfrm>
      </p:grpSpPr>
      <p:sp>
        <p:nvSpPr>
          <p:cNvPr id="2539" name="Google Shape;2539;p277"/>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pic>
        <p:nvPicPr>
          <p:cNvPr descr="upcasting in java" id="2540" name="Google Shape;2540;p277"/>
          <p:cNvPicPr preferRelativeResize="0"/>
          <p:nvPr/>
        </p:nvPicPr>
        <p:blipFill rotWithShape="1">
          <a:blip r:embed="rId3">
            <a:alphaModFix/>
          </a:blip>
          <a:srcRect b="0" l="0" r="0" t="0"/>
          <a:stretch/>
        </p:blipFill>
        <p:spPr>
          <a:xfrm>
            <a:off x="107504" y="0"/>
            <a:ext cx="9001000" cy="6778625"/>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4" name="Shape 2544"/>
        <p:cNvGrpSpPr/>
        <p:nvPr/>
      </p:nvGrpSpPr>
      <p:grpSpPr>
        <a:xfrm>
          <a:off x="0" y="0"/>
          <a:ext cx="0" cy="0"/>
          <a:chOff x="0" y="0"/>
          <a:chExt cx="0" cy="0"/>
        </a:xfrm>
      </p:grpSpPr>
      <p:sp>
        <p:nvSpPr>
          <p:cNvPr id="2545" name="Google Shape;2545;p278"/>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Arial"/>
              <a:buNone/>
            </a:pPr>
            <a:r>
              <a:rPr b="0" i="0" lang="en-US">
                <a:latin typeface="Arial"/>
                <a:ea typeface="Arial"/>
                <a:cs typeface="Arial"/>
                <a:sym typeface="Arial"/>
              </a:rPr>
              <a:t>When </a:t>
            </a:r>
            <a:r>
              <a:rPr b="1" i="0" lang="en-US">
                <a:latin typeface="Arial"/>
                <a:ea typeface="Arial"/>
                <a:cs typeface="Arial"/>
                <a:sym typeface="Arial"/>
              </a:rPr>
              <a:t>Parent</a:t>
            </a:r>
            <a:r>
              <a:rPr b="0" i="0" lang="en-US">
                <a:latin typeface="Arial"/>
                <a:ea typeface="Arial"/>
                <a:cs typeface="Arial"/>
                <a:sym typeface="Arial"/>
              </a:rPr>
              <a:t> class reference variable refers to </a:t>
            </a:r>
            <a:r>
              <a:rPr b="1" i="0" lang="en-US">
                <a:latin typeface="Arial"/>
                <a:ea typeface="Arial"/>
                <a:cs typeface="Arial"/>
                <a:sym typeface="Arial"/>
              </a:rPr>
              <a:t>Child</a:t>
            </a:r>
            <a:r>
              <a:rPr b="0" i="0" lang="en-US">
                <a:latin typeface="Arial"/>
                <a:ea typeface="Arial"/>
                <a:cs typeface="Arial"/>
                <a:sym typeface="Arial"/>
              </a:rPr>
              <a:t> class object, it is known as </a:t>
            </a:r>
            <a:r>
              <a:rPr b="1" i="0" lang="en-US">
                <a:latin typeface="Arial"/>
                <a:ea typeface="Arial"/>
                <a:cs typeface="Arial"/>
                <a:sym typeface="Arial"/>
              </a:rPr>
              <a:t>Upcasting</a:t>
            </a:r>
            <a:r>
              <a:rPr b="0" i="0" lang="en-US">
                <a:latin typeface="Arial"/>
                <a:ea typeface="Arial"/>
                <a:cs typeface="Arial"/>
                <a:sym typeface="Arial"/>
              </a:rPr>
              <a:t>. </a:t>
            </a:r>
            <a:endParaRPr/>
          </a:p>
          <a:p>
            <a:pPr indent="0" lvl="0" marL="0" rtl="0" algn="ctr">
              <a:lnSpc>
                <a:spcPct val="100000"/>
              </a:lnSpc>
              <a:spcBef>
                <a:spcPts val="600"/>
              </a:spcBef>
              <a:spcAft>
                <a:spcPts val="0"/>
              </a:spcAft>
              <a:buSzPts val="2000"/>
              <a:buFont typeface="Arial"/>
              <a:buNone/>
            </a:pPr>
            <a:r>
              <a:rPr b="0" i="0" lang="en-US">
                <a:latin typeface="Arial"/>
                <a:ea typeface="Arial"/>
                <a:cs typeface="Arial"/>
                <a:sym typeface="Arial"/>
              </a:rPr>
              <a:t>In Java this can be done and is helpful in scenarios where multiple child classes extends one parent class. </a:t>
            </a:r>
            <a:endParaRPr/>
          </a:p>
          <a:p>
            <a:pPr indent="0" lvl="0" marL="0" rtl="0" algn="ctr">
              <a:lnSpc>
                <a:spcPct val="100000"/>
              </a:lnSpc>
              <a:spcBef>
                <a:spcPts val="600"/>
              </a:spcBef>
              <a:spcAft>
                <a:spcPts val="0"/>
              </a:spcAft>
              <a:buSzPts val="2000"/>
              <a:buFont typeface="Arial"/>
              <a:buNone/>
            </a:pPr>
            <a:r>
              <a:rPr b="0" i="0" lang="en-US">
                <a:latin typeface="Arial"/>
                <a:ea typeface="Arial"/>
                <a:cs typeface="Arial"/>
                <a:sym typeface="Arial"/>
              </a:rPr>
              <a:t>In those cases we can create a parent class reference and assign child class objects to it.</a:t>
            </a:r>
            <a:endParaRPr/>
          </a:p>
          <a:p>
            <a:pPr indent="0" lvl="0" marL="0" rtl="0" algn="ctr">
              <a:lnSpc>
                <a:spcPct val="100000"/>
              </a:lnSpc>
              <a:spcBef>
                <a:spcPts val="600"/>
              </a:spcBef>
              <a:spcAft>
                <a:spcPts val="0"/>
              </a:spcAft>
              <a:buSzPts val="2000"/>
              <a:buFont typeface="Arial"/>
              <a:buNone/>
            </a:pPr>
            <a:r>
              <a:rPr lang="en-US">
                <a:latin typeface="Arial"/>
                <a:ea typeface="Arial"/>
                <a:cs typeface="Arial"/>
                <a:sym typeface="Arial"/>
              </a:rPr>
              <a:t>Example: </a:t>
            </a:r>
            <a:endParaRPr/>
          </a:p>
          <a:p>
            <a:pPr indent="0" lvl="0" marL="0" rtl="0" algn="ctr">
              <a:lnSpc>
                <a:spcPct val="100000"/>
              </a:lnSpc>
              <a:spcBef>
                <a:spcPts val="600"/>
              </a:spcBef>
              <a:spcAft>
                <a:spcPts val="0"/>
              </a:spcAft>
              <a:buSzPts val="2000"/>
              <a:buFont typeface="Garamond"/>
              <a:buNone/>
            </a:pPr>
            <a:r>
              <a:rPr lang="en-US"/>
              <a:t>Notice the last output. This is because of the statement, gm = ck;. Now gm.type() will call the Cricket class version of type() method. Because here gm refers to the cricket object.</a:t>
            </a:r>
            <a:endParaRPr/>
          </a:p>
        </p:txBody>
      </p:sp>
      <p:sp>
        <p:nvSpPr>
          <p:cNvPr id="2546" name="Google Shape;2546;p278"/>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UPCASTING IN JAVA</a:t>
            </a:r>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0" name="Shape 2550"/>
        <p:cNvGrpSpPr/>
        <p:nvPr/>
      </p:nvGrpSpPr>
      <p:grpSpPr>
        <a:xfrm>
          <a:off x="0" y="0"/>
          <a:ext cx="0" cy="0"/>
          <a:chOff x="0" y="0"/>
          <a:chExt cx="0" cy="0"/>
        </a:xfrm>
      </p:grpSpPr>
      <p:sp>
        <p:nvSpPr>
          <p:cNvPr id="2551" name="Google Shape;2551;p279"/>
          <p:cNvSpPr/>
          <p:nvPr/>
        </p:nvSpPr>
        <p:spPr>
          <a:xfrm>
            <a:off x="0" y="85725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Garamond"/>
              <a:ea typeface="Garamond"/>
              <a:cs typeface="Garamond"/>
              <a:sym typeface="Garamond"/>
            </a:endParaRPr>
          </a:p>
        </p:txBody>
      </p:sp>
      <p:sp>
        <p:nvSpPr>
          <p:cNvPr id="2552" name="Google Shape;2552;p279"/>
          <p:cNvSpPr/>
          <p:nvPr/>
        </p:nvSpPr>
        <p:spPr>
          <a:xfrm>
            <a:off x="2286" y="1670810"/>
            <a:ext cx="9141714" cy="2470655"/>
          </a:xfrm>
          <a:prstGeom prst="rect">
            <a:avLst/>
          </a:prstGeom>
          <a:gradFill>
            <a:gsLst>
              <a:gs pos="0">
                <a:srgbClr val="EE9613"/>
              </a:gs>
              <a:gs pos="25000">
                <a:srgbClr val="EE9613"/>
              </a:gs>
              <a:gs pos="94000">
                <a:srgbClr val="130E0B"/>
              </a:gs>
              <a:gs pos="100000">
                <a:srgbClr val="130E0B"/>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Garamond"/>
              <a:ea typeface="Garamond"/>
              <a:cs typeface="Garamond"/>
              <a:sym typeface="Garamond"/>
            </a:endParaRPr>
          </a:p>
        </p:txBody>
      </p:sp>
      <p:pic>
        <p:nvPicPr>
          <p:cNvPr id="2553" name="Google Shape;2553;p279"/>
          <p:cNvPicPr preferRelativeResize="0"/>
          <p:nvPr/>
        </p:nvPicPr>
        <p:blipFill rotWithShape="1">
          <a:blip r:embed="rId3">
            <a:alphaModFix/>
          </a:blip>
          <a:srcRect b="45501" l="8235" r="8213" t="0"/>
          <a:stretch/>
        </p:blipFill>
        <p:spPr>
          <a:xfrm flipH="1" rot="10800000">
            <a:off x="0" y="857250"/>
            <a:ext cx="9143999" cy="3355020"/>
          </a:xfrm>
          <a:custGeom>
            <a:rect b="b" l="l" r="r" t="t"/>
            <a:pathLst>
              <a:path extrusionOk="0" h="4473360" w="12191999">
                <a:moveTo>
                  <a:pt x="0" y="4473360"/>
                </a:moveTo>
                <a:lnTo>
                  <a:pt x="12191999" y="4473360"/>
                </a:lnTo>
                <a:lnTo>
                  <a:pt x="12191999" y="0"/>
                </a:lnTo>
                <a:lnTo>
                  <a:pt x="0" y="0"/>
                </a:lnTo>
                <a:close/>
              </a:path>
            </a:pathLst>
          </a:custGeom>
          <a:noFill/>
          <a:ln>
            <a:noFill/>
          </a:ln>
        </p:spPr>
      </p:pic>
      <p:sp>
        <p:nvSpPr>
          <p:cNvPr id="2554" name="Google Shape;2554;p279"/>
          <p:cNvSpPr txBox="1"/>
          <p:nvPr>
            <p:ph type="title"/>
          </p:nvPr>
        </p:nvSpPr>
        <p:spPr>
          <a:xfrm>
            <a:off x="565444" y="2414588"/>
            <a:ext cx="8013113" cy="1008851"/>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4200"/>
              <a:buFont typeface="Garamond"/>
              <a:buNone/>
            </a:pPr>
            <a:r>
              <a:rPr lang="en-US" sz="4200">
                <a:solidFill>
                  <a:schemeClr val="dk1"/>
                </a:solidFill>
                <a:latin typeface="Garamond"/>
                <a:ea typeface="Garamond"/>
                <a:cs typeface="Garamond"/>
                <a:sym typeface="Garamond"/>
              </a:rPr>
              <a:t>EXAMPLE</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8" name="Shape 2558"/>
        <p:cNvGrpSpPr/>
        <p:nvPr/>
      </p:nvGrpSpPr>
      <p:grpSpPr>
        <a:xfrm>
          <a:off x="0" y="0"/>
          <a:ext cx="0" cy="0"/>
          <a:chOff x="0" y="0"/>
          <a:chExt cx="0" cy="0"/>
        </a:xfrm>
      </p:grpSpPr>
      <p:sp>
        <p:nvSpPr>
          <p:cNvPr id="2559" name="Google Shape;2559;p280"/>
          <p:cNvSpPr txBox="1"/>
          <p:nvPr>
            <p:ph idx="1" type="body"/>
          </p:nvPr>
        </p:nvSpPr>
        <p:spPr>
          <a:xfrm>
            <a:off x="457200" y="1772816"/>
            <a:ext cx="8229600" cy="4896544"/>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100000"/>
              </a:lnSpc>
              <a:spcBef>
                <a:spcPts val="0"/>
              </a:spcBef>
              <a:spcAft>
                <a:spcPts val="0"/>
              </a:spcAft>
              <a:buSzPct val="100000"/>
              <a:buFont typeface="Garamond"/>
              <a:buNone/>
            </a:pPr>
            <a:r>
              <a:rPr lang="en-US"/>
              <a:t>class Game{</a:t>
            </a:r>
            <a:endParaRPr/>
          </a:p>
          <a:p>
            <a:pPr indent="0" lvl="0" marL="0" rtl="0" algn="l">
              <a:lnSpc>
                <a:spcPct val="100000"/>
              </a:lnSpc>
              <a:spcBef>
                <a:spcPts val="600"/>
              </a:spcBef>
              <a:spcAft>
                <a:spcPts val="0"/>
              </a:spcAft>
              <a:buSzPct val="100000"/>
              <a:buFont typeface="Garamond"/>
              <a:buNone/>
            </a:pPr>
            <a:r>
              <a:rPr lang="en-US"/>
              <a:t> public void type(){  </a:t>
            </a:r>
            <a:endParaRPr/>
          </a:p>
          <a:p>
            <a:pPr indent="0" lvl="0" marL="0" rtl="0" algn="l">
              <a:lnSpc>
                <a:spcPct val="100000"/>
              </a:lnSpc>
              <a:spcBef>
                <a:spcPts val="600"/>
              </a:spcBef>
              <a:spcAft>
                <a:spcPts val="0"/>
              </a:spcAft>
              <a:buSzPct val="100000"/>
              <a:buFont typeface="Garamond"/>
              <a:buNone/>
            </a:pPr>
            <a:r>
              <a:rPr lang="en-US"/>
              <a:t> System.out.println("Indoor &amp; outdoor"); }</a:t>
            </a:r>
            <a:endParaRPr/>
          </a:p>
          <a:p>
            <a:pPr indent="0" lvl="0" marL="0" rtl="0" algn="l">
              <a:lnSpc>
                <a:spcPct val="100000"/>
              </a:lnSpc>
              <a:spcBef>
                <a:spcPts val="600"/>
              </a:spcBef>
              <a:spcAft>
                <a:spcPts val="0"/>
              </a:spcAft>
              <a:buSzPct val="100000"/>
              <a:buFont typeface="Garamond"/>
              <a:buNone/>
            </a:pPr>
            <a:r>
              <a:rPr lang="en-US"/>
              <a:t>}</a:t>
            </a:r>
            <a:endParaRPr/>
          </a:p>
          <a:p>
            <a:pPr indent="0" lvl="0" marL="0" rtl="0" algn="l">
              <a:lnSpc>
                <a:spcPct val="100000"/>
              </a:lnSpc>
              <a:spcBef>
                <a:spcPts val="600"/>
              </a:spcBef>
              <a:spcAft>
                <a:spcPts val="0"/>
              </a:spcAft>
              <a:buSzPct val="100000"/>
              <a:buFont typeface="Garamond"/>
              <a:buNone/>
            </a:pPr>
            <a:r>
              <a:rPr lang="en-US"/>
              <a:t>Class Cricket extends Game</a:t>
            </a:r>
            <a:endParaRPr/>
          </a:p>
          <a:p>
            <a:pPr indent="0" lvl="0" marL="0" rtl="0" algn="l">
              <a:lnSpc>
                <a:spcPct val="100000"/>
              </a:lnSpc>
              <a:spcBef>
                <a:spcPts val="600"/>
              </a:spcBef>
              <a:spcAft>
                <a:spcPts val="0"/>
              </a:spcAft>
              <a:buSzPct val="100000"/>
              <a:buFont typeface="Garamond"/>
              <a:buNone/>
            </a:pPr>
            <a:r>
              <a:rPr lang="en-US"/>
              <a:t>{</a:t>
            </a:r>
            <a:endParaRPr/>
          </a:p>
          <a:p>
            <a:pPr indent="0" lvl="0" marL="0" rtl="0" algn="l">
              <a:lnSpc>
                <a:spcPct val="100000"/>
              </a:lnSpc>
              <a:spcBef>
                <a:spcPts val="600"/>
              </a:spcBef>
              <a:spcAft>
                <a:spcPts val="0"/>
              </a:spcAft>
              <a:buSzPct val="100000"/>
              <a:buFont typeface="Garamond"/>
              <a:buNone/>
            </a:pPr>
            <a:r>
              <a:rPr lang="en-US"/>
              <a:t> public void type(){  </a:t>
            </a:r>
            <a:endParaRPr/>
          </a:p>
          <a:p>
            <a:pPr indent="0" lvl="0" marL="0" rtl="0" algn="l">
              <a:lnSpc>
                <a:spcPct val="100000"/>
              </a:lnSpc>
              <a:spcBef>
                <a:spcPts val="600"/>
              </a:spcBef>
              <a:spcAft>
                <a:spcPts val="0"/>
              </a:spcAft>
              <a:buSzPct val="100000"/>
              <a:buFont typeface="Garamond"/>
              <a:buNone/>
            </a:pPr>
            <a:r>
              <a:rPr lang="en-US"/>
              <a:t> System.out.println("outdoor game"); </a:t>
            </a:r>
            <a:endParaRPr/>
          </a:p>
          <a:p>
            <a:pPr indent="0" lvl="0" marL="0" rtl="0" algn="l">
              <a:lnSpc>
                <a:spcPct val="100000"/>
              </a:lnSpc>
              <a:spcBef>
                <a:spcPts val="600"/>
              </a:spcBef>
              <a:spcAft>
                <a:spcPts val="0"/>
              </a:spcAft>
              <a:buSzPct val="100000"/>
              <a:buFont typeface="Garamond"/>
              <a:buNone/>
            </a:pPr>
            <a:r>
              <a:rPr lang="en-US"/>
              <a:t>}</a:t>
            </a:r>
            <a:endParaRPr/>
          </a:p>
          <a:p>
            <a:pPr indent="0" lvl="0" marL="0" rtl="0" algn="l">
              <a:lnSpc>
                <a:spcPct val="100000"/>
              </a:lnSpc>
              <a:spcBef>
                <a:spcPts val="600"/>
              </a:spcBef>
              <a:spcAft>
                <a:spcPts val="0"/>
              </a:spcAft>
              <a:buSzPct val="100000"/>
              <a:buFont typeface="Garamond"/>
              <a:buNone/>
            </a:pPr>
            <a:r>
              <a:rPr lang="en-US"/>
              <a:t> public static void main(String[] args){</a:t>
            </a:r>
            <a:endParaRPr/>
          </a:p>
          <a:p>
            <a:pPr indent="0" lvl="0" marL="0" rtl="0" algn="l">
              <a:lnSpc>
                <a:spcPct val="100000"/>
              </a:lnSpc>
              <a:spcBef>
                <a:spcPts val="600"/>
              </a:spcBef>
              <a:spcAft>
                <a:spcPts val="0"/>
              </a:spcAft>
              <a:buSzPct val="100000"/>
              <a:buFont typeface="Garamond"/>
              <a:buNone/>
            </a:pPr>
            <a:r>
              <a:rPr lang="en-US"/>
              <a:t>   		Game gm = new Game();</a:t>
            </a:r>
            <a:endParaRPr/>
          </a:p>
          <a:p>
            <a:pPr indent="0" lvl="0" marL="0" rtl="0" algn="l">
              <a:lnSpc>
                <a:spcPct val="100000"/>
              </a:lnSpc>
              <a:spcBef>
                <a:spcPts val="600"/>
              </a:spcBef>
              <a:spcAft>
                <a:spcPts val="0"/>
              </a:spcAft>
              <a:buSzPct val="100000"/>
              <a:buFont typeface="Garamond"/>
              <a:buNone/>
            </a:pPr>
            <a:r>
              <a:rPr lang="en-US"/>
              <a:t>   		Cricket ck = new Cricket();</a:t>
            </a:r>
            <a:endParaRPr/>
          </a:p>
          <a:p>
            <a:pPr indent="0" lvl="0" marL="0" rtl="0" algn="l">
              <a:lnSpc>
                <a:spcPct val="100000"/>
              </a:lnSpc>
              <a:spcBef>
                <a:spcPts val="600"/>
              </a:spcBef>
              <a:spcAft>
                <a:spcPts val="0"/>
              </a:spcAft>
              <a:buSzPct val="100000"/>
              <a:buFont typeface="Garamond"/>
              <a:buNone/>
            </a:pPr>
            <a:r>
              <a:rPr lang="en-US"/>
              <a:t>   		gm.type();</a:t>
            </a:r>
            <a:endParaRPr/>
          </a:p>
          <a:p>
            <a:pPr indent="0" lvl="0" marL="0" rtl="0" algn="l">
              <a:lnSpc>
                <a:spcPct val="100000"/>
              </a:lnSpc>
              <a:spcBef>
                <a:spcPts val="600"/>
              </a:spcBef>
              <a:spcAft>
                <a:spcPts val="0"/>
              </a:spcAft>
              <a:buSzPct val="100000"/>
              <a:buFont typeface="Garamond"/>
              <a:buNone/>
            </a:pPr>
            <a:r>
              <a:rPr lang="en-US"/>
              <a:t>   		ck.type();</a:t>
            </a:r>
            <a:endParaRPr/>
          </a:p>
          <a:p>
            <a:pPr indent="0" lvl="0" marL="0" rtl="0" algn="l">
              <a:lnSpc>
                <a:spcPct val="100000"/>
              </a:lnSpc>
              <a:spcBef>
                <a:spcPts val="600"/>
              </a:spcBef>
              <a:spcAft>
                <a:spcPts val="0"/>
              </a:spcAft>
              <a:buSzPct val="100000"/>
              <a:buFont typeface="Garamond"/>
              <a:buNone/>
            </a:pPr>
            <a:r>
              <a:rPr lang="en-US"/>
              <a:t>   		gm = ck;	//gm refers to Cricket object</a:t>
            </a:r>
            <a:endParaRPr/>
          </a:p>
          <a:p>
            <a:pPr indent="0" lvl="0" marL="0" rtl="0" algn="l">
              <a:lnSpc>
                <a:spcPct val="100000"/>
              </a:lnSpc>
              <a:spcBef>
                <a:spcPts val="600"/>
              </a:spcBef>
              <a:spcAft>
                <a:spcPts val="0"/>
              </a:spcAft>
              <a:buSzPct val="100000"/>
              <a:buFont typeface="Garamond"/>
              <a:buNone/>
            </a:pPr>
            <a:r>
              <a:rPr lang="en-US"/>
              <a:t>   		gm.type();	//calls Cricket's version of type}</a:t>
            </a:r>
            <a:endParaRPr/>
          </a:p>
          <a:p>
            <a:pPr indent="0" lvl="0" marL="0" rtl="0" algn="l">
              <a:lnSpc>
                <a:spcPct val="100000"/>
              </a:lnSpc>
              <a:spcBef>
                <a:spcPts val="600"/>
              </a:spcBef>
              <a:spcAft>
                <a:spcPts val="0"/>
              </a:spcAft>
              <a:buSzPct val="100000"/>
              <a:buFont typeface="Garamond"/>
              <a:buNone/>
            </a:pPr>
            <a:r>
              <a:rPr lang="en-US"/>
              <a:t>}</a:t>
            </a:r>
            <a:endParaRPr/>
          </a:p>
        </p:txBody>
      </p:sp>
      <p:sp>
        <p:nvSpPr>
          <p:cNvPr id="2560" name="Google Shape;2560;p28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EXAMPLE</a:t>
            </a:r>
            <a:endParaRPr/>
          </a:p>
        </p:txBody>
      </p:sp>
      <p:sp>
        <p:nvSpPr>
          <p:cNvPr id="2561" name="Google Shape;2561;p280"/>
          <p:cNvSpPr txBox="1"/>
          <p:nvPr/>
        </p:nvSpPr>
        <p:spPr>
          <a:xfrm>
            <a:off x="4119465" y="2971800"/>
            <a:ext cx="914400" cy="914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2562" name="Google Shape;2562;p280"/>
          <p:cNvSpPr txBox="1"/>
          <p:nvPr/>
        </p:nvSpPr>
        <p:spPr>
          <a:xfrm>
            <a:off x="6662666" y="4509120"/>
            <a:ext cx="202413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Output: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Indoor &amp; outdoor</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Outdoor game</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Outdoor game</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6" name="Shape 2566"/>
        <p:cNvGrpSpPr/>
        <p:nvPr/>
      </p:nvGrpSpPr>
      <p:grpSpPr>
        <a:xfrm>
          <a:off x="0" y="0"/>
          <a:ext cx="0" cy="0"/>
          <a:chOff x="0" y="0"/>
          <a:chExt cx="0" cy="0"/>
        </a:xfrm>
      </p:grpSpPr>
      <p:sp>
        <p:nvSpPr>
          <p:cNvPr id="2567" name="Google Shape;2567;p281"/>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Arial"/>
              <a:buNone/>
            </a:pPr>
            <a:r>
              <a:rPr b="0" i="0" lang="en-US">
                <a:latin typeface="Arial"/>
                <a:ea typeface="Arial"/>
                <a:cs typeface="Arial"/>
                <a:sym typeface="Arial"/>
              </a:rPr>
              <a:t>Static binding in Java occurs during compile time while dynamic binding occurs during runtime. Static binding uses type(Class) information for binding while dynamic binding uses instance of class(Object) to resolve calling of method at run-time. Overloaded methods are bonded using static binding while overridden methods are bonded using dynamic binding at runtime.</a:t>
            </a:r>
            <a:endParaRPr/>
          </a:p>
          <a:p>
            <a:pPr indent="0" lvl="0" marL="0" rtl="0" algn="l">
              <a:lnSpc>
                <a:spcPct val="100000"/>
              </a:lnSpc>
              <a:spcBef>
                <a:spcPts val="600"/>
              </a:spcBef>
              <a:spcAft>
                <a:spcPts val="0"/>
              </a:spcAft>
              <a:buSzPts val="2000"/>
              <a:buFont typeface="Arial"/>
              <a:buNone/>
            </a:pPr>
            <a:r>
              <a:rPr b="0" i="0" lang="en-US">
                <a:latin typeface="Arial"/>
                <a:ea typeface="Arial"/>
                <a:cs typeface="Arial"/>
                <a:sym typeface="Arial"/>
              </a:rPr>
              <a:t>In simpler terms, Static binding means when the type of object which is invoking the method is determined at compile time by the compiler. While Dynamic binding means when the type of object which is invoking the method is determined at run time by the compiler.</a:t>
            </a:r>
            <a:endParaRPr/>
          </a:p>
          <a:p>
            <a:pPr indent="0" lvl="0" marL="0" rtl="0" algn="ctr">
              <a:lnSpc>
                <a:spcPct val="100000"/>
              </a:lnSpc>
              <a:spcBef>
                <a:spcPts val="600"/>
              </a:spcBef>
              <a:spcAft>
                <a:spcPts val="0"/>
              </a:spcAft>
              <a:buSzPts val="2000"/>
              <a:buFont typeface="Garamond"/>
              <a:buNone/>
            </a:pPr>
            <a:r>
              <a:t/>
            </a:r>
            <a:endParaRPr/>
          </a:p>
        </p:txBody>
      </p:sp>
      <p:sp>
        <p:nvSpPr>
          <p:cNvPr id="2568" name="Google Shape;2568;p28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212529"/>
              </a:buClr>
              <a:buSzPct val="100000"/>
              <a:buFont typeface="Arial"/>
              <a:buNone/>
            </a:pPr>
            <a:r>
              <a:rPr b="0" i="0" lang="en-US">
                <a:solidFill>
                  <a:srgbClr val="212529"/>
                </a:solidFill>
                <a:latin typeface="Arial"/>
                <a:ea typeface="Arial"/>
                <a:cs typeface="Arial"/>
                <a:sym typeface="Arial"/>
              </a:rPr>
              <a:t>DIFFERENCE BETWEEN STATIC BINDING AND DYNAMIC BINDING IN JAVA?</a:t>
            </a:r>
            <a:br>
              <a:rPr b="0" i="0" lang="en-US">
                <a:solidFill>
                  <a:srgbClr val="212529"/>
                </a:solidFill>
                <a:latin typeface="Arial"/>
                <a:ea typeface="Arial"/>
                <a:cs typeface="Arial"/>
                <a:sym typeface="Arial"/>
              </a:rPr>
            </a:br>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3" name="Shape 2573"/>
        <p:cNvGrpSpPr/>
        <p:nvPr/>
      </p:nvGrpSpPr>
      <p:grpSpPr>
        <a:xfrm>
          <a:off x="0" y="0"/>
          <a:ext cx="0" cy="0"/>
          <a:chOff x="0" y="0"/>
          <a:chExt cx="0" cy="0"/>
        </a:xfrm>
      </p:grpSpPr>
      <p:sp>
        <p:nvSpPr>
          <p:cNvPr id="2574" name="Google Shape;2574;p282"/>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#31: “final” keyword</a:t>
            </a:r>
            <a:endParaRPr sz="3200"/>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2575" name="Google Shape;2575;p282"/>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9" name="Shape 2579"/>
        <p:cNvGrpSpPr/>
        <p:nvPr/>
      </p:nvGrpSpPr>
      <p:grpSpPr>
        <a:xfrm>
          <a:off x="0" y="0"/>
          <a:ext cx="0" cy="0"/>
          <a:chOff x="0" y="0"/>
          <a:chExt cx="0" cy="0"/>
        </a:xfrm>
      </p:grpSpPr>
      <p:sp>
        <p:nvSpPr>
          <p:cNvPr id="2580" name="Google Shape;2580;p283"/>
          <p:cNvSpPr txBox="1"/>
          <p:nvPr>
            <p:ph idx="1" type="body"/>
          </p:nvPr>
        </p:nvSpPr>
        <p:spPr>
          <a:xfrm>
            <a:off x="395606" y="2277364"/>
            <a:ext cx="4023360" cy="400507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The final keyword in java is used to restrict the user</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final can be:</a:t>
            </a:r>
            <a:endParaRPr/>
          </a:p>
          <a:p>
            <a:pPr indent="0" lvl="0" marL="0" rtl="0" algn="l">
              <a:lnSpc>
                <a:spcPct val="100000"/>
              </a:lnSpc>
              <a:spcBef>
                <a:spcPts val="600"/>
              </a:spcBef>
              <a:spcAft>
                <a:spcPts val="0"/>
              </a:spcAft>
              <a:buSzPts val="2000"/>
              <a:buFont typeface="Garamond"/>
              <a:buNone/>
            </a:pPr>
            <a:r>
              <a:rPr lang="en-US"/>
              <a:t>	variable</a:t>
            </a:r>
            <a:endParaRPr/>
          </a:p>
          <a:p>
            <a:pPr indent="0" lvl="0" marL="0" rtl="0" algn="l">
              <a:lnSpc>
                <a:spcPct val="100000"/>
              </a:lnSpc>
              <a:spcBef>
                <a:spcPts val="600"/>
              </a:spcBef>
              <a:spcAft>
                <a:spcPts val="0"/>
              </a:spcAft>
              <a:buSzPts val="2000"/>
              <a:buFont typeface="Garamond"/>
              <a:buNone/>
            </a:pPr>
            <a:r>
              <a:rPr lang="en-US"/>
              <a:t>	method</a:t>
            </a:r>
            <a:endParaRPr/>
          </a:p>
          <a:p>
            <a:pPr indent="0" lvl="0" marL="0" rtl="0" algn="l">
              <a:lnSpc>
                <a:spcPct val="100000"/>
              </a:lnSpc>
              <a:spcBef>
                <a:spcPts val="600"/>
              </a:spcBef>
              <a:spcAft>
                <a:spcPts val="0"/>
              </a:spcAft>
              <a:buSzPts val="2000"/>
              <a:buFont typeface="Garamond"/>
              <a:buNone/>
            </a:pPr>
            <a:r>
              <a:rPr lang="en-US"/>
              <a:t>	class</a:t>
            </a:r>
            <a:endParaRPr/>
          </a:p>
        </p:txBody>
      </p:sp>
      <p:sp>
        <p:nvSpPr>
          <p:cNvPr id="2581" name="Google Shape;2581;p283"/>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“FINAL” KEYWORD</a:t>
            </a:r>
            <a:endParaRPr/>
          </a:p>
        </p:txBody>
      </p:sp>
      <p:pic>
        <p:nvPicPr>
          <p:cNvPr id="2582" name="Google Shape;2582;p283"/>
          <p:cNvPicPr preferRelativeResize="0"/>
          <p:nvPr>
            <p:ph idx="2" type="body"/>
          </p:nvPr>
        </p:nvPicPr>
        <p:blipFill rotWithShape="1">
          <a:blip r:embed="rId3">
            <a:alphaModFix/>
          </a:blip>
          <a:srcRect b="0" l="0" r="0" t="0"/>
          <a:stretch/>
        </p:blipFill>
        <p:spPr>
          <a:xfrm>
            <a:off x="5003800" y="2844800"/>
            <a:ext cx="3404235" cy="2473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2"/>
                                        </p:tgtEl>
                                        <p:attrNameLst>
                                          <p:attrName>style.visibility</p:attrName>
                                        </p:attrNameLst>
                                      </p:cBhvr>
                                      <p:to>
                                        <p:strVal val="visible"/>
                                      </p:to>
                                    </p:set>
                                    <p:animEffect filter="fade" transition="in">
                                      <p:cBhvr>
                                        <p:cTn dur="500"/>
                                        <p:tgtEl>
                                          <p:spTgt spid="25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6" name="Shape 2586"/>
        <p:cNvGrpSpPr/>
        <p:nvPr/>
      </p:nvGrpSpPr>
      <p:grpSpPr>
        <a:xfrm>
          <a:off x="0" y="0"/>
          <a:ext cx="0" cy="0"/>
          <a:chOff x="0" y="0"/>
          <a:chExt cx="0" cy="0"/>
        </a:xfrm>
      </p:grpSpPr>
      <p:sp>
        <p:nvSpPr>
          <p:cNvPr id="2587" name="Google Shape;2587;p284"/>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If you make any variable as final, you cannot change the value of final variable(It will be constant).</a:t>
            </a:r>
            <a:endParaRPr/>
          </a:p>
          <a:p>
            <a:pPr indent="0" lvl="0" marL="0" rtl="0" algn="l">
              <a:lnSpc>
                <a:spcPct val="100000"/>
              </a:lnSpc>
              <a:spcBef>
                <a:spcPts val="600"/>
              </a:spcBef>
              <a:spcAft>
                <a:spcPts val="0"/>
              </a:spcAft>
              <a:buSzPts val="2000"/>
              <a:buFont typeface="Garamond"/>
              <a:buNone/>
            </a:pPr>
            <a:r>
              <a:t/>
            </a:r>
            <a:endParaRPr/>
          </a:p>
        </p:txBody>
      </p:sp>
      <p:sp>
        <p:nvSpPr>
          <p:cNvPr id="2588" name="Google Shape;2588;p28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JAVA FINAL VARIABLE</a:t>
            </a:r>
            <a:endParaRPr/>
          </a:p>
        </p:txBody>
      </p:sp>
      <p:sp>
        <p:nvSpPr>
          <p:cNvPr id="2589" name="Google Shape;2589;p284"/>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2590" name="Google Shape;2590;p284"/>
          <p:cNvSpPr txBox="1"/>
          <p:nvPr/>
        </p:nvSpPr>
        <p:spPr>
          <a:xfrm>
            <a:off x="683260" y="3069590"/>
            <a:ext cx="2291715" cy="1476375"/>
          </a:xfrm>
          <a:prstGeom prst="rect">
            <a:avLst/>
          </a:prstGeom>
          <a:solidFill>
            <a:srgbClr val="BFBFB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 FinalVariable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final int var = 50;</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var = 60 // error</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p:txBody>
      </p:sp>
      <p:sp>
        <p:nvSpPr>
          <p:cNvPr id="2591" name="Google Shape;2591;p284"/>
          <p:cNvSpPr txBox="1"/>
          <p:nvPr/>
        </p:nvSpPr>
        <p:spPr>
          <a:xfrm>
            <a:off x="4283710" y="2565400"/>
            <a:ext cx="4158615" cy="3692525"/>
          </a:xfrm>
          <a:prstGeom prst="rect">
            <a:avLst/>
          </a:prstGeom>
          <a:solidFill>
            <a:srgbClr val="BFBFB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 Bike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final int speedlimit=90;//final variable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void run()</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speedlimit=400;  // error</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public static void main(String args[])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Bike obj=new  Bike();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obj.run();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}//end of class  </a:t>
            </a:r>
            <a:endParaRPr/>
          </a:p>
        </p:txBody>
      </p:sp>
      <p:sp>
        <p:nvSpPr>
          <p:cNvPr id="2592" name="Google Shape;2592;p284"/>
          <p:cNvSpPr/>
          <p:nvPr/>
        </p:nvSpPr>
        <p:spPr>
          <a:xfrm rot="-600000">
            <a:off x="755650" y="4869180"/>
            <a:ext cx="2821305" cy="1362075"/>
          </a:xfrm>
          <a:prstGeom prst="irregularSeal1">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compile-time errors</a:t>
            </a:r>
            <a:endParaRPr/>
          </a:p>
        </p:txBody>
      </p:sp>
      <p:sp>
        <p:nvSpPr>
          <p:cNvPr id="2593" name="Google Shape;2593;p284"/>
          <p:cNvSpPr/>
          <p:nvPr/>
        </p:nvSpPr>
        <p:spPr>
          <a:xfrm>
            <a:off x="4355465" y="3141345"/>
            <a:ext cx="2160270" cy="287655"/>
          </a:xfrm>
          <a:prstGeom prst="roundRect">
            <a:avLst>
              <a:gd fmla="val 16667" name="adj"/>
            </a:avLst>
          </a:prstGeom>
          <a:no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2594" name="Google Shape;2594;p284"/>
          <p:cNvSpPr/>
          <p:nvPr/>
        </p:nvSpPr>
        <p:spPr>
          <a:xfrm>
            <a:off x="4355465" y="4005580"/>
            <a:ext cx="2160270" cy="287655"/>
          </a:xfrm>
          <a:prstGeom prst="roundRect">
            <a:avLst>
              <a:gd fmla="val 16667" name="adj"/>
            </a:avLst>
          </a:prstGeom>
          <a:no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1">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1">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3"/>
                                        </p:tgtEl>
                                        <p:attrNameLst>
                                          <p:attrName>style.visibility</p:attrName>
                                        </p:attrNameLst>
                                      </p:cBhvr>
                                      <p:to>
                                        <p:strVal val="visible"/>
                                      </p:to>
                                    </p:set>
                                    <p:animEffect filter="fade" transition="in">
                                      <p:cBhvr>
                                        <p:cTn dur="500"/>
                                        <p:tgtEl>
                                          <p:spTgt spid="2593"/>
                                        </p:tgtEl>
                                      </p:cBhvr>
                                    </p:animEffect>
                                  </p:childTnLst>
                                </p:cTn>
                              </p:par>
                              <p:par>
                                <p:cTn fill="hold" nodeType="withEffect" presetClass="entr" presetID="10" presetSubtype="0">
                                  <p:stCondLst>
                                    <p:cond delay="0"/>
                                  </p:stCondLst>
                                  <p:childTnLst>
                                    <p:set>
                                      <p:cBhvr>
                                        <p:cTn dur="1" fill="hold">
                                          <p:stCondLst>
                                            <p:cond delay="0"/>
                                          </p:stCondLst>
                                        </p:cTn>
                                        <p:tgtEl>
                                          <p:spTgt spid="2594"/>
                                        </p:tgtEl>
                                        <p:attrNameLst>
                                          <p:attrName>style.visibility</p:attrName>
                                        </p:attrNameLst>
                                      </p:cBhvr>
                                      <p:to>
                                        <p:strVal val="visible"/>
                                      </p:to>
                                    </p:set>
                                    <p:animEffect filter="fade" transition="in">
                                      <p:cBhvr>
                                        <p:cTn dur="500"/>
                                        <p:tgtEl>
                                          <p:spTgt spid="25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2"/>
                                        </p:tgtEl>
                                        <p:attrNameLst>
                                          <p:attrName>style.visibility</p:attrName>
                                        </p:attrNameLst>
                                      </p:cBhvr>
                                      <p:to>
                                        <p:strVal val="visible"/>
                                      </p:to>
                                    </p:set>
                                    <p:animEffect filter="fade" transition="in">
                                      <p:cBhvr>
                                        <p:cTn dur="500"/>
                                        <p:tgtEl>
                                          <p:spTgt spid="25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t/>
            </a:r>
            <a:endParaRPr/>
          </a:p>
        </p:txBody>
      </p:sp>
      <p:pic>
        <p:nvPicPr>
          <p:cNvPr descr="Image result for inheritance in java ppt" id="360" name="Google Shape;360;p42"/>
          <p:cNvPicPr preferRelativeResize="0"/>
          <p:nvPr>
            <p:ph idx="1" type="body"/>
          </p:nvPr>
        </p:nvPicPr>
        <p:blipFill rotWithShape="1">
          <a:blip r:embed="rId3">
            <a:alphaModFix/>
          </a:blip>
          <a:srcRect b="0" l="0" r="0" t="0"/>
          <a:stretch/>
        </p:blipFill>
        <p:spPr>
          <a:xfrm>
            <a:off x="467544" y="836712"/>
            <a:ext cx="8568952" cy="5616624"/>
          </a:xfrm>
          <a:prstGeom prst="rect">
            <a:avLst/>
          </a:prstGeom>
          <a:noFill/>
          <a:ln>
            <a:noFill/>
          </a:ln>
        </p:spPr>
      </p:pic>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8" name="Shape 2598"/>
        <p:cNvGrpSpPr/>
        <p:nvPr/>
      </p:nvGrpSpPr>
      <p:grpSpPr>
        <a:xfrm>
          <a:off x="0" y="0"/>
          <a:ext cx="0" cy="0"/>
          <a:chOff x="0" y="0"/>
          <a:chExt cx="0" cy="0"/>
        </a:xfrm>
      </p:grpSpPr>
      <p:sp>
        <p:nvSpPr>
          <p:cNvPr id="2599" name="Google Shape;2599;p285"/>
          <p:cNvSpPr txBox="1"/>
          <p:nvPr>
            <p:ph idx="1" type="body"/>
          </p:nvPr>
        </p:nvSpPr>
        <p:spPr>
          <a:xfrm>
            <a:off x="35560" y="2565400"/>
            <a:ext cx="2894330" cy="320929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If you make any method as final, you cannot override it.</a:t>
            </a:r>
            <a:endParaRPr/>
          </a:p>
        </p:txBody>
      </p:sp>
      <p:sp>
        <p:nvSpPr>
          <p:cNvPr id="2600" name="Google Shape;2600;p285"/>
          <p:cNvSpPr txBox="1"/>
          <p:nvPr>
            <p:ph idx="2" type="body"/>
          </p:nvPr>
        </p:nvSpPr>
        <p:spPr>
          <a:xfrm>
            <a:off x="4663440" y="2816352"/>
            <a:ext cx="4023360" cy="3209544"/>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2601" name="Google Shape;2601;p285"/>
          <p:cNvSpPr txBox="1"/>
          <p:nvPr>
            <p:ph idx="3" type="body"/>
          </p:nvPr>
        </p:nvSpPr>
        <p:spPr>
          <a:xfrm>
            <a:off x="457200" y="2020824"/>
            <a:ext cx="4023360" cy="70408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Font typeface="Garamond"/>
              <a:buNone/>
            </a:pPr>
            <a:r>
              <a:t/>
            </a:r>
            <a:endParaRPr/>
          </a:p>
        </p:txBody>
      </p:sp>
      <p:sp>
        <p:nvSpPr>
          <p:cNvPr id="2602" name="Google Shape;2602;p285"/>
          <p:cNvSpPr txBox="1"/>
          <p:nvPr>
            <p:ph idx="4" type="body"/>
          </p:nvPr>
        </p:nvSpPr>
        <p:spPr>
          <a:xfrm>
            <a:off x="4663440" y="2020824"/>
            <a:ext cx="4023360" cy="70408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Font typeface="Garamond"/>
              <a:buNone/>
            </a:pPr>
            <a:r>
              <a:t/>
            </a:r>
            <a:endParaRPr/>
          </a:p>
        </p:txBody>
      </p:sp>
      <p:sp>
        <p:nvSpPr>
          <p:cNvPr id="2603" name="Google Shape;2603;p285"/>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JAVA FINAL METHOD</a:t>
            </a:r>
            <a:endParaRPr/>
          </a:p>
        </p:txBody>
      </p:sp>
      <p:sp>
        <p:nvSpPr>
          <p:cNvPr id="2604" name="Google Shape;2604;p285"/>
          <p:cNvSpPr txBox="1"/>
          <p:nvPr/>
        </p:nvSpPr>
        <p:spPr>
          <a:xfrm>
            <a:off x="3564255" y="1772920"/>
            <a:ext cx="5348605" cy="4799965"/>
          </a:xfrm>
          <a:prstGeom prst="rect">
            <a:avLst/>
          </a:prstGeom>
          <a:solidFill>
            <a:srgbClr val="A5A5A5"/>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 Bike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final void run()</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System.out.println("running");</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 Honda extends Bike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void run()</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{System.out.println("running safely with 100kmph");}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public static void main(String args[])</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Honda honda= new Honda();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honda.run();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
        <p:nvSpPr>
          <p:cNvPr id="2605" name="Google Shape;2605;p285"/>
          <p:cNvSpPr/>
          <p:nvPr/>
        </p:nvSpPr>
        <p:spPr>
          <a:xfrm>
            <a:off x="3636010" y="2348865"/>
            <a:ext cx="3312160" cy="1080135"/>
          </a:xfrm>
          <a:prstGeom prst="roundRect">
            <a:avLst>
              <a:gd fmla="val 16667" name="adj"/>
            </a:avLst>
          </a:prstGeom>
          <a:no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2606" name="Google Shape;2606;p285"/>
          <p:cNvSpPr/>
          <p:nvPr/>
        </p:nvSpPr>
        <p:spPr>
          <a:xfrm>
            <a:off x="3741420" y="4220845"/>
            <a:ext cx="4994910" cy="724535"/>
          </a:xfrm>
          <a:prstGeom prst="roundRect">
            <a:avLst>
              <a:gd fmla="val 16667" name="adj"/>
            </a:avLst>
          </a:prstGeom>
          <a:no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2607" name="Google Shape;2607;p285"/>
          <p:cNvSpPr/>
          <p:nvPr/>
        </p:nvSpPr>
        <p:spPr>
          <a:xfrm rot="-780000">
            <a:off x="323215" y="4364990"/>
            <a:ext cx="2821305" cy="1362075"/>
          </a:xfrm>
          <a:prstGeom prst="irregularSeal1">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compile-time errors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4">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4">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4">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4">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4">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4">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4">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5"/>
                                        </p:tgtEl>
                                        <p:attrNameLst>
                                          <p:attrName>style.visibility</p:attrName>
                                        </p:attrNameLst>
                                      </p:cBhvr>
                                      <p:to>
                                        <p:strVal val="visible"/>
                                      </p:to>
                                    </p:set>
                                    <p:animEffect filter="fade" transition="in">
                                      <p:cBhvr>
                                        <p:cTn dur="500"/>
                                        <p:tgtEl>
                                          <p:spTgt spid="2605"/>
                                        </p:tgtEl>
                                      </p:cBhvr>
                                    </p:animEffect>
                                  </p:childTnLst>
                                </p:cTn>
                              </p:par>
                              <p:par>
                                <p:cTn fill="hold" nodeType="withEffect" presetClass="entr" presetID="10" presetSubtype="0">
                                  <p:stCondLst>
                                    <p:cond delay="0"/>
                                  </p:stCondLst>
                                  <p:childTnLst>
                                    <p:set>
                                      <p:cBhvr>
                                        <p:cTn dur="1" fill="hold">
                                          <p:stCondLst>
                                            <p:cond delay="0"/>
                                          </p:stCondLst>
                                        </p:cTn>
                                        <p:tgtEl>
                                          <p:spTgt spid="2606"/>
                                        </p:tgtEl>
                                        <p:attrNameLst>
                                          <p:attrName>style.visibility</p:attrName>
                                        </p:attrNameLst>
                                      </p:cBhvr>
                                      <p:to>
                                        <p:strVal val="visible"/>
                                      </p:to>
                                    </p:set>
                                    <p:animEffect filter="fade" transition="in">
                                      <p:cBhvr>
                                        <p:cTn dur="500"/>
                                        <p:tgtEl>
                                          <p:spTgt spid="26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7"/>
                                        </p:tgtEl>
                                        <p:attrNameLst>
                                          <p:attrName>style.visibility</p:attrName>
                                        </p:attrNameLst>
                                      </p:cBhvr>
                                      <p:to>
                                        <p:strVal val="visible"/>
                                      </p:to>
                                    </p:set>
                                    <p:animEffect filter="fade" transition="in">
                                      <p:cBhvr>
                                        <p:cTn dur="500"/>
                                        <p:tgtEl>
                                          <p:spTgt spid="26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1" name="Shape 2611"/>
        <p:cNvGrpSpPr/>
        <p:nvPr/>
      </p:nvGrpSpPr>
      <p:grpSpPr>
        <a:xfrm>
          <a:off x="0" y="0"/>
          <a:ext cx="0" cy="0"/>
          <a:chOff x="0" y="0"/>
          <a:chExt cx="0" cy="0"/>
        </a:xfrm>
      </p:grpSpPr>
      <p:sp>
        <p:nvSpPr>
          <p:cNvPr id="2612" name="Google Shape;2612;p286"/>
          <p:cNvSpPr txBox="1"/>
          <p:nvPr>
            <p:ph idx="1" type="body"/>
          </p:nvPr>
        </p:nvSpPr>
        <p:spPr>
          <a:xfrm>
            <a:off x="457201" y="2819400"/>
            <a:ext cx="4023360" cy="3209544"/>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2613" name="Google Shape;2613;p286"/>
          <p:cNvSpPr txBox="1"/>
          <p:nvPr>
            <p:ph idx="2" type="body"/>
          </p:nvPr>
        </p:nvSpPr>
        <p:spPr>
          <a:xfrm>
            <a:off x="4663440" y="2816352"/>
            <a:ext cx="4023360" cy="3209544"/>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2614" name="Google Shape;2614;p286"/>
          <p:cNvSpPr txBox="1"/>
          <p:nvPr>
            <p:ph idx="3" type="body"/>
          </p:nvPr>
        </p:nvSpPr>
        <p:spPr>
          <a:xfrm>
            <a:off x="395605" y="2132965"/>
            <a:ext cx="3107690" cy="704215"/>
          </a:xfrm>
          <a:prstGeom prst="rect">
            <a:avLst/>
          </a:prstGeom>
          <a:noFill/>
          <a:ln>
            <a:noFill/>
          </a:ln>
        </p:spPr>
        <p:txBody>
          <a:bodyPr anchorCtr="0" anchor="ctr" bIns="45700" lIns="91425" spcFirstLastPara="1" rIns="91425" wrap="square" tIns="45700">
            <a:normAutofit fontScale="90000" lnSpcReduction="20000"/>
          </a:bodyPr>
          <a:lstStyle/>
          <a:p>
            <a:pPr indent="0" lvl="0" marL="0" rtl="0" algn="l">
              <a:lnSpc>
                <a:spcPct val="100000"/>
              </a:lnSpc>
              <a:spcBef>
                <a:spcPts val="0"/>
              </a:spcBef>
              <a:spcAft>
                <a:spcPts val="0"/>
              </a:spcAft>
              <a:buSzPct val="100000"/>
              <a:buFont typeface="Garamond"/>
              <a:buNone/>
            </a:pPr>
            <a:r>
              <a:rPr lang="en-US"/>
              <a:t>If you make any class as final, you cannot extend it.</a:t>
            </a:r>
            <a:endParaRPr/>
          </a:p>
        </p:txBody>
      </p:sp>
      <p:sp>
        <p:nvSpPr>
          <p:cNvPr id="2615" name="Google Shape;2615;p286"/>
          <p:cNvSpPr txBox="1"/>
          <p:nvPr>
            <p:ph idx="4" type="body"/>
          </p:nvPr>
        </p:nvSpPr>
        <p:spPr>
          <a:xfrm>
            <a:off x="4663440" y="2020824"/>
            <a:ext cx="4023360" cy="70408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800"/>
              <a:buFont typeface="Garamond"/>
              <a:buNone/>
            </a:pPr>
            <a:r>
              <a:t/>
            </a:r>
            <a:endParaRPr/>
          </a:p>
        </p:txBody>
      </p:sp>
      <p:sp>
        <p:nvSpPr>
          <p:cNvPr id="2616" name="Google Shape;2616;p286"/>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JAVA FINAL CLASS</a:t>
            </a:r>
            <a:endParaRPr/>
          </a:p>
        </p:txBody>
      </p:sp>
      <p:sp>
        <p:nvSpPr>
          <p:cNvPr id="2617" name="Google Shape;2617;p286"/>
          <p:cNvSpPr txBox="1"/>
          <p:nvPr/>
        </p:nvSpPr>
        <p:spPr>
          <a:xfrm>
            <a:off x="3779520" y="1845310"/>
            <a:ext cx="5163185" cy="4799965"/>
          </a:xfrm>
          <a:prstGeom prst="rect">
            <a:avLst/>
          </a:prstGeom>
          <a:solidFill>
            <a:srgbClr val="A5A5A5"/>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final class Bike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 Honda1 extends Bike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void run()</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System.out.println("running safely with 100kmph");</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public static void main(String args[])</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Honda1 honda= new Honda1();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honda.run();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
        <p:nvSpPr>
          <p:cNvPr id="2618" name="Google Shape;2618;p286"/>
          <p:cNvSpPr/>
          <p:nvPr/>
        </p:nvSpPr>
        <p:spPr>
          <a:xfrm>
            <a:off x="3788410" y="1877060"/>
            <a:ext cx="1566545" cy="1216660"/>
          </a:xfrm>
          <a:prstGeom prst="roundRect">
            <a:avLst>
              <a:gd fmla="val 16667" name="adj"/>
            </a:avLst>
          </a:prstGeom>
          <a:no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2619" name="Google Shape;2619;p286"/>
          <p:cNvSpPr/>
          <p:nvPr/>
        </p:nvSpPr>
        <p:spPr>
          <a:xfrm>
            <a:off x="3851910" y="3213100"/>
            <a:ext cx="2520315" cy="360045"/>
          </a:xfrm>
          <a:prstGeom prst="roundRect">
            <a:avLst>
              <a:gd fmla="val 16667" name="adj"/>
            </a:avLst>
          </a:prstGeom>
          <a:no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2620" name="Google Shape;2620;p286"/>
          <p:cNvSpPr/>
          <p:nvPr/>
        </p:nvSpPr>
        <p:spPr>
          <a:xfrm rot="-720000">
            <a:off x="323215" y="4364990"/>
            <a:ext cx="2821305" cy="1362075"/>
          </a:xfrm>
          <a:prstGeom prst="irregularSeal1">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compile-time errors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7">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7">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7">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7">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7">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7">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7">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8"/>
                                        </p:tgtEl>
                                        <p:attrNameLst>
                                          <p:attrName>style.visibility</p:attrName>
                                        </p:attrNameLst>
                                      </p:cBhvr>
                                      <p:to>
                                        <p:strVal val="visible"/>
                                      </p:to>
                                    </p:set>
                                    <p:animEffect filter="fade" transition="in">
                                      <p:cBhvr>
                                        <p:cTn dur="500"/>
                                        <p:tgtEl>
                                          <p:spTgt spid="2618"/>
                                        </p:tgtEl>
                                      </p:cBhvr>
                                    </p:animEffect>
                                  </p:childTnLst>
                                </p:cTn>
                              </p:par>
                              <p:par>
                                <p:cTn fill="hold" nodeType="withEffect" presetClass="entr" presetID="10" presetSubtype="0">
                                  <p:stCondLst>
                                    <p:cond delay="0"/>
                                  </p:stCondLst>
                                  <p:childTnLst>
                                    <p:set>
                                      <p:cBhvr>
                                        <p:cTn dur="1" fill="hold">
                                          <p:stCondLst>
                                            <p:cond delay="0"/>
                                          </p:stCondLst>
                                        </p:cTn>
                                        <p:tgtEl>
                                          <p:spTgt spid="2619"/>
                                        </p:tgtEl>
                                        <p:attrNameLst>
                                          <p:attrName>style.visibility</p:attrName>
                                        </p:attrNameLst>
                                      </p:cBhvr>
                                      <p:to>
                                        <p:strVal val="visible"/>
                                      </p:to>
                                    </p:set>
                                    <p:animEffect filter="fade" transition="in">
                                      <p:cBhvr>
                                        <p:cTn dur="500"/>
                                        <p:tgtEl>
                                          <p:spTgt spid="26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0"/>
                                        </p:tgtEl>
                                        <p:attrNameLst>
                                          <p:attrName>style.visibility</p:attrName>
                                        </p:attrNameLst>
                                      </p:cBhvr>
                                      <p:to>
                                        <p:strVal val="visible"/>
                                      </p:to>
                                    </p:set>
                                    <p:animEffect filter="fade" transition="in">
                                      <p:cBhvr>
                                        <p:cTn dur="500"/>
                                        <p:tgtEl>
                                          <p:spTgt spid="26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4" name="Shape 2624"/>
        <p:cNvGrpSpPr/>
        <p:nvPr/>
      </p:nvGrpSpPr>
      <p:grpSpPr>
        <a:xfrm>
          <a:off x="0" y="0"/>
          <a:ext cx="0" cy="0"/>
          <a:chOff x="0" y="0"/>
          <a:chExt cx="0" cy="0"/>
        </a:xfrm>
      </p:grpSpPr>
      <p:sp>
        <p:nvSpPr>
          <p:cNvPr id="2625" name="Google Shape;2625;p287"/>
          <p:cNvSpPr txBox="1"/>
          <p:nvPr>
            <p:ph idx="1" type="body"/>
          </p:nvPr>
        </p:nvSpPr>
        <p:spPr>
          <a:xfrm>
            <a:off x="395605" y="177317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u="sng"/>
              <a:t>uninitialized final variable:</a:t>
            </a:r>
            <a:endParaRPr/>
          </a:p>
          <a:p>
            <a:pPr indent="0" lvl="0" marL="0" rtl="0" algn="l">
              <a:lnSpc>
                <a:spcPct val="100000"/>
              </a:lnSpc>
              <a:spcBef>
                <a:spcPts val="600"/>
              </a:spcBef>
              <a:spcAft>
                <a:spcPts val="0"/>
              </a:spcAft>
              <a:buSzPts val="2000"/>
              <a:buFont typeface="Garamond"/>
              <a:buNone/>
            </a:pPr>
            <a:r>
              <a:rPr lang="en-US"/>
              <a:t>A final variable that is not initialized at the time of declaration is known as blank final variable.</a:t>
            </a:r>
            <a:endParaRPr/>
          </a:p>
          <a:p>
            <a:pPr indent="0" lvl="0" marL="0" rtl="0" algn="l">
              <a:lnSpc>
                <a:spcPct val="100000"/>
              </a:lnSpc>
              <a:spcBef>
                <a:spcPts val="600"/>
              </a:spcBef>
              <a:spcAft>
                <a:spcPts val="0"/>
              </a:spcAft>
              <a:buSzPts val="2000"/>
              <a:buFont typeface="Garamond"/>
              <a:buNone/>
            </a:pPr>
            <a:r>
              <a:rPr lang="en-US"/>
              <a:t>It can be initialized only in constructor.</a:t>
            </a:r>
            <a:endParaRPr/>
          </a:p>
          <a:p>
            <a:pPr indent="0" lvl="0" marL="0" rtl="0" algn="l">
              <a:lnSpc>
                <a:spcPct val="100000"/>
              </a:lnSpc>
              <a:spcBef>
                <a:spcPts val="600"/>
              </a:spcBef>
              <a:spcAft>
                <a:spcPts val="0"/>
              </a:spcAft>
              <a:buSzPts val="2000"/>
              <a:buFont typeface="Garamond"/>
              <a:buNone/>
            </a:pPr>
            <a:r>
              <a:rPr lang="en-US"/>
              <a:t>Ex: PANCARD NUMBER</a:t>
            </a:r>
            <a:endParaRPr/>
          </a:p>
        </p:txBody>
      </p:sp>
      <p:sp>
        <p:nvSpPr>
          <p:cNvPr id="2626" name="Google Shape;2626;p287"/>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“FINAL” KEYWORD</a:t>
            </a:r>
            <a:endParaRPr/>
          </a:p>
        </p:txBody>
      </p:sp>
      <p:sp>
        <p:nvSpPr>
          <p:cNvPr id="2627" name="Google Shape;2627;p287"/>
          <p:cNvSpPr txBox="1"/>
          <p:nvPr/>
        </p:nvSpPr>
        <p:spPr>
          <a:xfrm>
            <a:off x="4787900" y="2565400"/>
            <a:ext cx="4098290" cy="3969385"/>
          </a:xfrm>
          <a:prstGeom prst="rect">
            <a:avLst/>
          </a:prstGeom>
          <a:solidFill>
            <a:srgbClr val="BFBFB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 Bike{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r>
              <a:rPr b="1" lang="en-US" sz="1800">
                <a:solidFill>
                  <a:srgbClr val="0070C0"/>
                </a:solidFill>
                <a:latin typeface="Garamond"/>
                <a:ea typeface="Garamond"/>
                <a:cs typeface="Garamond"/>
                <a:sym typeface="Garamond"/>
              </a:rPr>
              <a:t>final int speedlimit;</a:t>
            </a:r>
            <a:r>
              <a:rPr lang="en-US" sz="1800">
                <a:solidFill>
                  <a:schemeClr val="dk1"/>
                </a:solidFill>
                <a:latin typeface="Garamond"/>
                <a:ea typeface="Garamond"/>
                <a:cs typeface="Garamond"/>
                <a:sym typeface="Garamond"/>
              </a:rPr>
              <a:t>//blank final variable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Bike()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r>
              <a:rPr b="1" lang="en-US" sz="1800">
                <a:solidFill>
                  <a:srgbClr val="0070C0"/>
                </a:solidFill>
                <a:latin typeface="Garamond"/>
                <a:ea typeface="Garamond"/>
                <a:cs typeface="Garamond"/>
                <a:sym typeface="Garamond"/>
              </a:rPr>
              <a:t>speedlimit=70;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System.out.println(speedlimit);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public static void main(String args[])</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Bike b1=new Bike();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7">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7">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7">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7">
                                            <p:txEl>
                                              <p:pRg end="13" st="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1" name="Shape 2631"/>
        <p:cNvGrpSpPr/>
        <p:nvPr/>
      </p:nvGrpSpPr>
      <p:grpSpPr>
        <a:xfrm>
          <a:off x="0" y="0"/>
          <a:ext cx="0" cy="0"/>
          <a:chOff x="0" y="0"/>
          <a:chExt cx="0" cy="0"/>
        </a:xfrm>
      </p:grpSpPr>
      <p:sp>
        <p:nvSpPr>
          <p:cNvPr id="2632" name="Google Shape;2632;p288"/>
          <p:cNvSpPr txBox="1"/>
          <p:nvPr>
            <p:ph idx="1" type="body"/>
          </p:nvPr>
        </p:nvSpPr>
        <p:spPr>
          <a:xfrm>
            <a:off x="323215" y="184556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u="sng"/>
              <a:t>static blank final variable</a:t>
            </a:r>
            <a:endParaRPr/>
          </a:p>
          <a:p>
            <a:pPr indent="0" lvl="0" marL="0" rtl="0" algn="l">
              <a:lnSpc>
                <a:spcPct val="100000"/>
              </a:lnSpc>
              <a:spcBef>
                <a:spcPts val="600"/>
              </a:spcBef>
              <a:spcAft>
                <a:spcPts val="0"/>
              </a:spcAft>
              <a:buSzPts val="2000"/>
              <a:buFont typeface="Garamond"/>
              <a:buNone/>
            </a:pPr>
            <a:r>
              <a:rPr lang="en-US"/>
              <a:t>A static final variable that is not initialized at the time of declaration is known as static blank final variable.</a:t>
            </a:r>
            <a:endParaRPr/>
          </a:p>
          <a:p>
            <a:pPr indent="0" lvl="0" marL="0" rtl="0" algn="l">
              <a:lnSpc>
                <a:spcPct val="100000"/>
              </a:lnSpc>
              <a:spcBef>
                <a:spcPts val="600"/>
              </a:spcBef>
              <a:spcAft>
                <a:spcPts val="0"/>
              </a:spcAft>
              <a:buSzPts val="2000"/>
              <a:buFont typeface="Garamond"/>
              <a:buNone/>
            </a:pPr>
            <a:r>
              <a:rPr lang="en-US"/>
              <a:t> It can be initialized only in static block.</a:t>
            </a:r>
            <a:endParaRPr/>
          </a:p>
        </p:txBody>
      </p:sp>
      <p:sp>
        <p:nvSpPr>
          <p:cNvPr id="2633" name="Google Shape;2633;p288"/>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“FINAL” KEYWORD</a:t>
            </a:r>
            <a:endParaRPr/>
          </a:p>
        </p:txBody>
      </p:sp>
      <p:sp>
        <p:nvSpPr>
          <p:cNvPr id="2634" name="Google Shape;2634;p288"/>
          <p:cNvSpPr txBox="1"/>
          <p:nvPr>
            <p:ph idx="11" type="ftr"/>
          </p:nvPr>
        </p:nvSpPr>
        <p:spPr>
          <a:xfrm>
            <a:off x="-1116330" y="652589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2635" name="Google Shape;2635;p288"/>
          <p:cNvSpPr txBox="1"/>
          <p:nvPr/>
        </p:nvSpPr>
        <p:spPr>
          <a:xfrm>
            <a:off x="3995420" y="3357245"/>
            <a:ext cx="4765040" cy="3415030"/>
          </a:xfrm>
          <a:prstGeom prst="rect">
            <a:avLst/>
          </a:prstGeom>
          <a:solidFill>
            <a:srgbClr val="BFBFB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 A</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r>
              <a:rPr b="1" lang="en-US" sz="1800">
                <a:solidFill>
                  <a:schemeClr val="dk1"/>
                </a:solidFill>
                <a:latin typeface="Garamond"/>
                <a:ea typeface="Garamond"/>
                <a:cs typeface="Garamond"/>
                <a:sym typeface="Garamond"/>
              </a:rPr>
              <a:t> </a:t>
            </a:r>
            <a:r>
              <a:rPr b="1" lang="en-US" sz="1800">
                <a:solidFill>
                  <a:srgbClr val="0070C0"/>
                </a:solidFill>
                <a:latin typeface="Garamond"/>
                <a:ea typeface="Garamond"/>
                <a:cs typeface="Garamond"/>
                <a:sym typeface="Garamond"/>
              </a:rPr>
              <a:t>static final int data;</a:t>
            </a:r>
            <a:r>
              <a:rPr lang="en-US" sz="1800">
                <a:solidFill>
                  <a:srgbClr val="0070C0"/>
                </a:solidFill>
                <a:latin typeface="Garamond"/>
                <a:ea typeface="Garamond"/>
                <a:cs typeface="Garamond"/>
                <a:sym typeface="Garamond"/>
              </a:rPr>
              <a:t>/</a:t>
            </a:r>
            <a:r>
              <a:rPr lang="en-US" sz="1800">
                <a:solidFill>
                  <a:schemeClr val="dk1"/>
                </a:solidFill>
                <a:latin typeface="Garamond"/>
                <a:ea typeface="Garamond"/>
                <a:cs typeface="Garamond"/>
                <a:sym typeface="Garamond"/>
              </a:rPr>
              <a:t>/static blank final variable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static</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r>
              <a:rPr b="1" lang="en-US" sz="1800">
                <a:solidFill>
                  <a:srgbClr val="0070C0"/>
                </a:solidFill>
                <a:latin typeface="Garamond"/>
                <a:ea typeface="Garamond"/>
                <a:cs typeface="Garamond"/>
                <a:sym typeface="Garamond"/>
              </a:rPr>
              <a:t>data=50;</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public static void main(String args[])</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System.out.println(A.data);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5">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9" name="Shape 2639"/>
        <p:cNvGrpSpPr/>
        <p:nvPr/>
      </p:nvGrpSpPr>
      <p:grpSpPr>
        <a:xfrm>
          <a:off x="0" y="0"/>
          <a:ext cx="0" cy="0"/>
          <a:chOff x="0" y="0"/>
          <a:chExt cx="0" cy="0"/>
        </a:xfrm>
      </p:grpSpPr>
      <p:sp>
        <p:nvSpPr>
          <p:cNvPr id="2640" name="Google Shape;2640;p289"/>
          <p:cNvSpPr txBox="1"/>
          <p:nvPr>
            <p:ph idx="1" type="body"/>
          </p:nvPr>
        </p:nvSpPr>
        <p:spPr>
          <a:xfrm>
            <a:off x="457200" y="2020570"/>
            <a:ext cx="3180080" cy="400494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u="sng"/>
              <a:t>final parameter</a:t>
            </a:r>
            <a:endParaRPr/>
          </a:p>
          <a:p>
            <a:pPr indent="0" lvl="0" marL="0" rtl="0" algn="l">
              <a:lnSpc>
                <a:spcPct val="100000"/>
              </a:lnSpc>
              <a:spcBef>
                <a:spcPts val="600"/>
              </a:spcBef>
              <a:spcAft>
                <a:spcPts val="0"/>
              </a:spcAft>
              <a:buSzPts val="2000"/>
              <a:buFont typeface="Garamond"/>
              <a:buNone/>
            </a:pPr>
            <a:r>
              <a:rPr lang="en-US"/>
              <a:t>If you declare any parameter as final, you cannot change the value of it.</a:t>
            </a:r>
            <a:endParaRPr/>
          </a:p>
        </p:txBody>
      </p:sp>
      <p:sp>
        <p:nvSpPr>
          <p:cNvPr id="2641" name="Google Shape;2641;p289"/>
          <p:cNvSpPr txBox="1"/>
          <p:nvPr>
            <p:ph idx="2" type="body"/>
          </p:nvPr>
        </p:nvSpPr>
        <p:spPr>
          <a:xfrm>
            <a:off x="4663440" y="2020824"/>
            <a:ext cx="4023360" cy="4005072"/>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2642" name="Google Shape;2642;p28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“FINAL” KEYWORD</a:t>
            </a:r>
            <a:endParaRPr/>
          </a:p>
        </p:txBody>
      </p:sp>
      <p:sp>
        <p:nvSpPr>
          <p:cNvPr id="2643" name="Google Shape;2643;p289"/>
          <p:cNvSpPr txBox="1"/>
          <p:nvPr/>
        </p:nvSpPr>
        <p:spPr>
          <a:xfrm>
            <a:off x="3851910" y="2277110"/>
            <a:ext cx="4765040" cy="3692525"/>
          </a:xfrm>
          <a:prstGeom prst="rect">
            <a:avLst/>
          </a:prstGeom>
          <a:solidFill>
            <a:srgbClr val="BFBFB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 Bike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cube(</a:t>
            </a:r>
            <a:r>
              <a:rPr b="1" lang="en-US" sz="1800">
                <a:solidFill>
                  <a:srgbClr val="0070C0"/>
                </a:solidFill>
                <a:latin typeface="Garamond"/>
                <a:ea typeface="Garamond"/>
                <a:cs typeface="Garamond"/>
                <a:sym typeface="Garamond"/>
              </a:rPr>
              <a:t>final int n</a:t>
            </a: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r>
              <a:rPr b="1" lang="en-US" sz="1800">
                <a:solidFill>
                  <a:srgbClr val="0070C0"/>
                </a:solidFill>
                <a:latin typeface="Garamond"/>
                <a:ea typeface="Garamond"/>
                <a:cs typeface="Garamond"/>
                <a:sym typeface="Garamond"/>
              </a:rPr>
              <a:t>n=n+2;</a:t>
            </a:r>
            <a:r>
              <a:rPr lang="en-US" sz="1800">
                <a:solidFill>
                  <a:schemeClr val="dk1"/>
                </a:solidFill>
                <a:latin typeface="Garamond"/>
                <a:ea typeface="Garamond"/>
                <a:cs typeface="Garamond"/>
                <a:sym typeface="Garamond"/>
              </a:rPr>
              <a:t>//can't be changed as n is final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n*n*n;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public static void main(String args[])</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Bike b=new Bike();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b.cube(5);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
        <p:nvSpPr>
          <p:cNvPr id="2644" name="Google Shape;2644;p289"/>
          <p:cNvSpPr/>
          <p:nvPr/>
        </p:nvSpPr>
        <p:spPr>
          <a:xfrm rot="-540000">
            <a:off x="323215" y="4364990"/>
            <a:ext cx="2821305" cy="1362075"/>
          </a:xfrm>
          <a:prstGeom prst="irregularSeal1">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compile-time errors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3">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3">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3">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3">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4"/>
                                        </p:tgtEl>
                                        <p:attrNameLst>
                                          <p:attrName>style.visibility</p:attrName>
                                        </p:attrNameLst>
                                      </p:cBhvr>
                                      <p:to>
                                        <p:strVal val="visible"/>
                                      </p:to>
                                    </p:set>
                                    <p:animEffect filter="fade" transition="in">
                                      <p:cBhvr>
                                        <p:cTn dur="500"/>
                                        <p:tgtEl>
                                          <p:spTgt spid="26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8" name="Shape 2648"/>
        <p:cNvGrpSpPr/>
        <p:nvPr/>
      </p:nvGrpSpPr>
      <p:grpSpPr>
        <a:xfrm>
          <a:off x="0" y="0"/>
          <a:ext cx="0" cy="0"/>
          <a:chOff x="0" y="0"/>
          <a:chExt cx="0" cy="0"/>
        </a:xfrm>
      </p:grpSpPr>
      <p:sp>
        <p:nvSpPr>
          <p:cNvPr id="2649" name="Google Shape;2649;p29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“FINAL” KEYWORD</a:t>
            </a:r>
            <a:endParaRPr/>
          </a:p>
        </p:txBody>
      </p:sp>
      <p:pic>
        <p:nvPicPr>
          <p:cNvPr id="2650" name="Google Shape;2650;p290"/>
          <p:cNvPicPr preferRelativeResize="0"/>
          <p:nvPr>
            <p:ph idx="1" type="body"/>
          </p:nvPr>
        </p:nvPicPr>
        <p:blipFill rotWithShape="1">
          <a:blip r:embed="rId3">
            <a:alphaModFix/>
          </a:blip>
          <a:srcRect b="0" l="0" r="0" t="0"/>
          <a:stretch/>
        </p:blipFill>
        <p:spPr>
          <a:xfrm>
            <a:off x="1115695" y="2493010"/>
            <a:ext cx="6833235" cy="2177415"/>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5" name="Shape 2655"/>
        <p:cNvGrpSpPr/>
        <p:nvPr/>
      </p:nvGrpSpPr>
      <p:grpSpPr>
        <a:xfrm>
          <a:off x="0" y="0"/>
          <a:ext cx="0" cy="0"/>
          <a:chOff x="0" y="0"/>
          <a:chExt cx="0" cy="0"/>
        </a:xfrm>
      </p:grpSpPr>
      <p:sp>
        <p:nvSpPr>
          <p:cNvPr id="2656" name="Google Shape;2656;p291"/>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#32: Abstract class</a:t>
            </a:r>
            <a:endParaRPr sz="3200"/>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2657" name="Google Shape;2657;p291"/>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1" name="Shape 2661"/>
        <p:cNvGrpSpPr/>
        <p:nvPr/>
      </p:nvGrpSpPr>
      <p:grpSpPr>
        <a:xfrm>
          <a:off x="0" y="0"/>
          <a:ext cx="0" cy="0"/>
          <a:chOff x="0" y="0"/>
          <a:chExt cx="0" cy="0"/>
        </a:xfrm>
      </p:grpSpPr>
      <p:sp>
        <p:nvSpPr>
          <p:cNvPr id="2662" name="Google Shape;2662;p292"/>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b="1" lang="en-US"/>
              <a:t>Abstraction</a:t>
            </a:r>
            <a:r>
              <a:rPr lang="en-US"/>
              <a:t> is a process of hiding the implementation details and showing only functionality to the user.</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There are two ways to achieve abstraction in java</a:t>
            </a:r>
            <a:endParaRPr/>
          </a:p>
          <a:p>
            <a:pPr indent="-342900" lvl="0" marL="342900" rtl="0" algn="l">
              <a:lnSpc>
                <a:spcPct val="100000"/>
              </a:lnSpc>
              <a:spcBef>
                <a:spcPts val="600"/>
              </a:spcBef>
              <a:spcAft>
                <a:spcPts val="0"/>
              </a:spcAft>
              <a:buSzPts val="2000"/>
              <a:buFont typeface="Arial"/>
              <a:buChar char="•"/>
            </a:pPr>
            <a:r>
              <a:rPr lang="en-US"/>
              <a:t>Abstract class</a:t>
            </a:r>
            <a:endParaRPr/>
          </a:p>
          <a:p>
            <a:pPr indent="-342900" lvl="0" marL="342900" rtl="0" algn="l">
              <a:lnSpc>
                <a:spcPct val="100000"/>
              </a:lnSpc>
              <a:spcBef>
                <a:spcPts val="600"/>
              </a:spcBef>
              <a:spcAft>
                <a:spcPts val="0"/>
              </a:spcAft>
              <a:buSzPts val="2000"/>
              <a:buFont typeface="Arial"/>
              <a:buChar char="•"/>
            </a:pPr>
            <a:r>
              <a:rPr lang="en-US"/>
              <a:t>Interface </a:t>
            </a:r>
            <a:endParaRPr/>
          </a:p>
        </p:txBody>
      </p:sp>
      <p:sp>
        <p:nvSpPr>
          <p:cNvPr id="2663" name="Google Shape;2663;p29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ABSTRACTION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7" name="Shape 2667"/>
        <p:cNvGrpSpPr/>
        <p:nvPr/>
      </p:nvGrpSpPr>
      <p:grpSpPr>
        <a:xfrm>
          <a:off x="0" y="0"/>
          <a:ext cx="0" cy="0"/>
          <a:chOff x="0" y="0"/>
          <a:chExt cx="0" cy="0"/>
        </a:xfrm>
      </p:grpSpPr>
      <p:sp>
        <p:nvSpPr>
          <p:cNvPr id="2668" name="Google Shape;2668;p293"/>
          <p:cNvSpPr txBox="1"/>
          <p:nvPr>
            <p:ph idx="1" type="body"/>
          </p:nvPr>
        </p:nvSpPr>
        <p:spPr>
          <a:xfrm>
            <a:off x="457200" y="2020570"/>
            <a:ext cx="8003540" cy="85534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A class which contains the abstract keyword in its declaration is known as abstract class.</a:t>
            </a:r>
            <a:endParaRPr/>
          </a:p>
        </p:txBody>
      </p:sp>
      <p:sp>
        <p:nvSpPr>
          <p:cNvPr id="2669" name="Google Shape;2669;p293"/>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ABSTRACT CLASS</a:t>
            </a:r>
            <a:endParaRPr/>
          </a:p>
        </p:txBody>
      </p:sp>
      <p:pic>
        <p:nvPicPr>
          <p:cNvPr id="2670" name="Google Shape;2670;p293"/>
          <p:cNvPicPr preferRelativeResize="0"/>
          <p:nvPr>
            <p:ph idx="2" type="body"/>
          </p:nvPr>
        </p:nvPicPr>
        <p:blipFill rotWithShape="1">
          <a:blip r:embed="rId3">
            <a:alphaModFix/>
          </a:blip>
          <a:srcRect b="0" l="0" r="0" t="0"/>
          <a:stretch/>
        </p:blipFill>
        <p:spPr>
          <a:xfrm>
            <a:off x="2162175" y="3141345"/>
            <a:ext cx="5918200" cy="31984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0"/>
                                        </p:tgtEl>
                                        <p:attrNameLst>
                                          <p:attrName>style.visibility</p:attrName>
                                        </p:attrNameLst>
                                      </p:cBhvr>
                                      <p:to>
                                        <p:strVal val="visible"/>
                                      </p:to>
                                    </p:set>
                                    <p:animEffect filter="fade" transition="in">
                                      <p:cBhvr>
                                        <p:cTn dur="500"/>
                                        <p:tgtEl>
                                          <p:spTgt spid="26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4" name="Shape 2674"/>
        <p:cNvGrpSpPr/>
        <p:nvPr/>
      </p:nvGrpSpPr>
      <p:grpSpPr>
        <a:xfrm>
          <a:off x="0" y="0"/>
          <a:ext cx="0" cy="0"/>
          <a:chOff x="0" y="0"/>
          <a:chExt cx="0" cy="0"/>
        </a:xfrm>
      </p:grpSpPr>
      <p:sp>
        <p:nvSpPr>
          <p:cNvPr id="2675" name="Google Shape;2675;p294"/>
          <p:cNvSpPr txBox="1"/>
          <p:nvPr>
            <p:ph idx="1" type="body"/>
          </p:nvPr>
        </p:nvSpPr>
        <p:spPr>
          <a:xfrm>
            <a:off x="323215" y="204368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An abstract class can have both abstract and regular methods</a:t>
            </a:r>
            <a:endParaRPr/>
          </a:p>
          <a:p>
            <a:pPr indent="0" lvl="0" marL="0" rtl="0" algn="l">
              <a:lnSpc>
                <a:spcPct val="100000"/>
              </a:lnSpc>
              <a:spcBef>
                <a:spcPts val="600"/>
              </a:spcBef>
              <a:spcAft>
                <a:spcPts val="0"/>
              </a:spcAft>
              <a:buSzPts val="2000"/>
              <a:buFont typeface="Garamond"/>
              <a:buNone/>
            </a:pPr>
            <a:r>
              <a:rPr lang="en-US"/>
              <a:t>The abstract keyword is a non-access modifier, used for classes and methods:</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b="1" lang="en-US" u="sng"/>
              <a:t>Abstract class</a:t>
            </a:r>
            <a:r>
              <a:rPr lang="en-US" u="sng"/>
              <a:t>:</a:t>
            </a:r>
            <a:r>
              <a:rPr lang="en-US"/>
              <a:t> is a restricted class that cannot be used to create objects (to access it, it must be inherited from another class).</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b="1" lang="en-US" u="sng"/>
              <a:t>Abstract method</a:t>
            </a:r>
            <a:r>
              <a:rPr b="1" lang="en-US"/>
              <a:t>:</a:t>
            </a:r>
            <a:r>
              <a:rPr lang="en-US"/>
              <a:t> can only be used in an abstract class, and it does not have a body. The body is provided by the subclass (inherited from).</a:t>
            </a:r>
            <a:endParaRPr/>
          </a:p>
        </p:txBody>
      </p:sp>
      <p:sp>
        <p:nvSpPr>
          <p:cNvPr id="2676" name="Google Shape;2676;p29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ABSTRACT CLASS</a:t>
            </a:r>
            <a:endParaRPr/>
          </a:p>
        </p:txBody>
      </p:sp>
      <p:sp>
        <p:nvSpPr>
          <p:cNvPr id="2677" name="Google Shape;2677;p294"/>
          <p:cNvSpPr txBox="1"/>
          <p:nvPr/>
        </p:nvSpPr>
        <p:spPr>
          <a:xfrm>
            <a:off x="2051685" y="3933190"/>
            <a:ext cx="3328035" cy="645160"/>
          </a:xfrm>
          <a:prstGeom prst="rect">
            <a:avLst/>
          </a:prstGeom>
          <a:solidFill>
            <a:schemeClr val="lt1"/>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Syntax: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abstract class_name{    }</a:t>
            </a:r>
            <a:endParaRPr/>
          </a:p>
        </p:txBody>
      </p:sp>
      <p:sp>
        <p:nvSpPr>
          <p:cNvPr id="2678" name="Google Shape;2678;p294"/>
          <p:cNvSpPr txBox="1"/>
          <p:nvPr/>
        </p:nvSpPr>
        <p:spPr>
          <a:xfrm>
            <a:off x="1259205" y="5517515"/>
            <a:ext cx="4469765" cy="645160"/>
          </a:xfrm>
          <a:prstGeom prst="rect">
            <a:avLst/>
          </a:prstGeom>
          <a:solidFill>
            <a:schemeClr val="lt1"/>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Syntax: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abstract type method_name(paramenter_list);</a:t>
            </a:r>
            <a:endParaRPr/>
          </a:p>
        </p:txBody>
      </p:sp>
      <p:sp>
        <p:nvSpPr>
          <p:cNvPr id="2679" name="Google Shape;2679;p294"/>
          <p:cNvSpPr/>
          <p:nvPr/>
        </p:nvSpPr>
        <p:spPr>
          <a:xfrm>
            <a:off x="5292090" y="4005580"/>
            <a:ext cx="1823720" cy="1405890"/>
          </a:xfrm>
          <a:prstGeom prst="wedgeEllipse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no method body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3"/>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rPr lang="en-US" sz="2800"/>
              <a:t>An operation exhibits different behaviors in different instances</a:t>
            </a:r>
            <a:endParaRPr/>
          </a:p>
        </p:txBody>
      </p:sp>
      <p:sp>
        <p:nvSpPr>
          <p:cNvPr id="366" name="Google Shape;366;p43"/>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POLYMORPHISM</a:t>
            </a:r>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3" name="Shape 2683"/>
        <p:cNvGrpSpPr/>
        <p:nvPr/>
      </p:nvGrpSpPr>
      <p:grpSpPr>
        <a:xfrm>
          <a:off x="0" y="0"/>
          <a:ext cx="0" cy="0"/>
          <a:chOff x="0" y="0"/>
          <a:chExt cx="0" cy="0"/>
        </a:xfrm>
      </p:grpSpPr>
      <p:sp>
        <p:nvSpPr>
          <p:cNvPr id="2684" name="Google Shape;2684;p295"/>
          <p:cNvSpPr txBox="1"/>
          <p:nvPr/>
        </p:nvSpPr>
        <p:spPr>
          <a:xfrm>
            <a:off x="107315" y="116840"/>
            <a:ext cx="4029075" cy="4246245"/>
          </a:xfrm>
          <a:prstGeom prst="rect">
            <a:avLst/>
          </a:prstGeom>
          <a:solidFill>
            <a:srgbClr val="BFBFB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abstract class Figure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dim1,dim2;</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Figure(int d1, int d2)</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dim1=d1;</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dim2=d2;</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void display()</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System.out.println(“Area is: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abstract void area(); //abstract method</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p:txBody>
      </p:sp>
      <p:sp>
        <p:nvSpPr>
          <p:cNvPr id="2685" name="Google Shape;2685;p295"/>
          <p:cNvSpPr txBox="1"/>
          <p:nvPr/>
        </p:nvSpPr>
        <p:spPr>
          <a:xfrm>
            <a:off x="4427855" y="86360"/>
            <a:ext cx="4200525" cy="3415030"/>
          </a:xfrm>
          <a:prstGeom prst="rect">
            <a:avLst/>
          </a:prstGeom>
          <a:solidFill>
            <a:srgbClr val="BFBFB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 Rectangle extends Figure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Rectangle(int a, int b)</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super(a,b);</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void area() //overriding abstract method</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System.out.println(dim1*dim2);</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
        <p:nvSpPr>
          <p:cNvPr id="2686" name="Google Shape;2686;p295"/>
          <p:cNvSpPr txBox="1"/>
          <p:nvPr/>
        </p:nvSpPr>
        <p:spPr>
          <a:xfrm>
            <a:off x="4427855" y="3573145"/>
            <a:ext cx="3663315" cy="2861310"/>
          </a:xfrm>
          <a:prstGeom prst="rect">
            <a:avLst/>
          </a:prstGeom>
          <a:solidFill>
            <a:srgbClr val="BFBFB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 Example32{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public static void main(String args[])</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Rectangle r=new rectangle(10,20);</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Figure f;</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f=r;</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f.display();</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f.area();</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p:txBody>
      </p:sp>
      <p:sp>
        <p:nvSpPr>
          <p:cNvPr id="2687" name="Google Shape;2687;p295"/>
          <p:cNvSpPr/>
          <p:nvPr/>
        </p:nvSpPr>
        <p:spPr>
          <a:xfrm rot="-720000">
            <a:off x="179070" y="4472940"/>
            <a:ext cx="3858895" cy="1799590"/>
          </a:xfrm>
          <a:prstGeom prst="wedgeEllipse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Any subclass of an abstract class must either implement all of the abstract methods  of super class or be declared itself aabstract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4">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4">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4">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4">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4">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5">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2" name="Shape 2692"/>
        <p:cNvGrpSpPr/>
        <p:nvPr/>
      </p:nvGrpSpPr>
      <p:grpSpPr>
        <a:xfrm>
          <a:off x="0" y="0"/>
          <a:ext cx="0" cy="0"/>
          <a:chOff x="0" y="0"/>
          <a:chExt cx="0" cy="0"/>
        </a:xfrm>
      </p:grpSpPr>
      <p:sp>
        <p:nvSpPr>
          <p:cNvPr id="2693" name="Google Shape;2693;p296"/>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#33: Interface</a:t>
            </a:r>
            <a:endParaRPr sz="3200"/>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2694" name="Google Shape;2694;p296"/>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8" name="Shape 2698"/>
        <p:cNvGrpSpPr/>
        <p:nvPr/>
      </p:nvGrpSpPr>
      <p:grpSpPr>
        <a:xfrm>
          <a:off x="0" y="0"/>
          <a:ext cx="0" cy="0"/>
          <a:chOff x="0" y="0"/>
          <a:chExt cx="0" cy="0"/>
        </a:xfrm>
      </p:grpSpPr>
      <p:sp>
        <p:nvSpPr>
          <p:cNvPr id="2699" name="Google Shape;2699;p297"/>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b="1" lang="en-US"/>
              <a:t>Abstraction</a:t>
            </a:r>
            <a:r>
              <a:rPr lang="en-US"/>
              <a:t> is a process of hiding the implementation details and showing only functionality to the user.</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There are two ways to achieve abstraction in java</a:t>
            </a:r>
            <a:endParaRPr/>
          </a:p>
          <a:p>
            <a:pPr indent="-342900" lvl="0" marL="342900" rtl="0" algn="l">
              <a:lnSpc>
                <a:spcPct val="100000"/>
              </a:lnSpc>
              <a:spcBef>
                <a:spcPts val="600"/>
              </a:spcBef>
              <a:spcAft>
                <a:spcPts val="0"/>
              </a:spcAft>
              <a:buSzPts val="2000"/>
              <a:buFont typeface="Arial"/>
              <a:buChar char="•"/>
            </a:pPr>
            <a:r>
              <a:rPr lang="en-US"/>
              <a:t>Abstract class</a:t>
            </a:r>
            <a:endParaRPr/>
          </a:p>
          <a:p>
            <a:pPr indent="-342900" lvl="0" marL="342900" rtl="0" algn="l">
              <a:lnSpc>
                <a:spcPct val="100000"/>
              </a:lnSpc>
              <a:spcBef>
                <a:spcPts val="600"/>
              </a:spcBef>
              <a:spcAft>
                <a:spcPts val="0"/>
              </a:spcAft>
              <a:buSzPts val="2000"/>
              <a:buFont typeface="Arial"/>
              <a:buChar char="•"/>
            </a:pPr>
            <a:r>
              <a:rPr lang="en-US"/>
              <a:t>Interface </a:t>
            </a:r>
            <a:endParaRPr/>
          </a:p>
        </p:txBody>
      </p:sp>
      <p:sp>
        <p:nvSpPr>
          <p:cNvPr id="2700" name="Google Shape;2700;p297"/>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ABSTRACTION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9">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4" name="Shape 2704"/>
        <p:cNvGrpSpPr/>
        <p:nvPr/>
      </p:nvGrpSpPr>
      <p:grpSpPr>
        <a:xfrm>
          <a:off x="0" y="0"/>
          <a:ext cx="0" cy="0"/>
          <a:chOff x="0" y="0"/>
          <a:chExt cx="0" cy="0"/>
        </a:xfrm>
      </p:grpSpPr>
      <p:sp>
        <p:nvSpPr>
          <p:cNvPr id="2705" name="Google Shape;2705;p298"/>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An interface is a fully abstract class. It includes a group of abstract methods (methods without a body).</a:t>
            </a:r>
            <a:endParaRPr/>
          </a:p>
          <a:p>
            <a:pPr indent="0" lvl="0" marL="0" rtl="0" algn="l">
              <a:lnSpc>
                <a:spcPct val="100000"/>
              </a:lnSpc>
              <a:spcBef>
                <a:spcPts val="600"/>
              </a:spcBef>
              <a:spcAft>
                <a:spcPts val="0"/>
              </a:spcAft>
              <a:buSzPts val="2000"/>
              <a:buFont typeface="Garamond"/>
              <a:buNone/>
            </a:pPr>
            <a:r>
              <a:rPr lang="en-US"/>
              <a:t>We use the “</a:t>
            </a:r>
            <a:r>
              <a:rPr b="1" lang="en-US"/>
              <a:t>interface”</a:t>
            </a:r>
            <a:r>
              <a:rPr lang="en-US"/>
              <a:t> keyword to create an interface in Java</a:t>
            </a:r>
            <a:endParaRPr/>
          </a:p>
          <a:p>
            <a:pPr indent="0" lvl="0" marL="0" rtl="0" algn="l">
              <a:lnSpc>
                <a:spcPct val="100000"/>
              </a:lnSpc>
              <a:spcBef>
                <a:spcPts val="600"/>
              </a:spcBef>
              <a:spcAft>
                <a:spcPts val="0"/>
              </a:spcAft>
              <a:buSzPts val="2000"/>
              <a:buFont typeface="Garamond"/>
              <a:buNone/>
            </a:pPr>
            <a:r>
              <a:rPr lang="en-US" u="sng"/>
              <a:t>Uses:</a:t>
            </a:r>
            <a:endParaRPr u="sng"/>
          </a:p>
          <a:p>
            <a:pPr indent="-342900" lvl="0" marL="342900" rtl="0" algn="l">
              <a:lnSpc>
                <a:spcPct val="100000"/>
              </a:lnSpc>
              <a:spcBef>
                <a:spcPts val="600"/>
              </a:spcBef>
              <a:spcAft>
                <a:spcPts val="0"/>
              </a:spcAft>
              <a:buSzPts val="2000"/>
              <a:buFont typeface="Arial"/>
              <a:buChar char="•"/>
            </a:pPr>
            <a:r>
              <a:rPr lang="en-US"/>
              <a:t>It is used to achieve abstraction.</a:t>
            </a:r>
            <a:endParaRPr/>
          </a:p>
          <a:p>
            <a:pPr indent="-342900" lvl="0" marL="342900" rtl="0" algn="l">
              <a:lnSpc>
                <a:spcPct val="100000"/>
              </a:lnSpc>
              <a:spcBef>
                <a:spcPts val="600"/>
              </a:spcBef>
              <a:spcAft>
                <a:spcPts val="0"/>
              </a:spcAft>
              <a:buSzPts val="2000"/>
              <a:buFont typeface="Arial"/>
              <a:buChar char="•"/>
            </a:pPr>
            <a:r>
              <a:rPr lang="en-US"/>
              <a:t>By interface, we can support the functionality of multiple inheritance.</a:t>
            </a:r>
            <a:endParaRPr/>
          </a:p>
        </p:txBody>
      </p:sp>
      <p:sp>
        <p:nvSpPr>
          <p:cNvPr id="2706" name="Google Shape;2706;p298"/>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INTERFACE</a:t>
            </a:r>
            <a:endParaRPr/>
          </a:p>
        </p:txBody>
      </p:sp>
      <p:sp>
        <p:nvSpPr>
          <p:cNvPr id="2707" name="Google Shape;2707;p298"/>
          <p:cNvSpPr txBox="1"/>
          <p:nvPr/>
        </p:nvSpPr>
        <p:spPr>
          <a:xfrm>
            <a:off x="3131820" y="4365625"/>
            <a:ext cx="4358640" cy="2030095"/>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Syntax:</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r>
              <a:rPr b="1" lang="en-US" sz="1800">
                <a:solidFill>
                  <a:schemeClr val="lt1"/>
                </a:solidFill>
                <a:latin typeface="Garamond"/>
                <a:ea typeface="Garamond"/>
                <a:cs typeface="Garamond"/>
                <a:sym typeface="Garamond"/>
              </a:rPr>
              <a:t> interface</a:t>
            </a:r>
            <a:r>
              <a:rPr lang="en-US" sz="1800">
                <a:solidFill>
                  <a:schemeClr val="lt1"/>
                </a:solidFill>
                <a:latin typeface="Garamond"/>
                <a:ea typeface="Garamond"/>
                <a:cs typeface="Garamond"/>
                <a:sym typeface="Garamond"/>
              </a:rPr>
              <a:t> &lt;interface_name&gt;{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 declare constant fields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 declare methods that abstract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 by default.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1" name="Shape 2711"/>
        <p:cNvGrpSpPr/>
        <p:nvPr/>
      </p:nvGrpSpPr>
      <p:grpSpPr>
        <a:xfrm>
          <a:off x="0" y="0"/>
          <a:ext cx="0" cy="0"/>
          <a:chOff x="0" y="0"/>
          <a:chExt cx="0" cy="0"/>
        </a:xfrm>
      </p:grpSpPr>
      <p:sp>
        <p:nvSpPr>
          <p:cNvPr id="2712" name="Google Shape;2712;p299"/>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fontScale="90000" lnSpcReduction="10000"/>
          </a:bodyPr>
          <a:lstStyle/>
          <a:p>
            <a:pPr indent="0" lvl="0" marL="0" rtl="0" algn="l">
              <a:lnSpc>
                <a:spcPct val="100000"/>
              </a:lnSpc>
              <a:spcBef>
                <a:spcPts val="0"/>
              </a:spcBef>
              <a:spcAft>
                <a:spcPts val="0"/>
              </a:spcAft>
              <a:buSzPct val="100000"/>
              <a:buFont typeface="Garamond"/>
              <a:buNone/>
            </a:pPr>
            <a:r>
              <a:rPr lang="en-US" u="sng"/>
              <a:t>Implementing an Interface</a:t>
            </a:r>
            <a:endParaRPr/>
          </a:p>
          <a:p>
            <a:pPr indent="-342900" lvl="0" marL="342900" rtl="0" algn="l">
              <a:lnSpc>
                <a:spcPct val="100000"/>
              </a:lnSpc>
              <a:spcBef>
                <a:spcPts val="600"/>
              </a:spcBef>
              <a:spcAft>
                <a:spcPts val="0"/>
              </a:spcAft>
              <a:buSzPct val="100000"/>
              <a:buFont typeface="Arial"/>
              <a:buChar char="•"/>
            </a:pPr>
            <a:r>
              <a:rPr lang="en-US"/>
              <a:t>Like abstract classes, we cannot create objects of interfaces.</a:t>
            </a:r>
            <a:endParaRPr/>
          </a:p>
          <a:p>
            <a:pPr indent="-342900" lvl="0" marL="342900" rtl="0" algn="l">
              <a:lnSpc>
                <a:spcPct val="100000"/>
              </a:lnSpc>
              <a:spcBef>
                <a:spcPts val="600"/>
              </a:spcBef>
              <a:spcAft>
                <a:spcPts val="0"/>
              </a:spcAft>
              <a:buSzPct val="100000"/>
              <a:buFont typeface="Arial"/>
              <a:buChar char="•"/>
            </a:pPr>
            <a:r>
              <a:rPr lang="en-US"/>
              <a:t>To use an interface, other classes must implement it. We use the “</a:t>
            </a:r>
            <a:r>
              <a:rPr b="1" lang="en-US"/>
              <a:t>implements”</a:t>
            </a:r>
            <a:r>
              <a:rPr lang="en-US"/>
              <a:t> keyword to implement an interface.</a:t>
            </a:r>
            <a:endParaRPr/>
          </a:p>
          <a:p>
            <a:pPr indent="0" lvl="0" marL="0" rtl="0" algn="l">
              <a:lnSpc>
                <a:spcPct val="100000"/>
              </a:lnSpc>
              <a:spcBef>
                <a:spcPts val="600"/>
              </a:spcBef>
              <a:spcAft>
                <a:spcPts val="0"/>
              </a:spcAft>
              <a:buSzPct val="100000"/>
              <a:buFont typeface="Arial"/>
              <a:buNone/>
            </a:pPr>
            <a:r>
              <a:t/>
            </a:r>
            <a:endParaRPr/>
          </a:p>
          <a:p>
            <a:pPr indent="0" lvl="0" marL="0" rtl="0" algn="l">
              <a:lnSpc>
                <a:spcPct val="100000"/>
              </a:lnSpc>
              <a:spcBef>
                <a:spcPts val="600"/>
              </a:spcBef>
              <a:spcAft>
                <a:spcPts val="0"/>
              </a:spcAft>
              <a:buSzPct val="100000"/>
              <a:buFont typeface="Arial"/>
              <a:buNone/>
            </a:pPr>
            <a:r>
              <a:rPr lang="en-US"/>
              <a:t>Note:</a:t>
            </a:r>
            <a:endParaRPr/>
          </a:p>
          <a:p>
            <a:pPr indent="-285750" lvl="0" marL="285750" rtl="0" algn="l">
              <a:lnSpc>
                <a:spcPct val="100000"/>
              </a:lnSpc>
              <a:spcBef>
                <a:spcPts val="600"/>
              </a:spcBef>
              <a:spcAft>
                <a:spcPts val="0"/>
              </a:spcAft>
              <a:buSzPct val="100000"/>
              <a:buFont typeface="Arial"/>
              <a:buChar char="•"/>
            </a:pPr>
            <a:r>
              <a:rPr lang="en-US"/>
              <a:t>It is similar to class. It is a collection of abstract methods.</a:t>
            </a:r>
            <a:endParaRPr/>
          </a:p>
          <a:p>
            <a:pPr indent="-285750" lvl="0" marL="285750" rtl="0" algn="l">
              <a:lnSpc>
                <a:spcPct val="100000"/>
              </a:lnSpc>
              <a:spcBef>
                <a:spcPts val="600"/>
              </a:spcBef>
              <a:spcAft>
                <a:spcPts val="0"/>
              </a:spcAft>
              <a:buSzPct val="100000"/>
              <a:buFont typeface="Arial"/>
              <a:buChar char="•"/>
            </a:pPr>
            <a:r>
              <a:rPr lang="en-US"/>
              <a:t>Method bodies exist only for default methods and static methods.</a:t>
            </a:r>
            <a:endParaRPr/>
          </a:p>
          <a:p>
            <a:pPr indent="-285750" lvl="0" marL="285750" rtl="0" algn="l">
              <a:lnSpc>
                <a:spcPct val="100000"/>
              </a:lnSpc>
              <a:spcBef>
                <a:spcPts val="600"/>
              </a:spcBef>
              <a:spcAft>
                <a:spcPts val="0"/>
              </a:spcAft>
              <a:buSzPct val="100000"/>
              <a:buFont typeface="Arial"/>
              <a:buChar char="•"/>
            </a:pPr>
            <a:r>
              <a:rPr lang="en-US"/>
              <a:t>An interface may also contain constants, default methods, static methods, and nested types.</a:t>
            </a:r>
            <a:endParaRPr/>
          </a:p>
          <a:p>
            <a:pPr indent="-285750" lvl="0" marL="285750" rtl="0" algn="l">
              <a:lnSpc>
                <a:spcPct val="100000"/>
              </a:lnSpc>
              <a:spcBef>
                <a:spcPts val="600"/>
              </a:spcBef>
              <a:spcAft>
                <a:spcPts val="0"/>
              </a:spcAft>
              <a:buSzPct val="100000"/>
              <a:buFont typeface="Arial"/>
              <a:buChar char="•"/>
            </a:pPr>
            <a:r>
              <a:rPr lang="en-US"/>
              <a:t>all the methods of the interface need to be defined in the class.</a:t>
            </a:r>
            <a:endParaRPr/>
          </a:p>
          <a:p>
            <a:pPr indent="-285750" lvl="0" marL="285750" rtl="0" algn="l">
              <a:lnSpc>
                <a:spcPct val="100000"/>
              </a:lnSpc>
              <a:spcBef>
                <a:spcPts val="600"/>
              </a:spcBef>
              <a:spcAft>
                <a:spcPts val="0"/>
              </a:spcAft>
              <a:buSzPct val="100000"/>
              <a:buFont typeface="Arial"/>
              <a:buChar char="•"/>
            </a:pPr>
            <a:r>
              <a:rPr lang="en-US"/>
              <a:t>cannot instantiate an interface.</a:t>
            </a:r>
            <a:endParaRPr/>
          </a:p>
          <a:p>
            <a:pPr indent="-285750" lvl="0" marL="285750" rtl="0" algn="l">
              <a:lnSpc>
                <a:spcPct val="100000"/>
              </a:lnSpc>
              <a:spcBef>
                <a:spcPts val="600"/>
              </a:spcBef>
              <a:spcAft>
                <a:spcPts val="0"/>
              </a:spcAft>
              <a:buSzPct val="100000"/>
              <a:buFont typeface="Arial"/>
              <a:buChar char="•"/>
            </a:pPr>
            <a:r>
              <a:rPr lang="en-US"/>
              <a:t>does not contain any constructors.</a:t>
            </a:r>
            <a:endParaRPr/>
          </a:p>
        </p:txBody>
      </p:sp>
      <p:sp>
        <p:nvSpPr>
          <p:cNvPr id="2713" name="Google Shape;2713;p29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INTERFACE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2">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7" name="Shape 2717"/>
        <p:cNvGrpSpPr/>
        <p:nvPr/>
      </p:nvGrpSpPr>
      <p:grpSpPr>
        <a:xfrm>
          <a:off x="0" y="0"/>
          <a:ext cx="0" cy="0"/>
          <a:chOff x="0" y="0"/>
          <a:chExt cx="0" cy="0"/>
        </a:xfrm>
      </p:grpSpPr>
      <p:sp>
        <p:nvSpPr>
          <p:cNvPr id="2718" name="Google Shape;2718;p300"/>
          <p:cNvSpPr txBox="1"/>
          <p:nvPr/>
        </p:nvSpPr>
        <p:spPr>
          <a:xfrm>
            <a:off x="107315" y="116840"/>
            <a:ext cx="3672840" cy="1198880"/>
          </a:xfrm>
          <a:prstGeom prst="rect">
            <a:avLst/>
          </a:prstGeom>
          <a:solidFill>
            <a:srgbClr val="BFBFB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interface Polygon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void getArea(int length, int breadth);</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p:txBody>
      </p:sp>
      <p:sp>
        <p:nvSpPr>
          <p:cNvPr id="2719" name="Google Shape;2719;p300"/>
          <p:cNvSpPr txBox="1"/>
          <p:nvPr/>
        </p:nvSpPr>
        <p:spPr>
          <a:xfrm>
            <a:off x="467360" y="1485265"/>
            <a:ext cx="6872605" cy="2030095"/>
          </a:xfrm>
          <a:prstGeom prst="rect">
            <a:avLst/>
          </a:prstGeom>
          <a:solidFill>
            <a:srgbClr val="BFBFB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 Rectangle </a:t>
            </a:r>
            <a:r>
              <a:rPr b="1" lang="en-US" sz="1800">
                <a:solidFill>
                  <a:schemeClr val="dk1"/>
                </a:solidFill>
                <a:latin typeface="Garamond"/>
                <a:ea typeface="Garamond"/>
                <a:cs typeface="Garamond"/>
                <a:sym typeface="Garamond"/>
              </a:rPr>
              <a:t>implements </a:t>
            </a:r>
            <a:r>
              <a:rPr lang="en-US" sz="1800">
                <a:solidFill>
                  <a:schemeClr val="dk1"/>
                </a:solidFill>
                <a:latin typeface="Garamond"/>
                <a:ea typeface="Garamond"/>
                <a:cs typeface="Garamond"/>
                <a:sym typeface="Garamond"/>
              </a:rPr>
              <a:t>Polygon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public void getArea(int length, int breadth)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System.out.println("The area of the rectangle is " + (length * breadth));</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sz="1800">
              <a:solidFill>
                <a:schemeClr val="dk1"/>
              </a:solidFill>
              <a:latin typeface="Garamond"/>
              <a:ea typeface="Garamond"/>
              <a:cs typeface="Garamond"/>
              <a:sym typeface="Garamond"/>
            </a:endParaRPr>
          </a:p>
        </p:txBody>
      </p:sp>
      <p:sp>
        <p:nvSpPr>
          <p:cNvPr id="2720" name="Google Shape;2720;p300"/>
          <p:cNvSpPr txBox="1"/>
          <p:nvPr/>
        </p:nvSpPr>
        <p:spPr>
          <a:xfrm>
            <a:off x="4715510" y="3717290"/>
            <a:ext cx="3663315" cy="1753235"/>
          </a:xfrm>
          <a:prstGeom prst="rect">
            <a:avLst/>
          </a:prstGeom>
          <a:solidFill>
            <a:srgbClr val="BFBFB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 Example{</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public static void main(String[] args)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Rectangle r1 = new Rectangle();</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r1.getArea(5, 6);</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sz="1800">
              <a:solidFill>
                <a:schemeClr val="dk1"/>
              </a:solidFill>
              <a:latin typeface="Garamond"/>
              <a:ea typeface="Garamond"/>
              <a:cs typeface="Garamond"/>
              <a:sym typeface="Garamond"/>
            </a:endParaRPr>
          </a:p>
        </p:txBody>
      </p:sp>
      <p:sp>
        <p:nvSpPr>
          <p:cNvPr id="2721" name="Google Shape;2721;p300"/>
          <p:cNvSpPr/>
          <p:nvPr/>
        </p:nvSpPr>
        <p:spPr>
          <a:xfrm rot="-720000">
            <a:off x="323850" y="4458970"/>
            <a:ext cx="3858895" cy="1799590"/>
          </a:xfrm>
          <a:prstGeom prst="wedgeEllipse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 A class that implements an interface must implement all the methods declared in the interface.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1"/>
                                        </p:tgtEl>
                                        <p:attrNameLst>
                                          <p:attrName>style.visibility</p:attrName>
                                        </p:attrNameLst>
                                      </p:cBhvr>
                                      <p:to>
                                        <p:strVal val="visible"/>
                                      </p:to>
                                    </p:set>
                                    <p:animEffect filter="fade" transition="in">
                                      <p:cBhvr>
                                        <p:cTn dur="500"/>
                                        <p:tgtEl>
                                          <p:spTgt spid="27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5" name="Shape 2725"/>
        <p:cNvGrpSpPr/>
        <p:nvPr/>
      </p:nvGrpSpPr>
      <p:grpSpPr>
        <a:xfrm>
          <a:off x="0" y="0"/>
          <a:ext cx="0" cy="0"/>
          <a:chOff x="0" y="0"/>
          <a:chExt cx="0" cy="0"/>
        </a:xfrm>
      </p:grpSpPr>
      <p:sp>
        <p:nvSpPr>
          <p:cNvPr id="2726" name="Google Shape;2726;p301"/>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u="sng"/>
              <a:t>The relationship between classes and interfaces</a:t>
            </a:r>
            <a:endParaRPr/>
          </a:p>
        </p:txBody>
      </p:sp>
      <p:sp>
        <p:nvSpPr>
          <p:cNvPr id="2727" name="Google Shape;2727;p30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INTERFACE</a:t>
            </a:r>
            <a:endParaRPr/>
          </a:p>
        </p:txBody>
      </p:sp>
      <p:pic>
        <p:nvPicPr>
          <p:cNvPr id="2728" name="Google Shape;2728;p301"/>
          <p:cNvPicPr preferRelativeResize="0"/>
          <p:nvPr/>
        </p:nvPicPr>
        <p:blipFill rotWithShape="1">
          <a:blip r:embed="rId3">
            <a:alphaModFix/>
          </a:blip>
          <a:srcRect b="0" l="0" r="0" t="0"/>
          <a:stretch/>
        </p:blipFill>
        <p:spPr>
          <a:xfrm>
            <a:off x="2339340" y="2997200"/>
            <a:ext cx="4877435" cy="2355850"/>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2" name="Shape 2732"/>
        <p:cNvGrpSpPr/>
        <p:nvPr/>
      </p:nvGrpSpPr>
      <p:grpSpPr>
        <a:xfrm>
          <a:off x="0" y="0"/>
          <a:ext cx="0" cy="0"/>
          <a:chOff x="0" y="0"/>
          <a:chExt cx="0" cy="0"/>
        </a:xfrm>
      </p:grpSpPr>
      <p:sp>
        <p:nvSpPr>
          <p:cNvPr id="2733" name="Google Shape;2733;p302"/>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u="sng"/>
              <a:t>Multiple inheritance in Java by interface</a:t>
            </a:r>
            <a:endParaRPr/>
          </a:p>
        </p:txBody>
      </p:sp>
      <p:sp>
        <p:nvSpPr>
          <p:cNvPr id="2734" name="Google Shape;2734;p30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INTERFACE</a:t>
            </a:r>
            <a:endParaRPr/>
          </a:p>
        </p:txBody>
      </p:sp>
      <p:pic>
        <p:nvPicPr>
          <p:cNvPr id="2735" name="Google Shape;2735;p302"/>
          <p:cNvPicPr preferRelativeResize="0"/>
          <p:nvPr/>
        </p:nvPicPr>
        <p:blipFill rotWithShape="1">
          <a:blip r:embed="rId3">
            <a:alphaModFix/>
          </a:blip>
          <a:srcRect b="0" l="0" r="0" t="0"/>
          <a:stretch/>
        </p:blipFill>
        <p:spPr>
          <a:xfrm>
            <a:off x="1835785" y="2834640"/>
            <a:ext cx="5131435" cy="2063750"/>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9" name="Shape 2739"/>
        <p:cNvGrpSpPr/>
        <p:nvPr/>
      </p:nvGrpSpPr>
      <p:grpSpPr>
        <a:xfrm>
          <a:off x="0" y="0"/>
          <a:ext cx="0" cy="0"/>
          <a:chOff x="0" y="0"/>
          <a:chExt cx="0" cy="0"/>
        </a:xfrm>
      </p:grpSpPr>
      <p:sp>
        <p:nvSpPr>
          <p:cNvPr id="2740" name="Google Shape;2740;p303"/>
          <p:cNvSpPr txBox="1"/>
          <p:nvPr>
            <p:ph idx="1" type="body"/>
          </p:nvPr>
        </p:nvSpPr>
        <p:spPr>
          <a:xfrm>
            <a:off x="239395" y="2020570"/>
            <a:ext cx="4055110" cy="4464685"/>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Implementing Multiple Interfaces</a:t>
            </a:r>
            <a:endParaRPr/>
          </a:p>
        </p:txBody>
      </p:sp>
      <p:sp>
        <p:nvSpPr>
          <p:cNvPr id="2741" name="Google Shape;2741;p303"/>
          <p:cNvSpPr txBox="1"/>
          <p:nvPr>
            <p:ph idx="2" type="body"/>
          </p:nvPr>
        </p:nvSpPr>
        <p:spPr>
          <a:xfrm>
            <a:off x="4643755" y="2057400"/>
            <a:ext cx="3892550" cy="4427855"/>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Extending an Interface</a:t>
            </a:r>
            <a:endParaRPr/>
          </a:p>
        </p:txBody>
      </p:sp>
      <p:sp>
        <p:nvSpPr>
          <p:cNvPr id="2742" name="Google Shape;2742;p303"/>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INTERFACE</a:t>
            </a:r>
            <a:endParaRPr/>
          </a:p>
        </p:txBody>
      </p:sp>
      <p:sp>
        <p:nvSpPr>
          <p:cNvPr id="2743" name="Google Shape;2743;p303"/>
          <p:cNvSpPr txBox="1"/>
          <p:nvPr/>
        </p:nvSpPr>
        <p:spPr>
          <a:xfrm>
            <a:off x="467360" y="2853055"/>
            <a:ext cx="2990215" cy="3415030"/>
          </a:xfrm>
          <a:prstGeom prst="rect">
            <a:avLst/>
          </a:prstGeom>
          <a:solidFill>
            <a:srgbClr val="BFBFB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interface A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members of A</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interface B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members of B</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 C implements A, B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abstract members of A</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abstract members of B</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p:txBody>
      </p:sp>
      <p:sp>
        <p:nvSpPr>
          <p:cNvPr id="2744" name="Google Shape;2744;p303"/>
          <p:cNvSpPr txBox="1"/>
          <p:nvPr/>
        </p:nvSpPr>
        <p:spPr>
          <a:xfrm>
            <a:off x="4831080" y="2997200"/>
            <a:ext cx="3547745" cy="2584450"/>
          </a:xfrm>
          <a:prstGeom prst="rect">
            <a:avLst/>
          </a:prstGeom>
          <a:solidFill>
            <a:srgbClr val="BFBFB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interface Line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members of Line interface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extending interface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interface Polygon extends Line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members of Polygon interface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members of Line interface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p:txBody>
      </p:sp>
      <p:sp>
        <p:nvSpPr>
          <p:cNvPr id="2745" name="Google Shape;2745;p303"/>
          <p:cNvSpPr/>
          <p:nvPr/>
        </p:nvSpPr>
        <p:spPr>
          <a:xfrm rot="420000">
            <a:off x="5610860" y="683260"/>
            <a:ext cx="3504565" cy="1906905"/>
          </a:xfrm>
          <a:prstGeom prst="wedgeEllipse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 if any class implements Polygon, it should provide implementations for all the abstract methods of both Line and Polygon.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3">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3">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3">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5"/>
                                        </p:tgtEl>
                                        <p:attrNameLst>
                                          <p:attrName>style.visibility</p:attrName>
                                        </p:attrNameLst>
                                      </p:cBhvr>
                                      <p:to>
                                        <p:strVal val="visible"/>
                                      </p:to>
                                    </p:set>
                                    <p:animEffect filter="fade" transition="in">
                                      <p:cBhvr>
                                        <p:cTn dur="500"/>
                                        <p:tgtEl>
                                          <p:spTgt spid="27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9" name="Shape 2749"/>
        <p:cNvGrpSpPr/>
        <p:nvPr/>
      </p:nvGrpSpPr>
      <p:grpSpPr>
        <a:xfrm>
          <a:off x="0" y="0"/>
          <a:ext cx="0" cy="0"/>
          <a:chOff x="0" y="0"/>
          <a:chExt cx="0" cy="0"/>
        </a:xfrm>
      </p:grpSpPr>
      <p:pic>
        <p:nvPicPr>
          <p:cNvPr id="2750" name="Google Shape;2750;p304"/>
          <p:cNvPicPr preferRelativeResize="0"/>
          <p:nvPr/>
        </p:nvPicPr>
        <p:blipFill rotWithShape="1">
          <a:blip r:embed="rId3">
            <a:alphaModFix/>
          </a:blip>
          <a:srcRect b="0" l="0" r="0" t="0"/>
          <a:stretch/>
        </p:blipFill>
        <p:spPr>
          <a:xfrm>
            <a:off x="72390" y="45085"/>
            <a:ext cx="8998585" cy="546735"/>
          </a:xfrm>
          <a:prstGeom prst="rect">
            <a:avLst/>
          </a:prstGeom>
          <a:noFill/>
          <a:ln>
            <a:noFill/>
          </a:ln>
        </p:spPr>
      </p:pic>
      <p:pic>
        <p:nvPicPr>
          <p:cNvPr id="2751" name="Google Shape;2751;p304"/>
          <p:cNvPicPr preferRelativeResize="0"/>
          <p:nvPr/>
        </p:nvPicPr>
        <p:blipFill rotWithShape="1">
          <a:blip r:embed="rId4">
            <a:alphaModFix/>
          </a:blip>
          <a:srcRect b="0" l="0" r="0" t="0"/>
          <a:stretch/>
        </p:blipFill>
        <p:spPr>
          <a:xfrm>
            <a:off x="78740" y="591820"/>
            <a:ext cx="9017635" cy="615315"/>
          </a:xfrm>
          <a:prstGeom prst="rect">
            <a:avLst/>
          </a:prstGeom>
          <a:noFill/>
          <a:ln>
            <a:noFill/>
          </a:ln>
        </p:spPr>
      </p:pic>
      <p:pic>
        <p:nvPicPr>
          <p:cNvPr id="2752" name="Google Shape;2752;p304"/>
          <p:cNvPicPr preferRelativeResize="0"/>
          <p:nvPr/>
        </p:nvPicPr>
        <p:blipFill rotWithShape="1">
          <a:blip r:embed="rId5">
            <a:alphaModFix/>
          </a:blip>
          <a:srcRect b="0" l="0" r="0" t="0"/>
          <a:stretch/>
        </p:blipFill>
        <p:spPr>
          <a:xfrm>
            <a:off x="107315" y="1125220"/>
            <a:ext cx="8985885" cy="673735"/>
          </a:xfrm>
          <a:prstGeom prst="rect">
            <a:avLst/>
          </a:prstGeom>
          <a:noFill/>
          <a:ln>
            <a:noFill/>
          </a:ln>
        </p:spPr>
      </p:pic>
      <p:pic>
        <p:nvPicPr>
          <p:cNvPr id="2753" name="Google Shape;2753;p304"/>
          <p:cNvPicPr preferRelativeResize="0"/>
          <p:nvPr/>
        </p:nvPicPr>
        <p:blipFill rotWithShape="1">
          <a:blip r:embed="rId6">
            <a:alphaModFix/>
          </a:blip>
          <a:srcRect b="0" l="0" r="0" t="0"/>
          <a:stretch/>
        </p:blipFill>
        <p:spPr>
          <a:xfrm>
            <a:off x="80010" y="1772920"/>
            <a:ext cx="8941435" cy="622935"/>
          </a:xfrm>
          <a:prstGeom prst="rect">
            <a:avLst/>
          </a:prstGeom>
          <a:noFill/>
          <a:ln>
            <a:noFill/>
          </a:ln>
        </p:spPr>
      </p:pic>
      <p:pic>
        <p:nvPicPr>
          <p:cNvPr id="2754" name="Google Shape;2754;p304"/>
          <p:cNvPicPr preferRelativeResize="0"/>
          <p:nvPr/>
        </p:nvPicPr>
        <p:blipFill rotWithShape="1">
          <a:blip r:embed="rId7">
            <a:alphaModFix/>
          </a:blip>
          <a:srcRect b="0" l="0" r="0" t="0"/>
          <a:stretch/>
        </p:blipFill>
        <p:spPr>
          <a:xfrm>
            <a:off x="81915" y="2421890"/>
            <a:ext cx="8954135" cy="661035"/>
          </a:xfrm>
          <a:prstGeom prst="rect">
            <a:avLst/>
          </a:prstGeom>
          <a:noFill/>
          <a:ln>
            <a:noFill/>
          </a:ln>
        </p:spPr>
      </p:pic>
      <p:pic>
        <p:nvPicPr>
          <p:cNvPr id="2755" name="Google Shape;2755;p304"/>
          <p:cNvPicPr preferRelativeResize="0"/>
          <p:nvPr/>
        </p:nvPicPr>
        <p:blipFill rotWithShape="1">
          <a:blip r:embed="rId8">
            <a:alphaModFix/>
          </a:blip>
          <a:srcRect b="0" l="0" r="0" t="0"/>
          <a:stretch/>
        </p:blipFill>
        <p:spPr>
          <a:xfrm>
            <a:off x="104140" y="3082925"/>
            <a:ext cx="8985885" cy="529590"/>
          </a:xfrm>
          <a:prstGeom prst="rect">
            <a:avLst/>
          </a:prstGeom>
          <a:noFill/>
          <a:ln>
            <a:noFill/>
          </a:ln>
        </p:spPr>
      </p:pic>
      <p:pic>
        <p:nvPicPr>
          <p:cNvPr id="2756" name="Google Shape;2756;p304"/>
          <p:cNvPicPr preferRelativeResize="0"/>
          <p:nvPr/>
        </p:nvPicPr>
        <p:blipFill rotWithShape="1">
          <a:blip r:embed="rId9">
            <a:alphaModFix/>
          </a:blip>
          <a:srcRect b="0" l="0" r="0" t="0"/>
          <a:stretch/>
        </p:blipFill>
        <p:spPr>
          <a:xfrm>
            <a:off x="100965" y="3573145"/>
            <a:ext cx="8928735" cy="654685"/>
          </a:xfrm>
          <a:prstGeom prst="rect">
            <a:avLst/>
          </a:prstGeom>
          <a:noFill/>
          <a:ln>
            <a:noFill/>
          </a:ln>
        </p:spPr>
      </p:pic>
      <p:pic>
        <p:nvPicPr>
          <p:cNvPr id="2757" name="Google Shape;2757;p304"/>
          <p:cNvPicPr preferRelativeResize="0"/>
          <p:nvPr/>
        </p:nvPicPr>
        <p:blipFill rotWithShape="1">
          <a:blip r:embed="rId10">
            <a:alphaModFix/>
          </a:blip>
          <a:srcRect b="0" l="0" r="0" t="0"/>
          <a:stretch/>
        </p:blipFill>
        <p:spPr>
          <a:xfrm>
            <a:off x="129540" y="4149090"/>
            <a:ext cx="8966835" cy="680085"/>
          </a:xfrm>
          <a:prstGeom prst="rect">
            <a:avLst/>
          </a:prstGeom>
          <a:noFill/>
          <a:ln>
            <a:noFill/>
          </a:ln>
        </p:spPr>
      </p:pic>
      <p:pic>
        <p:nvPicPr>
          <p:cNvPr id="2758" name="Google Shape;2758;p304"/>
          <p:cNvPicPr preferRelativeResize="0"/>
          <p:nvPr/>
        </p:nvPicPr>
        <p:blipFill rotWithShape="1">
          <a:blip r:embed="rId11">
            <a:alphaModFix/>
          </a:blip>
          <a:srcRect b="0" l="0" r="0" t="0"/>
          <a:stretch/>
        </p:blipFill>
        <p:spPr>
          <a:xfrm>
            <a:off x="107315" y="4725670"/>
            <a:ext cx="8922385" cy="705485"/>
          </a:xfrm>
          <a:prstGeom prst="rect">
            <a:avLst/>
          </a:prstGeom>
          <a:noFill/>
          <a:ln>
            <a:noFill/>
          </a:ln>
        </p:spPr>
      </p:pic>
      <p:pic>
        <p:nvPicPr>
          <p:cNvPr id="2759" name="Google Shape;2759;p304"/>
          <p:cNvPicPr preferRelativeResize="0"/>
          <p:nvPr/>
        </p:nvPicPr>
        <p:blipFill rotWithShape="1">
          <a:blip r:embed="rId12">
            <a:alphaModFix/>
          </a:blip>
          <a:srcRect b="0" l="0" r="0" t="0"/>
          <a:stretch/>
        </p:blipFill>
        <p:spPr>
          <a:xfrm>
            <a:off x="116840" y="5431155"/>
            <a:ext cx="8954135" cy="119443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t/>
            </a:r>
            <a:endParaRPr/>
          </a:p>
        </p:txBody>
      </p:sp>
      <p:pic>
        <p:nvPicPr>
          <p:cNvPr descr="Image result for polymorphism in java ppt" id="372" name="Google Shape;372;p44"/>
          <p:cNvPicPr preferRelativeResize="0"/>
          <p:nvPr>
            <p:ph idx="1" type="body"/>
          </p:nvPr>
        </p:nvPicPr>
        <p:blipFill rotWithShape="1">
          <a:blip r:embed="rId3">
            <a:alphaModFix/>
          </a:blip>
          <a:srcRect b="0" l="0" r="0" t="0"/>
          <a:stretch/>
        </p:blipFill>
        <p:spPr>
          <a:xfrm>
            <a:off x="683568" y="692696"/>
            <a:ext cx="7920880" cy="5616624"/>
          </a:xfrm>
          <a:prstGeom prst="rect">
            <a:avLst/>
          </a:prstGeom>
          <a:noFill/>
          <a:ln>
            <a:noFill/>
          </a:ln>
        </p:spPr>
      </p:pic>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4" name="Shape 2764"/>
        <p:cNvGrpSpPr/>
        <p:nvPr/>
      </p:nvGrpSpPr>
      <p:grpSpPr>
        <a:xfrm>
          <a:off x="0" y="0"/>
          <a:ext cx="0" cy="0"/>
          <a:chOff x="0" y="0"/>
          <a:chExt cx="0" cy="0"/>
        </a:xfrm>
      </p:grpSpPr>
      <p:sp>
        <p:nvSpPr>
          <p:cNvPr id="2765" name="Google Shape;2765;p305"/>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#35: Packages</a:t>
            </a:r>
            <a:endParaRPr sz="3200"/>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2766" name="Google Shape;2766;p305"/>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0" name="Shape 2770"/>
        <p:cNvGrpSpPr/>
        <p:nvPr/>
      </p:nvGrpSpPr>
      <p:grpSpPr>
        <a:xfrm>
          <a:off x="0" y="0"/>
          <a:ext cx="0" cy="0"/>
          <a:chOff x="0" y="0"/>
          <a:chExt cx="0" cy="0"/>
        </a:xfrm>
      </p:grpSpPr>
      <p:sp>
        <p:nvSpPr>
          <p:cNvPr id="2771" name="Google Shape;2771;p306"/>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A Package can be defined as a grouping of related types (classes, interfaces, enumerations and annotations)</a:t>
            </a:r>
            <a:endParaRPr/>
          </a:p>
          <a:p>
            <a:pPr indent="0" lvl="0" marL="0" rtl="0" algn="l">
              <a:lnSpc>
                <a:spcPct val="100000"/>
              </a:lnSpc>
              <a:spcBef>
                <a:spcPts val="600"/>
              </a:spcBef>
              <a:spcAft>
                <a:spcPts val="0"/>
              </a:spcAft>
              <a:buSzPts val="2000"/>
              <a:buFont typeface="Garamond"/>
              <a:buNone/>
            </a:pPr>
            <a:r>
              <a:rPr lang="en-US"/>
              <a:t>Packages are used for:</a:t>
            </a:r>
            <a:endParaRPr/>
          </a:p>
          <a:p>
            <a:pPr indent="-342900" lvl="0" marL="342900" rtl="0" algn="l">
              <a:lnSpc>
                <a:spcPct val="100000"/>
              </a:lnSpc>
              <a:spcBef>
                <a:spcPts val="600"/>
              </a:spcBef>
              <a:spcAft>
                <a:spcPts val="0"/>
              </a:spcAft>
              <a:buSzPts val="2000"/>
              <a:buFont typeface="Arial"/>
              <a:buChar char="•"/>
            </a:pPr>
            <a:r>
              <a:rPr lang="en-US"/>
              <a:t>Preventing naming conflicts.</a:t>
            </a:r>
            <a:endParaRPr/>
          </a:p>
          <a:p>
            <a:pPr indent="-342900" lvl="0" marL="342900" rtl="0" algn="l">
              <a:lnSpc>
                <a:spcPct val="100000"/>
              </a:lnSpc>
              <a:spcBef>
                <a:spcPts val="600"/>
              </a:spcBef>
              <a:spcAft>
                <a:spcPts val="0"/>
              </a:spcAft>
              <a:buSzPts val="2000"/>
              <a:buFont typeface="Arial"/>
              <a:buChar char="•"/>
            </a:pPr>
            <a:r>
              <a:rPr lang="en-US"/>
              <a:t>Making searching/locating and usage of classes, interfaces, enumerations  easier</a:t>
            </a:r>
            <a:endParaRPr/>
          </a:p>
          <a:p>
            <a:pPr indent="-342900" lvl="0" marL="342900" rtl="0" algn="l">
              <a:lnSpc>
                <a:spcPct val="100000"/>
              </a:lnSpc>
              <a:spcBef>
                <a:spcPts val="600"/>
              </a:spcBef>
              <a:spcAft>
                <a:spcPts val="0"/>
              </a:spcAft>
              <a:buSzPts val="2000"/>
              <a:buFont typeface="Arial"/>
              <a:buChar char="•"/>
            </a:pPr>
            <a:r>
              <a:rPr lang="en-US"/>
              <a:t>Providing controlled access</a:t>
            </a:r>
            <a:endParaRPr/>
          </a:p>
          <a:p>
            <a:pPr indent="-342900" lvl="0" marL="342900" rtl="0" algn="l">
              <a:lnSpc>
                <a:spcPct val="100000"/>
              </a:lnSpc>
              <a:spcBef>
                <a:spcPts val="600"/>
              </a:spcBef>
              <a:spcAft>
                <a:spcPts val="0"/>
              </a:spcAft>
              <a:buSzPts val="2000"/>
              <a:buFont typeface="Arial"/>
              <a:buChar char="•"/>
            </a:pPr>
            <a:r>
              <a:rPr lang="en-US"/>
              <a:t>Packages can be considered as data encapsulation (or data-hiding).</a:t>
            </a:r>
            <a:endParaRPr/>
          </a:p>
        </p:txBody>
      </p:sp>
      <p:sp>
        <p:nvSpPr>
          <p:cNvPr id="2772" name="Google Shape;2772;p306"/>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PACKAGES</a:t>
            </a:r>
            <a:endParaRPr/>
          </a:p>
        </p:txBody>
      </p:sp>
      <p:sp>
        <p:nvSpPr>
          <p:cNvPr id="2773" name="Google Shape;2773;p306"/>
          <p:cNvSpPr/>
          <p:nvPr/>
        </p:nvSpPr>
        <p:spPr>
          <a:xfrm rot="420000">
            <a:off x="5795645" y="4910455"/>
            <a:ext cx="2957830" cy="1423035"/>
          </a:xfrm>
          <a:prstGeom prst="cloud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Package names and directory structure are closely related.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3"/>
                                        </p:tgtEl>
                                        <p:attrNameLst>
                                          <p:attrName>style.visibility</p:attrName>
                                        </p:attrNameLst>
                                      </p:cBhvr>
                                      <p:to>
                                        <p:strVal val="visible"/>
                                      </p:to>
                                    </p:set>
                                    <p:animEffect filter="fade" transition="in">
                                      <p:cBhvr>
                                        <p:cTn dur="500"/>
                                        <p:tgtEl>
                                          <p:spTgt spid="27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7" name="Shape 2777"/>
        <p:cNvGrpSpPr/>
        <p:nvPr/>
      </p:nvGrpSpPr>
      <p:grpSpPr>
        <a:xfrm>
          <a:off x="0" y="0"/>
          <a:ext cx="0" cy="0"/>
          <a:chOff x="0" y="0"/>
          <a:chExt cx="0" cy="0"/>
        </a:xfrm>
      </p:grpSpPr>
      <p:sp>
        <p:nvSpPr>
          <p:cNvPr id="2778" name="Google Shape;2778;p307"/>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PACKAGES</a:t>
            </a:r>
            <a:endParaRPr/>
          </a:p>
        </p:txBody>
      </p:sp>
      <p:pic>
        <p:nvPicPr>
          <p:cNvPr id="2779" name="Google Shape;2779;p307"/>
          <p:cNvPicPr preferRelativeResize="0"/>
          <p:nvPr>
            <p:ph idx="1" type="body"/>
          </p:nvPr>
        </p:nvPicPr>
        <p:blipFill rotWithShape="1">
          <a:blip r:embed="rId3">
            <a:alphaModFix/>
          </a:blip>
          <a:srcRect b="0" l="0" r="0" t="0"/>
          <a:stretch/>
        </p:blipFill>
        <p:spPr>
          <a:xfrm>
            <a:off x="1692275" y="2020570"/>
            <a:ext cx="5758180" cy="4075430"/>
          </a:xfrm>
          <a:prstGeom prst="rect">
            <a:avLst/>
          </a:prstGeom>
          <a:noFill/>
          <a:ln>
            <a:noFill/>
          </a:ln>
        </p:spPr>
      </p:pic>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3" name="Shape 2783"/>
        <p:cNvGrpSpPr/>
        <p:nvPr/>
      </p:nvGrpSpPr>
      <p:grpSpPr>
        <a:xfrm>
          <a:off x="0" y="0"/>
          <a:ext cx="0" cy="0"/>
          <a:chOff x="0" y="0"/>
          <a:chExt cx="0" cy="0"/>
        </a:xfrm>
      </p:grpSpPr>
      <p:sp>
        <p:nvSpPr>
          <p:cNvPr id="2784" name="Google Shape;2784;p308"/>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SzPts val="2000"/>
              <a:buFont typeface="Garamond"/>
              <a:buNone/>
            </a:pPr>
            <a:r>
              <a:rPr lang="en-US"/>
              <a:t>These packages consist of a large number of classes which are a part of Java API.</a:t>
            </a:r>
            <a:endParaRPr/>
          </a:p>
          <a:p>
            <a:pPr indent="-342900" lvl="0" marL="342900" rtl="0" algn="l">
              <a:lnSpc>
                <a:spcPct val="100000"/>
              </a:lnSpc>
              <a:spcBef>
                <a:spcPts val="600"/>
              </a:spcBef>
              <a:spcAft>
                <a:spcPts val="0"/>
              </a:spcAft>
              <a:buSzPts val="2000"/>
              <a:buFont typeface="Arial"/>
              <a:buChar char="•"/>
            </a:pPr>
            <a:r>
              <a:rPr lang="en-US"/>
              <a:t> java.lang: Contains language support classes(e.g classed which defines primitive data types, math operations). This package is automatically imported.</a:t>
            </a:r>
            <a:endParaRPr/>
          </a:p>
          <a:p>
            <a:pPr indent="-342900" lvl="0" marL="342900" rtl="0" algn="l">
              <a:lnSpc>
                <a:spcPct val="100000"/>
              </a:lnSpc>
              <a:spcBef>
                <a:spcPts val="600"/>
              </a:spcBef>
              <a:spcAft>
                <a:spcPts val="0"/>
              </a:spcAft>
              <a:buSzPts val="2000"/>
              <a:buFont typeface="Arial"/>
              <a:buChar char="•"/>
            </a:pPr>
            <a:r>
              <a:rPr lang="en-US"/>
              <a:t> java.io: Contains classed for supporting input / output operations.</a:t>
            </a:r>
            <a:endParaRPr/>
          </a:p>
          <a:p>
            <a:pPr indent="-342900" lvl="0" marL="342900" rtl="0" algn="l">
              <a:lnSpc>
                <a:spcPct val="100000"/>
              </a:lnSpc>
              <a:spcBef>
                <a:spcPts val="600"/>
              </a:spcBef>
              <a:spcAft>
                <a:spcPts val="0"/>
              </a:spcAft>
              <a:buSzPts val="2000"/>
              <a:buFont typeface="Arial"/>
              <a:buChar char="•"/>
            </a:pPr>
            <a:r>
              <a:rPr lang="en-US"/>
              <a:t> java.util: Contains utility classes which implement data structures like Linked List, Dictionary and support ; for Date / Time operations.</a:t>
            </a:r>
            <a:endParaRPr/>
          </a:p>
          <a:p>
            <a:pPr indent="-342900" lvl="0" marL="342900" rtl="0" algn="l">
              <a:lnSpc>
                <a:spcPct val="100000"/>
              </a:lnSpc>
              <a:spcBef>
                <a:spcPts val="600"/>
              </a:spcBef>
              <a:spcAft>
                <a:spcPts val="0"/>
              </a:spcAft>
              <a:buSzPts val="2000"/>
              <a:buFont typeface="Arial"/>
              <a:buChar char="•"/>
            </a:pPr>
            <a:r>
              <a:rPr lang="en-US"/>
              <a:t>java.applet: Contains classes for creating Applets.</a:t>
            </a:r>
            <a:endParaRPr/>
          </a:p>
          <a:p>
            <a:pPr indent="-342900" lvl="0" marL="342900" rtl="0" algn="l">
              <a:lnSpc>
                <a:spcPct val="100000"/>
              </a:lnSpc>
              <a:spcBef>
                <a:spcPts val="600"/>
              </a:spcBef>
              <a:spcAft>
                <a:spcPts val="0"/>
              </a:spcAft>
              <a:buSzPts val="2000"/>
              <a:buFont typeface="Arial"/>
              <a:buChar char="•"/>
            </a:pPr>
            <a:r>
              <a:rPr lang="en-US"/>
              <a:t>java.awt: Contain classes for implementing the components for graphical user interfaces (like button , ;menus etc).</a:t>
            </a:r>
            <a:endParaRPr/>
          </a:p>
          <a:p>
            <a:pPr indent="-342900" lvl="0" marL="342900" rtl="0" algn="l">
              <a:lnSpc>
                <a:spcPct val="100000"/>
              </a:lnSpc>
              <a:spcBef>
                <a:spcPts val="600"/>
              </a:spcBef>
              <a:spcAft>
                <a:spcPts val="0"/>
              </a:spcAft>
              <a:buSzPts val="2000"/>
              <a:buFont typeface="Arial"/>
              <a:buChar char="•"/>
            </a:pPr>
            <a:r>
              <a:rPr lang="en-US"/>
              <a:t> java.net: Contain classes for supporting networking operations.</a:t>
            </a:r>
            <a:endParaRPr/>
          </a:p>
        </p:txBody>
      </p:sp>
      <p:sp>
        <p:nvSpPr>
          <p:cNvPr id="2785" name="Google Shape;2785;p308"/>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BUILT-IN PACKAGES</a:t>
            </a:r>
            <a:endParaRPr/>
          </a:p>
        </p:txBody>
      </p:sp>
      <p:sp>
        <p:nvSpPr>
          <p:cNvPr id="2786" name="Google Shape;2786;p308"/>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0" name="Shape 2790"/>
        <p:cNvGrpSpPr/>
        <p:nvPr/>
      </p:nvGrpSpPr>
      <p:grpSpPr>
        <a:xfrm>
          <a:off x="0" y="0"/>
          <a:ext cx="0" cy="0"/>
          <a:chOff x="0" y="0"/>
          <a:chExt cx="0" cy="0"/>
        </a:xfrm>
      </p:grpSpPr>
      <p:sp>
        <p:nvSpPr>
          <p:cNvPr id="2791" name="Google Shape;2791;p309"/>
          <p:cNvSpPr txBox="1"/>
          <p:nvPr>
            <p:ph idx="1" type="body"/>
          </p:nvPr>
        </p:nvSpPr>
        <p:spPr>
          <a:xfrm>
            <a:off x="457200" y="204368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These are the packages that are defined by the user.</a:t>
            </a:r>
            <a:endParaRPr/>
          </a:p>
          <a:p>
            <a:pPr indent="0" lvl="0" marL="0" rtl="0" algn="l">
              <a:lnSpc>
                <a:spcPct val="100000"/>
              </a:lnSpc>
              <a:spcBef>
                <a:spcPts val="600"/>
              </a:spcBef>
              <a:spcAft>
                <a:spcPts val="0"/>
              </a:spcAft>
              <a:buSzPts val="2000"/>
              <a:buFont typeface="Garamond"/>
              <a:buNone/>
            </a:pPr>
            <a:r>
              <a:rPr lang="en-US" u="sng"/>
              <a:t>Creating a Package:</a:t>
            </a:r>
            <a:endParaRPr/>
          </a:p>
          <a:p>
            <a:pPr indent="-342900" lvl="0" marL="342900" rtl="0" algn="l">
              <a:lnSpc>
                <a:spcPct val="100000"/>
              </a:lnSpc>
              <a:spcBef>
                <a:spcPts val="600"/>
              </a:spcBef>
              <a:spcAft>
                <a:spcPts val="0"/>
              </a:spcAft>
              <a:buSzPts val="2000"/>
              <a:buFont typeface="Arial"/>
              <a:buChar char="•"/>
            </a:pPr>
            <a:r>
              <a:rPr lang="en-US"/>
              <a:t> choose a name for the package</a:t>
            </a:r>
            <a:endParaRPr/>
          </a:p>
          <a:p>
            <a:pPr indent="-342900" lvl="0" marL="342900" rtl="0" algn="l">
              <a:lnSpc>
                <a:spcPct val="100000"/>
              </a:lnSpc>
              <a:spcBef>
                <a:spcPts val="600"/>
              </a:spcBef>
              <a:spcAft>
                <a:spcPts val="0"/>
              </a:spcAft>
              <a:buSzPts val="2000"/>
              <a:buFont typeface="Arial"/>
              <a:buChar char="•"/>
            </a:pPr>
            <a:r>
              <a:rPr lang="en-US"/>
              <a:t>include a “</a:t>
            </a:r>
            <a:r>
              <a:rPr b="1" lang="en-US"/>
              <a:t>package</a:t>
            </a:r>
            <a:r>
              <a:rPr lang="en-US"/>
              <a:t>” statement along with that name</a:t>
            </a:r>
            <a:endParaRPr/>
          </a:p>
          <a:p>
            <a:pPr indent="-342900" lvl="0" marL="342900" rtl="0" algn="l">
              <a:lnSpc>
                <a:spcPct val="100000"/>
              </a:lnSpc>
              <a:spcBef>
                <a:spcPts val="600"/>
              </a:spcBef>
              <a:spcAft>
                <a:spcPts val="0"/>
              </a:spcAft>
              <a:buSzPts val="2000"/>
              <a:buFont typeface="Arial"/>
              <a:buChar char="•"/>
            </a:pPr>
            <a:r>
              <a:rPr lang="en-US"/>
              <a:t>The package statement should be the first line in the source file.</a:t>
            </a:r>
            <a:endParaRPr/>
          </a:p>
          <a:p>
            <a:pPr indent="-342900" lvl="0" marL="342900" rtl="0" algn="l">
              <a:lnSpc>
                <a:spcPct val="100000"/>
              </a:lnSpc>
              <a:spcBef>
                <a:spcPts val="600"/>
              </a:spcBef>
              <a:spcAft>
                <a:spcPts val="0"/>
              </a:spcAft>
              <a:buSzPts val="2000"/>
              <a:buFont typeface="Arial"/>
              <a:buChar char="•"/>
            </a:pPr>
            <a:r>
              <a:rPr lang="en-US"/>
              <a:t>There can be only one package statement in each source file</a:t>
            </a:r>
            <a:endParaRPr/>
          </a:p>
        </p:txBody>
      </p:sp>
      <p:sp>
        <p:nvSpPr>
          <p:cNvPr id="2792" name="Google Shape;2792;p30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USER-DEFINED PACKAGES</a:t>
            </a:r>
            <a:endParaRPr/>
          </a:p>
        </p:txBody>
      </p:sp>
      <p:sp>
        <p:nvSpPr>
          <p:cNvPr id="2793" name="Google Shape;2793;p309"/>
          <p:cNvSpPr txBox="1"/>
          <p:nvPr/>
        </p:nvSpPr>
        <p:spPr>
          <a:xfrm>
            <a:off x="107315" y="4869180"/>
            <a:ext cx="3642995" cy="706755"/>
          </a:xfrm>
          <a:prstGeom prst="rect">
            <a:avLst/>
          </a:prstGeom>
          <a:solidFill>
            <a:srgbClr val="595959"/>
          </a:solidFill>
          <a:ln cap="flat" cmpd="sng" w="9525">
            <a:solidFill>
              <a:srgbClr val="59595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Garamond"/>
                <a:ea typeface="Garamond"/>
                <a:cs typeface="Garamond"/>
                <a:sym typeface="Garamond"/>
              </a:rPr>
              <a:t>Syntax:</a:t>
            </a:r>
            <a:endParaRPr/>
          </a:p>
          <a:p>
            <a:pPr indent="0" lvl="0" marL="0" marR="0" rtl="0" algn="l">
              <a:spcBef>
                <a:spcPts val="0"/>
              </a:spcBef>
              <a:spcAft>
                <a:spcPts val="0"/>
              </a:spcAft>
              <a:buNone/>
            </a:pPr>
            <a:r>
              <a:rPr lang="en-US" sz="2000">
                <a:solidFill>
                  <a:schemeClr val="lt1"/>
                </a:solidFill>
                <a:latin typeface="Garamond"/>
                <a:ea typeface="Garamond"/>
                <a:cs typeface="Garamond"/>
                <a:sym typeface="Garamond"/>
              </a:rPr>
              <a:t>           package package_name;</a:t>
            </a:r>
            <a:endParaRPr/>
          </a:p>
        </p:txBody>
      </p:sp>
      <p:sp>
        <p:nvSpPr>
          <p:cNvPr id="2794" name="Google Shape;2794;p309"/>
          <p:cNvSpPr/>
          <p:nvPr/>
        </p:nvSpPr>
        <p:spPr>
          <a:xfrm>
            <a:off x="5363845" y="189230"/>
            <a:ext cx="3705225" cy="2350770"/>
          </a:xfrm>
          <a:prstGeom prst="wedgeEllipse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It is a good practice to use names of packages with lower case letters to avoid any conflicts with the names of classes and interfaces.</a:t>
            </a:r>
            <a:endParaRPr/>
          </a:p>
        </p:txBody>
      </p:sp>
      <p:sp>
        <p:nvSpPr>
          <p:cNvPr id="2795" name="Google Shape;2795;p309"/>
          <p:cNvSpPr txBox="1"/>
          <p:nvPr/>
        </p:nvSpPr>
        <p:spPr>
          <a:xfrm>
            <a:off x="3924300" y="4533265"/>
            <a:ext cx="5098415" cy="2245360"/>
          </a:xfrm>
          <a:prstGeom prst="rect">
            <a:avLst/>
          </a:prstGeom>
          <a:solidFill>
            <a:srgbClr val="595959"/>
          </a:solidFill>
          <a:ln cap="flat" cmpd="sng" w="9525">
            <a:solidFill>
              <a:srgbClr val="59595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Garamond"/>
                <a:ea typeface="Garamond"/>
                <a:cs typeface="Garamond"/>
                <a:sym typeface="Garamond"/>
              </a:rPr>
              <a:t>Example:</a:t>
            </a:r>
            <a:endParaRPr/>
          </a:p>
          <a:p>
            <a:pPr indent="0" lvl="0" marL="0" marR="0" rtl="0" algn="l">
              <a:spcBef>
                <a:spcPts val="0"/>
              </a:spcBef>
              <a:spcAft>
                <a:spcPts val="0"/>
              </a:spcAft>
              <a:buNone/>
            </a:pPr>
            <a:r>
              <a:rPr lang="en-US" sz="2000">
                <a:solidFill>
                  <a:schemeClr val="lt1"/>
                </a:solidFill>
                <a:latin typeface="Garamond"/>
                <a:ea typeface="Garamond"/>
                <a:cs typeface="Garamond"/>
                <a:sym typeface="Garamond"/>
              </a:rPr>
              <a:t>        package mypack;  </a:t>
            </a:r>
            <a:endParaRPr/>
          </a:p>
          <a:p>
            <a:pPr indent="0" lvl="0" marL="0" marR="0" rtl="0" algn="l">
              <a:spcBef>
                <a:spcPts val="0"/>
              </a:spcBef>
              <a:spcAft>
                <a:spcPts val="0"/>
              </a:spcAft>
              <a:buNone/>
            </a:pPr>
            <a:r>
              <a:rPr lang="en-US" sz="2000">
                <a:solidFill>
                  <a:schemeClr val="lt1"/>
                </a:solidFill>
                <a:latin typeface="Garamond"/>
                <a:ea typeface="Garamond"/>
                <a:cs typeface="Garamond"/>
                <a:sym typeface="Garamond"/>
              </a:rPr>
              <a:t>        public class Simple{  </a:t>
            </a:r>
            <a:endParaRPr/>
          </a:p>
          <a:p>
            <a:pPr indent="0" lvl="0" marL="0" marR="0" rtl="0" algn="l">
              <a:spcBef>
                <a:spcPts val="0"/>
              </a:spcBef>
              <a:spcAft>
                <a:spcPts val="0"/>
              </a:spcAft>
              <a:buNone/>
            </a:pPr>
            <a:r>
              <a:rPr lang="en-US" sz="2000">
                <a:solidFill>
                  <a:schemeClr val="lt1"/>
                </a:solidFill>
                <a:latin typeface="Garamond"/>
                <a:ea typeface="Garamond"/>
                <a:cs typeface="Garamond"/>
                <a:sym typeface="Garamond"/>
              </a:rPr>
              <a:t>        public static void main(String args[]){  </a:t>
            </a:r>
            <a:endParaRPr/>
          </a:p>
          <a:p>
            <a:pPr indent="0" lvl="0" marL="0" marR="0" rtl="0" algn="l">
              <a:spcBef>
                <a:spcPts val="0"/>
              </a:spcBef>
              <a:spcAft>
                <a:spcPts val="0"/>
              </a:spcAft>
              <a:buNone/>
            </a:pPr>
            <a:r>
              <a:rPr lang="en-US" sz="2000">
                <a:solidFill>
                  <a:schemeClr val="lt1"/>
                </a:solidFill>
                <a:latin typeface="Garamond"/>
                <a:ea typeface="Garamond"/>
                <a:cs typeface="Garamond"/>
                <a:sym typeface="Garamond"/>
              </a:rPr>
              <a:t>          System.out.println("Welcome to package");  </a:t>
            </a:r>
            <a:endParaRPr/>
          </a:p>
          <a:p>
            <a:pPr indent="0" lvl="0" marL="0" marR="0" rtl="0" algn="l">
              <a:spcBef>
                <a:spcPts val="0"/>
              </a:spcBef>
              <a:spcAft>
                <a:spcPts val="0"/>
              </a:spcAft>
              <a:buNone/>
            </a:pPr>
            <a:r>
              <a:rPr lang="en-US" sz="2000">
                <a:solidFill>
                  <a:schemeClr val="lt1"/>
                </a:solidFill>
                <a:latin typeface="Garamond"/>
                <a:ea typeface="Garamond"/>
                <a:cs typeface="Garamond"/>
                <a:sym typeface="Garamond"/>
              </a:rPr>
              <a:t>       }  </a:t>
            </a:r>
            <a:endParaRPr/>
          </a:p>
          <a:p>
            <a:pPr indent="0" lvl="0" marL="0" marR="0" rtl="0" algn="l">
              <a:spcBef>
                <a:spcPts val="0"/>
              </a:spcBef>
              <a:spcAft>
                <a:spcPts val="0"/>
              </a:spcAft>
              <a:buNone/>
            </a:pPr>
            <a:r>
              <a:rPr lang="en-US" sz="2000">
                <a:solidFill>
                  <a:schemeClr val="lt1"/>
                </a:solidFill>
                <a:latin typeface="Garamond"/>
                <a:ea typeface="Garamond"/>
                <a:cs typeface="Garamond"/>
                <a:sym typeface="Garamond"/>
              </a:rPr>
              <a:t>      }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3"/>
                                        </p:tgtEl>
                                        <p:attrNameLst>
                                          <p:attrName>style.visibility</p:attrName>
                                        </p:attrNameLst>
                                      </p:cBhvr>
                                      <p:to>
                                        <p:strVal val="visible"/>
                                      </p:to>
                                    </p:set>
                                    <p:animEffect filter="fade" transition="in">
                                      <p:cBhvr>
                                        <p:cTn dur="500"/>
                                        <p:tgtEl>
                                          <p:spTgt spid="27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4"/>
                                        </p:tgtEl>
                                        <p:attrNameLst>
                                          <p:attrName>style.visibility</p:attrName>
                                        </p:attrNameLst>
                                      </p:cBhvr>
                                      <p:to>
                                        <p:strVal val="visible"/>
                                      </p:to>
                                    </p:set>
                                    <p:animEffect filter="fade" transition="in">
                                      <p:cBhvr>
                                        <p:cTn dur="500"/>
                                        <p:tgtEl>
                                          <p:spTgt spid="27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5"/>
                                        </p:tgtEl>
                                        <p:attrNameLst>
                                          <p:attrName>style.visibility</p:attrName>
                                        </p:attrNameLst>
                                      </p:cBhvr>
                                      <p:to>
                                        <p:strVal val="visible"/>
                                      </p:to>
                                    </p:set>
                                    <p:animEffect filter="fade" transition="in">
                                      <p:cBhvr>
                                        <p:cTn dur="500"/>
                                        <p:tgtEl>
                                          <p:spTgt spid="27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9" name="Shape 2799"/>
        <p:cNvGrpSpPr/>
        <p:nvPr/>
      </p:nvGrpSpPr>
      <p:grpSpPr>
        <a:xfrm>
          <a:off x="0" y="0"/>
          <a:ext cx="0" cy="0"/>
          <a:chOff x="0" y="0"/>
          <a:chExt cx="0" cy="0"/>
        </a:xfrm>
      </p:grpSpPr>
      <p:sp>
        <p:nvSpPr>
          <p:cNvPr id="2800" name="Google Shape;2800;p310"/>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u="sng"/>
              <a:t>compile java package</a:t>
            </a:r>
            <a:endParaRPr/>
          </a:p>
          <a:p>
            <a:pPr indent="0" lvl="0" marL="0" rtl="0" algn="l">
              <a:lnSpc>
                <a:spcPct val="100000"/>
              </a:lnSpc>
              <a:spcBef>
                <a:spcPts val="600"/>
              </a:spcBef>
              <a:spcAft>
                <a:spcPts val="0"/>
              </a:spcAft>
              <a:buSzPts val="2000"/>
              <a:buFont typeface="Garamond"/>
              <a:buNone/>
            </a:pPr>
            <a:r>
              <a:t/>
            </a:r>
            <a:endParaRPr u="sng"/>
          </a:p>
          <a:p>
            <a:pPr indent="0" lvl="0" marL="0" rtl="0" algn="l">
              <a:lnSpc>
                <a:spcPct val="100000"/>
              </a:lnSpc>
              <a:spcBef>
                <a:spcPts val="600"/>
              </a:spcBef>
              <a:spcAft>
                <a:spcPts val="0"/>
              </a:spcAft>
              <a:buSzPts val="2000"/>
              <a:buFont typeface="Garamond"/>
              <a:buNone/>
            </a:pPr>
            <a:r>
              <a:t/>
            </a:r>
            <a:endParaRPr u="sng"/>
          </a:p>
          <a:p>
            <a:pPr indent="0" lvl="0" marL="0" rtl="0" algn="l">
              <a:lnSpc>
                <a:spcPct val="100000"/>
              </a:lnSpc>
              <a:spcBef>
                <a:spcPts val="600"/>
              </a:spcBef>
              <a:spcAft>
                <a:spcPts val="0"/>
              </a:spcAft>
              <a:buSzPts val="2000"/>
              <a:buFont typeface="Garamond"/>
              <a:buNone/>
            </a:pPr>
            <a:r>
              <a:t/>
            </a:r>
            <a:endParaRPr u="sng"/>
          </a:p>
          <a:p>
            <a:pPr indent="0" lvl="0" marL="0" rtl="0" algn="l">
              <a:lnSpc>
                <a:spcPct val="100000"/>
              </a:lnSpc>
              <a:spcBef>
                <a:spcPts val="600"/>
              </a:spcBef>
              <a:spcAft>
                <a:spcPts val="0"/>
              </a:spcAft>
              <a:buSzPts val="2000"/>
              <a:buFont typeface="Garamond"/>
              <a:buNone/>
            </a:pPr>
            <a:r>
              <a:t/>
            </a:r>
            <a:endParaRPr u="sng"/>
          </a:p>
          <a:p>
            <a:pPr indent="0" lvl="0" marL="0" rtl="0" algn="l">
              <a:lnSpc>
                <a:spcPct val="100000"/>
              </a:lnSpc>
              <a:spcBef>
                <a:spcPts val="600"/>
              </a:spcBef>
              <a:spcAft>
                <a:spcPts val="0"/>
              </a:spcAft>
              <a:buSzPts val="2000"/>
              <a:buFont typeface="Garamond"/>
              <a:buNone/>
            </a:pPr>
            <a:r>
              <a:rPr lang="en-US" u="sng"/>
              <a:t>run java package program</a:t>
            </a:r>
            <a:endParaRPr/>
          </a:p>
          <a:p>
            <a:pPr indent="0" lvl="0" marL="0" rtl="0" algn="l">
              <a:lnSpc>
                <a:spcPct val="100000"/>
              </a:lnSpc>
              <a:spcBef>
                <a:spcPts val="600"/>
              </a:spcBef>
              <a:spcAft>
                <a:spcPts val="0"/>
              </a:spcAft>
              <a:buSzPts val="2000"/>
              <a:buFont typeface="Garamond"/>
              <a:buNone/>
            </a:pPr>
            <a:r>
              <a:rPr lang="en-US"/>
              <a:t>You need to use fully qualified name</a:t>
            </a:r>
            <a:endParaRPr/>
          </a:p>
          <a:p>
            <a:pPr indent="0" lvl="0" marL="0" rtl="0" algn="l">
              <a:lnSpc>
                <a:spcPct val="100000"/>
              </a:lnSpc>
              <a:spcBef>
                <a:spcPts val="600"/>
              </a:spcBef>
              <a:spcAft>
                <a:spcPts val="0"/>
              </a:spcAft>
              <a:buSzPts val="2000"/>
              <a:buFont typeface="Garamond"/>
              <a:buNone/>
            </a:pPr>
            <a:r>
              <a:t/>
            </a:r>
            <a:endParaRPr/>
          </a:p>
        </p:txBody>
      </p:sp>
      <p:sp>
        <p:nvSpPr>
          <p:cNvPr id="2801" name="Google Shape;2801;p31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USER-DEFINED PACKAGES</a:t>
            </a:r>
            <a:endParaRPr/>
          </a:p>
        </p:txBody>
      </p:sp>
      <p:sp>
        <p:nvSpPr>
          <p:cNvPr id="2802" name="Google Shape;2802;p310"/>
          <p:cNvSpPr txBox="1"/>
          <p:nvPr/>
        </p:nvSpPr>
        <p:spPr>
          <a:xfrm>
            <a:off x="251460" y="2637155"/>
            <a:ext cx="3930015" cy="706755"/>
          </a:xfrm>
          <a:prstGeom prst="rect">
            <a:avLst/>
          </a:prstGeom>
          <a:solidFill>
            <a:srgbClr val="595959"/>
          </a:solidFill>
          <a:ln cap="flat" cmpd="sng" w="9525">
            <a:solidFill>
              <a:srgbClr val="59595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Garamond"/>
                <a:ea typeface="Garamond"/>
                <a:cs typeface="Garamond"/>
                <a:sym typeface="Garamond"/>
              </a:rPr>
              <a:t>Syntax:</a:t>
            </a:r>
            <a:endParaRPr/>
          </a:p>
          <a:p>
            <a:pPr indent="0" lvl="0" marL="0" marR="0" rtl="0" algn="l">
              <a:spcBef>
                <a:spcPts val="0"/>
              </a:spcBef>
              <a:spcAft>
                <a:spcPts val="0"/>
              </a:spcAft>
              <a:buNone/>
            </a:pPr>
            <a:r>
              <a:rPr lang="en-US" sz="2000">
                <a:solidFill>
                  <a:schemeClr val="lt1"/>
                </a:solidFill>
                <a:latin typeface="Garamond"/>
                <a:ea typeface="Garamond"/>
                <a:cs typeface="Garamond"/>
                <a:sym typeface="Garamond"/>
              </a:rPr>
              <a:t>          javac -d directory javafilename  </a:t>
            </a:r>
            <a:endParaRPr/>
          </a:p>
        </p:txBody>
      </p:sp>
      <p:sp>
        <p:nvSpPr>
          <p:cNvPr id="2803" name="Google Shape;2803;p310"/>
          <p:cNvSpPr txBox="1"/>
          <p:nvPr/>
        </p:nvSpPr>
        <p:spPr>
          <a:xfrm>
            <a:off x="4643755" y="2637155"/>
            <a:ext cx="2999740" cy="706755"/>
          </a:xfrm>
          <a:prstGeom prst="rect">
            <a:avLst/>
          </a:prstGeom>
          <a:solidFill>
            <a:srgbClr val="595959"/>
          </a:solidFill>
          <a:ln cap="flat" cmpd="sng" w="9525">
            <a:solidFill>
              <a:srgbClr val="59595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Garamond"/>
                <a:ea typeface="Garamond"/>
                <a:cs typeface="Garamond"/>
                <a:sym typeface="Garamond"/>
              </a:rPr>
              <a:t>Example:</a:t>
            </a:r>
            <a:endParaRPr/>
          </a:p>
          <a:p>
            <a:pPr indent="0" lvl="0" marL="0" marR="0" rtl="0" algn="l">
              <a:spcBef>
                <a:spcPts val="0"/>
              </a:spcBef>
              <a:spcAft>
                <a:spcPts val="0"/>
              </a:spcAft>
              <a:buNone/>
            </a:pPr>
            <a:r>
              <a:rPr lang="en-US" sz="2000">
                <a:solidFill>
                  <a:schemeClr val="lt1"/>
                </a:solidFill>
                <a:latin typeface="Garamond"/>
                <a:ea typeface="Garamond"/>
                <a:cs typeface="Garamond"/>
                <a:sym typeface="Garamond"/>
              </a:rPr>
              <a:t>          javac -d . Simple.java  </a:t>
            </a:r>
            <a:endParaRPr/>
          </a:p>
        </p:txBody>
      </p:sp>
      <p:sp>
        <p:nvSpPr>
          <p:cNvPr id="2804" name="Google Shape;2804;p310"/>
          <p:cNvSpPr/>
          <p:nvPr/>
        </p:nvSpPr>
        <p:spPr>
          <a:xfrm>
            <a:off x="6443980" y="3645535"/>
            <a:ext cx="2751455" cy="1766570"/>
          </a:xfrm>
          <a:prstGeom prst="verticalScroll">
            <a:avLst>
              <a:gd fmla="val 12500" name="adj"/>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The -d switch specifies the destination where to put the generated class file.</a:t>
            </a:r>
            <a:endParaRPr/>
          </a:p>
        </p:txBody>
      </p:sp>
      <p:sp>
        <p:nvSpPr>
          <p:cNvPr id="2805" name="Google Shape;2805;p310"/>
          <p:cNvSpPr txBox="1"/>
          <p:nvPr/>
        </p:nvSpPr>
        <p:spPr>
          <a:xfrm>
            <a:off x="1331595" y="5085715"/>
            <a:ext cx="2849880" cy="706755"/>
          </a:xfrm>
          <a:prstGeom prst="rect">
            <a:avLst/>
          </a:prstGeom>
          <a:solidFill>
            <a:srgbClr val="595959"/>
          </a:solidFill>
          <a:ln cap="flat" cmpd="sng" w="9525">
            <a:solidFill>
              <a:srgbClr val="59595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Garamond"/>
                <a:ea typeface="Garamond"/>
                <a:cs typeface="Garamond"/>
                <a:sym typeface="Garamond"/>
              </a:rPr>
              <a:t>Example:</a:t>
            </a:r>
            <a:endParaRPr/>
          </a:p>
          <a:p>
            <a:pPr indent="0" lvl="0" marL="0" marR="0" rtl="0" algn="l">
              <a:spcBef>
                <a:spcPts val="0"/>
              </a:spcBef>
              <a:spcAft>
                <a:spcPts val="0"/>
              </a:spcAft>
              <a:buNone/>
            </a:pPr>
            <a:r>
              <a:rPr lang="en-US" sz="2000">
                <a:solidFill>
                  <a:schemeClr val="lt1"/>
                </a:solidFill>
                <a:latin typeface="Garamond"/>
                <a:ea typeface="Garamond"/>
                <a:cs typeface="Garamond"/>
                <a:sym typeface="Garamond"/>
              </a:rPr>
              <a:t>          java mypack.Simple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2"/>
                                        </p:tgtEl>
                                        <p:attrNameLst>
                                          <p:attrName>style.visibility</p:attrName>
                                        </p:attrNameLst>
                                      </p:cBhvr>
                                      <p:to>
                                        <p:strVal val="visible"/>
                                      </p:to>
                                    </p:set>
                                    <p:animEffect filter="fade" transition="in">
                                      <p:cBhvr>
                                        <p:cTn dur="500"/>
                                        <p:tgtEl>
                                          <p:spTgt spid="28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3"/>
                                        </p:tgtEl>
                                        <p:attrNameLst>
                                          <p:attrName>style.visibility</p:attrName>
                                        </p:attrNameLst>
                                      </p:cBhvr>
                                      <p:to>
                                        <p:strVal val="visible"/>
                                      </p:to>
                                    </p:set>
                                    <p:animEffect filter="fade" transition="in">
                                      <p:cBhvr>
                                        <p:cTn dur="500"/>
                                        <p:tgtEl>
                                          <p:spTgt spid="28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4"/>
                                        </p:tgtEl>
                                        <p:attrNameLst>
                                          <p:attrName>style.visibility</p:attrName>
                                        </p:attrNameLst>
                                      </p:cBhvr>
                                      <p:to>
                                        <p:strVal val="visible"/>
                                      </p:to>
                                    </p:set>
                                    <p:animEffect filter="fade" transition="in">
                                      <p:cBhvr>
                                        <p:cTn dur="500"/>
                                        <p:tgtEl>
                                          <p:spTgt spid="28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5"/>
                                        </p:tgtEl>
                                        <p:attrNameLst>
                                          <p:attrName>style.visibility</p:attrName>
                                        </p:attrNameLst>
                                      </p:cBhvr>
                                      <p:to>
                                        <p:strVal val="visible"/>
                                      </p:to>
                                    </p:set>
                                    <p:animEffect filter="fade" transition="in">
                                      <p:cBhvr>
                                        <p:cTn dur="500"/>
                                        <p:tgtEl>
                                          <p:spTgt spid="28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9" name="Shape 2809"/>
        <p:cNvGrpSpPr/>
        <p:nvPr/>
      </p:nvGrpSpPr>
      <p:grpSpPr>
        <a:xfrm>
          <a:off x="0" y="0"/>
          <a:ext cx="0" cy="0"/>
          <a:chOff x="0" y="0"/>
          <a:chExt cx="0" cy="0"/>
        </a:xfrm>
      </p:grpSpPr>
      <p:sp>
        <p:nvSpPr>
          <p:cNvPr id="2810" name="Google Shape;2810;p311"/>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three ways to access</a:t>
            </a:r>
            <a:endParaRPr/>
          </a:p>
          <a:p>
            <a:pPr indent="-457200" lvl="0" marL="457200" rtl="0" algn="l">
              <a:lnSpc>
                <a:spcPct val="100000"/>
              </a:lnSpc>
              <a:spcBef>
                <a:spcPts val="600"/>
              </a:spcBef>
              <a:spcAft>
                <a:spcPts val="0"/>
              </a:spcAft>
              <a:buSzPts val="2000"/>
              <a:buFont typeface="Arial"/>
              <a:buAutoNum type="arabicPeriod"/>
            </a:pPr>
            <a:r>
              <a:rPr lang="en-US"/>
              <a:t>import package.*;</a:t>
            </a:r>
            <a:endParaRPr/>
          </a:p>
          <a:p>
            <a:pPr indent="-457200" lvl="0" marL="457200" rtl="0" algn="l">
              <a:lnSpc>
                <a:spcPct val="100000"/>
              </a:lnSpc>
              <a:spcBef>
                <a:spcPts val="600"/>
              </a:spcBef>
              <a:spcAft>
                <a:spcPts val="0"/>
              </a:spcAft>
              <a:buSzPts val="2000"/>
              <a:buFont typeface="Arial"/>
              <a:buAutoNum type="arabicPeriod"/>
            </a:pPr>
            <a:r>
              <a:rPr lang="en-US"/>
              <a:t>import package.classname;</a:t>
            </a:r>
            <a:endParaRPr/>
          </a:p>
          <a:p>
            <a:pPr indent="-457200" lvl="0" marL="457200" rtl="0" algn="l">
              <a:lnSpc>
                <a:spcPct val="100000"/>
              </a:lnSpc>
              <a:spcBef>
                <a:spcPts val="600"/>
              </a:spcBef>
              <a:spcAft>
                <a:spcPts val="0"/>
              </a:spcAft>
              <a:buSzPts val="2000"/>
              <a:buFont typeface="Arial"/>
              <a:buAutoNum type="arabicPeriod"/>
            </a:pPr>
            <a:r>
              <a:rPr lang="en-US"/>
              <a:t>fully qualified name.</a:t>
            </a:r>
            <a:endParaRPr/>
          </a:p>
        </p:txBody>
      </p:sp>
      <p:sp>
        <p:nvSpPr>
          <p:cNvPr id="2811" name="Google Shape;2811;p31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ACCESS PACKAGE FROM ANOTHER PACKAGE</a:t>
            </a:r>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5" name="Shape 2815"/>
        <p:cNvGrpSpPr/>
        <p:nvPr/>
      </p:nvGrpSpPr>
      <p:grpSpPr>
        <a:xfrm>
          <a:off x="0" y="0"/>
          <a:ext cx="0" cy="0"/>
          <a:chOff x="0" y="0"/>
          <a:chExt cx="0" cy="0"/>
        </a:xfrm>
      </p:grpSpPr>
      <p:sp>
        <p:nvSpPr>
          <p:cNvPr id="2816" name="Google Shape;2816;p312"/>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400"/>
              <a:buFont typeface="Garamond"/>
              <a:buNone/>
            </a:pPr>
            <a:r>
              <a:rPr b="1" lang="en-US" sz="2400" u="sng"/>
              <a:t>import package.*;</a:t>
            </a:r>
            <a:endParaRPr b="1" sz="2400" u="sng"/>
          </a:p>
          <a:p>
            <a:pPr indent="-342900" lvl="0" marL="342900" rtl="0" algn="l">
              <a:lnSpc>
                <a:spcPct val="100000"/>
              </a:lnSpc>
              <a:spcBef>
                <a:spcPts val="600"/>
              </a:spcBef>
              <a:spcAft>
                <a:spcPts val="0"/>
              </a:spcAft>
              <a:buSzPts val="2000"/>
              <a:buFont typeface="Arial"/>
              <a:buChar char="•"/>
            </a:pPr>
            <a:r>
              <a:rPr b="1" lang="en-US"/>
              <a:t>“import”</a:t>
            </a:r>
            <a:r>
              <a:rPr lang="en-US"/>
              <a:t> keyword is used to make the classes and interface of another package accessible to the current package.</a:t>
            </a:r>
            <a:endParaRPr/>
          </a:p>
          <a:p>
            <a:pPr indent="-342900" lvl="0" marL="342900" rtl="0" algn="l">
              <a:lnSpc>
                <a:spcPct val="100000"/>
              </a:lnSpc>
              <a:spcBef>
                <a:spcPts val="600"/>
              </a:spcBef>
              <a:spcAft>
                <a:spcPts val="0"/>
              </a:spcAft>
              <a:buSzPts val="2000"/>
              <a:buFont typeface="Arial"/>
              <a:buChar char="•"/>
            </a:pPr>
            <a:r>
              <a:rPr lang="en-US"/>
              <a:t>All the classes and interfaces of this package will be accessible but not subpackages.</a:t>
            </a:r>
            <a:endParaRPr/>
          </a:p>
        </p:txBody>
      </p:sp>
      <p:sp>
        <p:nvSpPr>
          <p:cNvPr id="2817" name="Google Shape;2817;p31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ACCESS PACKAGE FROM ANOTHER PACKAGE</a:t>
            </a:r>
            <a:endParaRPr/>
          </a:p>
        </p:txBody>
      </p:sp>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1" name="Shape 2821"/>
        <p:cNvGrpSpPr/>
        <p:nvPr/>
      </p:nvGrpSpPr>
      <p:grpSpPr>
        <a:xfrm>
          <a:off x="0" y="0"/>
          <a:ext cx="0" cy="0"/>
          <a:chOff x="0" y="0"/>
          <a:chExt cx="0" cy="0"/>
        </a:xfrm>
      </p:grpSpPr>
      <p:sp>
        <p:nvSpPr>
          <p:cNvPr id="2822" name="Google Shape;2822;p313"/>
          <p:cNvSpPr txBox="1"/>
          <p:nvPr/>
        </p:nvSpPr>
        <p:spPr>
          <a:xfrm>
            <a:off x="179070" y="189230"/>
            <a:ext cx="4648835" cy="1198880"/>
          </a:xfrm>
          <a:prstGeom prst="rect">
            <a:avLst/>
          </a:prstGeom>
          <a:solidFill>
            <a:srgbClr val="7F7F7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package pack;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public class A{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public void msg(){System.out.println("Hello");}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p:txBody>
      </p:sp>
      <p:sp>
        <p:nvSpPr>
          <p:cNvPr id="2823" name="Google Shape;2823;p313"/>
          <p:cNvSpPr/>
          <p:nvPr/>
        </p:nvSpPr>
        <p:spPr>
          <a:xfrm>
            <a:off x="4283710" y="45085"/>
            <a:ext cx="2023745" cy="614045"/>
          </a:xfrm>
          <a:prstGeom prst="wedgeEllipse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save as: A.java  </a:t>
            </a:r>
            <a:endParaRPr/>
          </a:p>
        </p:txBody>
      </p:sp>
      <p:sp>
        <p:nvSpPr>
          <p:cNvPr id="2824" name="Google Shape;2824;p313"/>
          <p:cNvSpPr txBox="1"/>
          <p:nvPr/>
        </p:nvSpPr>
        <p:spPr>
          <a:xfrm>
            <a:off x="179070" y="1629410"/>
            <a:ext cx="3710305" cy="2861310"/>
          </a:xfrm>
          <a:prstGeom prst="rect">
            <a:avLst/>
          </a:prstGeom>
          <a:solidFill>
            <a:srgbClr val="7F7F7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package mypack;  </a:t>
            </a:r>
            <a:endParaRPr/>
          </a:p>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import pack.*;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B{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public static void main(String args[]){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 obj = new A();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obj.msg();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p:txBody>
      </p:sp>
      <p:sp>
        <p:nvSpPr>
          <p:cNvPr id="2825" name="Google Shape;2825;p313"/>
          <p:cNvSpPr/>
          <p:nvPr/>
        </p:nvSpPr>
        <p:spPr>
          <a:xfrm>
            <a:off x="179070" y="2205355"/>
            <a:ext cx="1656715" cy="360045"/>
          </a:xfrm>
          <a:prstGeom prst="flowChartTerminator">
            <a:avLst/>
          </a:prstGeom>
          <a:solidFill>
            <a:srgbClr val="F3CC5F">
              <a:alpha val="41960"/>
            </a:srgbClr>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2826" name="Google Shape;2826;p313"/>
          <p:cNvSpPr/>
          <p:nvPr/>
        </p:nvSpPr>
        <p:spPr>
          <a:xfrm>
            <a:off x="3275330" y="1701165"/>
            <a:ext cx="2023745" cy="614045"/>
          </a:xfrm>
          <a:prstGeom prst="wedgeEllipse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save as: B.java  </a:t>
            </a:r>
            <a:endParaRPr/>
          </a:p>
        </p:txBody>
      </p:sp>
      <p:sp>
        <p:nvSpPr>
          <p:cNvPr id="2827" name="Google Shape;2827;p313"/>
          <p:cNvSpPr/>
          <p:nvPr/>
        </p:nvSpPr>
        <p:spPr>
          <a:xfrm>
            <a:off x="4932045" y="3435350"/>
            <a:ext cx="2751455" cy="1976755"/>
          </a:xfrm>
          <a:prstGeom prst="verticalScroll">
            <a:avLst>
              <a:gd fmla="val 12500" name="adj"/>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Garamond"/>
                <a:ea typeface="Garamond"/>
                <a:cs typeface="Garamond"/>
                <a:sym typeface="Garamond"/>
              </a:rPr>
              <a:t>Output: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javac -d . A.java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javac -d . B.java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java mypack.B</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Hello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3"/>
                                        </p:tgtEl>
                                        <p:attrNameLst>
                                          <p:attrName>style.visibility</p:attrName>
                                        </p:attrNameLst>
                                      </p:cBhvr>
                                      <p:to>
                                        <p:strVal val="visible"/>
                                      </p:to>
                                    </p:set>
                                    <p:animEffect filter="fade" transition="in">
                                      <p:cBhvr>
                                        <p:cTn dur="500"/>
                                        <p:tgtEl>
                                          <p:spTgt spid="28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5"/>
                                        </p:tgtEl>
                                        <p:attrNameLst>
                                          <p:attrName>style.visibility</p:attrName>
                                        </p:attrNameLst>
                                      </p:cBhvr>
                                      <p:to>
                                        <p:strVal val="visible"/>
                                      </p:to>
                                    </p:set>
                                    <p:animEffect filter="fade" transition="in">
                                      <p:cBhvr>
                                        <p:cTn dur="500"/>
                                        <p:tgtEl>
                                          <p:spTgt spid="28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6"/>
                                        </p:tgtEl>
                                        <p:attrNameLst>
                                          <p:attrName>style.visibility</p:attrName>
                                        </p:attrNameLst>
                                      </p:cBhvr>
                                      <p:to>
                                        <p:strVal val="visible"/>
                                      </p:to>
                                    </p:set>
                                    <p:animEffect filter="fade" transition="in">
                                      <p:cBhvr>
                                        <p:cTn dur="500"/>
                                        <p:tgtEl>
                                          <p:spTgt spid="28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7"/>
                                        </p:tgtEl>
                                        <p:attrNameLst>
                                          <p:attrName>style.visibility</p:attrName>
                                        </p:attrNameLst>
                                      </p:cBhvr>
                                      <p:to>
                                        <p:strVal val="visible"/>
                                      </p:to>
                                    </p:set>
                                    <p:animEffect filter="fade" transition="in">
                                      <p:cBhvr>
                                        <p:cTn dur="500"/>
                                        <p:tgtEl>
                                          <p:spTgt spid="28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1" name="Shape 2831"/>
        <p:cNvGrpSpPr/>
        <p:nvPr/>
      </p:nvGrpSpPr>
      <p:grpSpPr>
        <a:xfrm>
          <a:off x="0" y="0"/>
          <a:ext cx="0" cy="0"/>
          <a:chOff x="0" y="0"/>
          <a:chExt cx="0" cy="0"/>
        </a:xfrm>
      </p:grpSpPr>
      <p:sp>
        <p:nvSpPr>
          <p:cNvPr id="2832" name="Google Shape;2832;p314"/>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400"/>
              <a:buFont typeface="Arial"/>
              <a:buNone/>
            </a:pPr>
            <a:r>
              <a:rPr b="1" lang="en-US" sz="2400" u="sng"/>
              <a:t>import package.classname;</a:t>
            </a:r>
            <a:endParaRPr b="1" sz="2400" u="sng"/>
          </a:p>
          <a:p>
            <a:pPr indent="-342900" lvl="0" marL="342900" rtl="0" algn="l">
              <a:lnSpc>
                <a:spcPct val="100000"/>
              </a:lnSpc>
              <a:spcBef>
                <a:spcPts val="600"/>
              </a:spcBef>
              <a:spcAft>
                <a:spcPts val="0"/>
              </a:spcAft>
              <a:buSzPts val="2000"/>
              <a:buFont typeface="Arial"/>
              <a:buChar char="•"/>
            </a:pPr>
            <a:r>
              <a:rPr b="1" lang="en-US"/>
              <a:t>“import”</a:t>
            </a:r>
            <a:r>
              <a:rPr lang="en-US"/>
              <a:t> keyword is used to make the classes and interface of another package accessible to the current package.</a:t>
            </a:r>
            <a:endParaRPr/>
          </a:p>
          <a:p>
            <a:pPr indent="-342900" lvl="0" marL="342900" rtl="0" algn="l">
              <a:lnSpc>
                <a:spcPct val="100000"/>
              </a:lnSpc>
              <a:spcBef>
                <a:spcPts val="600"/>
              </a:spcBef>
              <a:spcAft>
                <a:spcPts val="0"/>
              </a:spcAft>
              <a:buSzPts val="2000"/>
              <a:buFont typeface="Arial"/>
              <a:buChar char="•"/>
            </a:pPr>
            <a:r>
              <a:rPr b="0" i="0" lang="en-US" sz="2000" cap="none">
                <a:solidFill>
                  <a:schemeClr val="lt1"/>
                </a:solidFill>
                <a:latin typeface="Garamond"/>
                <a:ea typeface="Garamond"/>
                <a:cs typeface="Garamond"/>
                <a:sym typeface="Garamond"/>
              </a:rPr>
              <a:t>only declared class of this package will be accessible.</a:t>
            </a:r>
            <a:endParaRPr/>
          </a:p>
        </p:txBody>
      </p:sp>
      <p:sp>
        <p:nvSpPr>
          <p:cNvPr id="2833" name="Google Shape;2833;p31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ACCESS PACKAGE FROM ANOTHER PACKAGE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8"/>
          <p:cNvSpPr txBox="1"/>
          <p:nvPr>
            <p:ph idx="1" type="body"/>
          </p:nvPr>
        </p:nvSpPr>
        <p:spPr>
          <a:xfrm>
            <a:off x="428596" y="221455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rPr lang="en-US"/>
              <a:t>Mobile applications (specially Android apps)</a:t>
            </a:r>
            <a:endParaRPr/>
          </a:p>
          <a:p>
            <a:pPr indent="0" lvl="0" marL="0" rtl="0" algn="ctr">
              <a:lnSpc>
                <a:spcPct val="100000"/>
              </a:lnSpc>
              <a:spcBef>
                <a:spcPts val="600"/>
              </a:spcBef>
              <a:spcAft>
                <a:spcPts val="0"/>
              </a:spcAft>
              <a:buSzPts val="2000"/>
              <a:buFont typeface="Garamond"/>
              <a:buNone/>
            </a:pPr>
            <a:r>
              <a:rPr lang="en-US"/>
              <a:t>Desktop applications</a:t>
            </a:r>
            <a:endParaRPr/>
          </a:p>
          <a:p>
            <a:pPr indent="0" lvl="0" marL="0" rtl="0" algn="ctr">
              <a:lnSpc>
                <a:spcPct val="100000"/>
              </a:lnSpc>
              <a:spcBef>
                <a:spcPts val="600"/>
              </a:spcBef>
              <a:spcAft>
                <a:spcPts val="0"/>
              </a:spcAft>
              <a:buSzPts val="2000"/>
              <a:buFont typeface="Garamond"/>
              <a:buNone/>
            </a:pPr>
            <a:r>
              <a:rPr lang="en-US"/>
              <a:t>Web applications</a:t>
            </a:r>
            <a:endParaRPr/>
          </a:p>
          <a:p>
            <a:pPr indent="0" lvl="0" marL="0" rtl="0" algn="ctr">
              <a:lnSpc>
                <a:spcPct val="100000"/>
              </a:lnSpc>
              <a:spcBef>
                <a:spcPts val="600"/>
              </a:spcBef>
              <a:spcAft>
                <a:spcPts val="0"/>
              </a:spcAft>
              <a:buSzPts val="2000"/>
              <a:buFont typeface="Garamond"/>
              <a:buNone/>
            </a:pPr>
            <a:r>
              <a:rPr lang="en-US"/>
              <a:t>Gaming Applications</a:t>
            </a:r>
            <a:endParaRPr/>
          </a:p>
          <a:p>
            <a:pPr indent="0" lvl="0" marL="0" rtl="0" algn="ctr">
              <a:lnSpc>
                <a:spcPct val="100000"/>
              </a:lnSpc>
              <a:spcBef>
                <a:spcPts val="600"/>
              </a:spcBef>
              <a:spcAft>
                <a:spcPts val="0"/>
              </a:spcAft>
              <a:buSzPts val="2000"/>
              <a:buFont typeface="Garamond"/>
              <a:buNone/>
            </a:pPr>
            <a:r>
              <a:rPr lang="en-US"/>
              <a:t>Cloud-based Applications</a:t>
            </a:r>
            <a:endParaRPr/>
          </a:p>
          <a:p>
            <a:pPr indent="0" lvl="0" marL="0" rtl="0" algn="ctr">
              <a:lnSpc>
                <a:spcPct val="100000"/>
              </a:lnSpc>
              <a:spcBef>
                <a:spcPts val="600"/>
              </a:spcBef>
              <a:spcAft>
                <a:spcPts val="0"/>
              </a:spcAft>
              <a:buSzPts val="2000"/>
              <a:buFont typeface="Garamond"/>
              <a:buNone/>
            </a:pPr>
            <a:r>
              <a:rPr lang="en-US"/>
              <a:t>Software Tools</a:t>
            </a:r>
            <a:endParaRPr/>
          </a:p>
          <a:p>
            <a:pPr indent="0" lvl="0" marL="0" rtl="0" algn="ctr">
              <a:lnSpc>
                <a:spcPct val="100000"/>
              </a:lnSpc>
              <a:spcBef>
                <a:spcPts val="600"/>
              </a:spcBef>
              <a:spcAft>
                <a:spcPts val="0"/>
              </a:spcAft>
              <a:buSzPts val="2000"/>
              <a:buFont typeface="Garamond"/>
              <a:buNone/>
            </a:pPr>
            <a:r>
              <a:rPr lang="en-US"/>
              <a:t>Database connection</a:t>
            </a:r>
            <a:endParaRPr/>
          </a:p>
          <a:p>
            <a:pPr indent="0" lvl="0" marL="0" rtl="0" algn="ctr">
              <a:lnSpc>
                <a:spcPct val="100000"/>
              </a:lnSpc>
              <a:spcBef>
                <a:spcPts val="600"/>
              </a:spcBef>
              <a:spcAft>
                <a:spcPts val="0"/>
              </a:spcAft>
              <a:buSzPts val="2000"/>
              <a:buFont typeface="Garamond"/>
              <a:buNone/>
            </a:pPr>
            <a:r>
              <a:rPr lang="en-US"/>
              <a:t>And much, much more!</a:t>
            </a:r>
            <a:endParaRPr/>
          </a:p>
          <a:p>
            <a:pPr indent="0" lvl="0" marL="0" rtl="0" algn="ctr">
              <a:lnSpc>
                <a:spcPct val="100000"/>
              </a:lnSpc>
              <a:spcBef>
                <a:spcPts val="600"/>
              </a:spcBef>
              <a:spcAft>
                <a:spcPts val="0"/>
              </a:spcAft>
              <a:buSzPts val="2000"/>
              <a:buFont typeface="Garamond"/>
              <a:buNone/>
            </a:pPr>
            <a:r>
              <a:t/>
            </a:r>
            <a:endParaRPr/>
          </a:p>
        </p:txBody>
      </p:sp>
      <p:sp>
        <p:nvSpPr>
          <p:cNvPr id="129" name="Google Shape;129;p18"/>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JAVA IS USED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0" st="0"/>
                                            </p:txEl>
                                          </p:spTgt>
                                        </p:tgtEl>
                                        <p:attrNameLst>
                                          <p:attrName>style.visibility</p:attrName>
                                        </p:attrNameLst>
                                      </p:cBhvr>
                                      <p:to>
                                        <p:strVal val="visible"/>
                                      </p:to>
                                    </p:set>
                                    <p:animEffect filter="fade" transition="in">
                                      <p:cBhvr>
                                        <p:cTn dur="500"/>
                                        <p:tgtEl>
                                          <p:spTgt spid="1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1" st="1"/>
                                            </p:txEl>
                                          </p:spTgt>
                                        </p:tgtEl>
                                        <p:attrNameLst>
                                          <p:attrName>style.visibility</p:attrName>
                                        </p:attrNameLst>
                                      </p:cBhvr>
                                      <p:to>
                                        <p:strVal val="visible"/>
                                      </p:to>
                                    </p:set>
                                    <p:animEffect filter="fade" transition="in">
                                      <p:cBhvr>
                                        <p:cTn dur="500"/>
                                        <p:tgtEl>
                                          <p:spTgt spid="1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2" st="2"/>
                                            </p:txEl>
                                          </p:spTgt>
                                        </p:tgtEl>
                                        <p:attrNameLst>
                                          <p:attrName>style.visibility</p:attrName>
                                        </p:attrNameLst>
                                      </p:cBhvr>
                                      <p:to>
                                        <p:strVal val="visible"/>
                                      </p:to>
                                    </p:set>
                                    <p:animEffect filter="fade" transition="in">
                                      <p:cBhvr>
                                        <p:cTn dur="500"/>
                                        <p:tgtEl>
                                          <p:spTgt spid="1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3" st="3"/>
                                            </p:txEl>
                                          </p:spTgt>
                                        </p:tgtEl>
                                        <p:attrNameLst>
                                          <p:attrName>style.visibility</p:attrName>
                                        </p:attrNameLst>
                                      </p:cBhvr>
                                      <p:to>
                                        <p:strVal val="visible"/>
                                      </p:to>
                                    </p:set>
                                    <p:animEffect filter="fade" transition="in">
                                      <p:cBhvr>
                                        <p:cTn dur="500"/>
                                        <p:tgtEl>
                                          <p:spTgt spid="1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4" st="4"/>
                                            </p:txEl>
                                          </p:spTgt>
                                        </p:tgtEl>
                                        <p:attrNameLst>
                                          <p:attrName>style.visibility</p:attrName>
                                        </p:attrNameLst>
                                      </p:cBhvr>
                                      <p:to>
                                        <p:strVal val="visible"/>
                                      </p:to>
                                    </p:set>
                                    <p:animEffect filter="fade" transition="in">
                                      <p:cBhvr>
                                        <p:cTn dur="500"/>
                                        <p:tgtEl>
                                          <p:spTgt spid="12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5" st="5"/>
                                            </p:txEl>
                                          </p:spTgt>
                                        </p:tgtEl>
                                        <p:attrNameLst>
                                          <p:attrName>style.visibility</p:attrName>
                                        </p:attrNameLst>
                                      </p:cBhvr>
                                      <p:to>
                                        <p:strVal val="visible"/>
                                      </p:to>
                                    </p:set>
                                    <p:animEffect filter="fade" transition="in">
                                      <p:cBhvr>
                                        <p:cTn dur="500"/>
                                        <p:tgtEl>
                                          <p:spTgt spid="12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6" st="6"/>
                                            </p:txEl>
                                          </p:spTgt>
                                        </p:tgtEl>
                                        <p:attrNameLst>
                                          <p:attrName>style.visibility</p:attrName>
                                        </p:attrNameLst>
                                      </p:cBhvr>
                                      <p:to>
                                        <p:strVal val="visible"/>
                                      </p:to>
                                    </p:set>
                                    <p:animEffect filter="fade" transition="in">
                                      <p:cBhvr>
                                        <p:cTn dur="500"/>
                                        <p:tgtEl>
                                          <p:spTgt spid="12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7" st="7"/>
                                            </p:txEl>
                                          </p:spTgt>
                                        </p:tgtEl>
                                        <p:attrNameLst>
                                          <p:attrName>style.visibility</p:attrName>
                                        </p:attrNameLst>
                                      </p:cBhvr>
                                      <p:to>
                                        <p:strVal val="visible"/>
                                      </p:to>
                                    </p:set>
                                    <p:animEffect filter="fade" transition="in">
                                      <p:cBhvr>
                                        <p:cTn dur="500"/>
                                        <p:tgtEl>
                                          <p:spTgt spid="12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8" st="8"/>
                                            </p:txEl>
                                          </p:spTgt>
                                        </p:tgtEl>
                                        <p:attrNameLst>
                                          <p:attrName>style.visibility</p:attrName>
                                        </p:attrNameLst>
                                      </p:cBhvr>
                                      <p:to>
                                        <p:strVal val="visible"/>
                                      </p:to>
                                    </p:set>
                                    <p:animEffect filter="fade" transition="in">
                                      <p:cBhvr>
                                        <p:cTn dur="500"/>
                                        <p:tgtEl>
                                          <p:spTgt spid="12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5"/>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t/>
            </a:r>
            <a:endParaRPr/>
          </a:p>
        </p:txBody>
      </p:sp>
      <p:pic>
        <p:nvPicPr>
          <p:cNvPr id="378" name="Google Shape;378;p45"/>
          <p:cNvPicPr preferRelativeResize="0"/>
          <p:nvPr>
            <p:ph idx="1" type="body"/>
          </p:nvPr>
        </p:nvPicPr>
        <p:blipFill rotWithShape="1">
          <a:blip r:embed="rId3">
            <a:alphaModFix/>
          </a:blip>
          <a:srcRect b="0" l="0" r="0" t="0"/>
          <a:stretch/>
        </p:blipFill>
        <p:spPr>
          <a:xfrm>
            <a:off x="539552" y="764705"/>
            <a:ext cx="7992887" cy="5721820"/>
          </a:xfrm>
          <a:prstGeom prst="rect">
            <a:avLst/>
          </a:prstGeom>
          <a:noFill/>
          <a:ln>
            <a:noFill/>
          </a:ln>
        </p:spPr>
      </p:pic>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7" name="Shape 2837"/>
        <p:cNvGrpSpPr/>
        <p:nvPr/>
      </p:nvGrpSpPr>
      <p:grpSpPr>
        <a:xfrm>
          <a:off x="0" y="0"/>
          <a:ext cx="0" cy="0"/>
          <a:chOff x="0" y="0"/>
          <a:chExt cx="0" cy="0"/>
        </a:xfrm>
      </p:grpSpPr>
      <p:sp>
        <p:nvSpPr>
          <p:cNvPr id="2838" name="Google Shape;2838;p315"/>
          <p:cNvSpPr txBox="1"/>
          <p:nvPr/>
        </p:nvSpPr>
        <p:spPr>
          <a:xfrm>
            <a:off x="179070" y="189230"/>
            <a:ext cx="4648835" cy="1198880"/>
          </a:xfrm>
          <a:prstGeom prst="rect">
            <a:avLst/>
          </a:prstGeom>
          <a:solidFill>
            <a:srgbClr val="7F7F7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package pack;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public class A{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public void msg(){System.out.println("Hello");}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p:txBody>
      </p:sp>
      <p:sp>
        <p:nvSpPr>
          <p:cNvPr id="2839" name="Google Shape;2839;p315"/>
          <p:cNvSpPr/>
          <p:nvPr/>
        </p:nvSpPr>
        <p:spPr>
          <a:xfrm>
            <a:off x="4283710" y="45085"/>
            <a:ext cx="2023745" cy="614045"/>
          </a:xfrm>
          <a:prstGeom prst="wedgeEllipse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save as: A.java  </a:t>
            </a:r>
            <a:endParaRPr/>
          </a:p>
        </p:txBody>
      </p:sp>
      <p:sp>
        <p:nvSpPr>
          <p:cNvPr id="2840" name="Google Shape;2840;p315"/>
          <p:cNvSpPr txBox="1"/>
          <p:nvPr/>
        </p:nvSpPr>
        <p:spPr>
          <a:xfrm>
            <a:off x="179070" y="1629410"/>
            <a:ext cx="3710305" cy="2861310"/>
          </a:xfrm>
          <a:prstGeom prst="rect">
            <a:avLst/>
          </a:prstGeom>
          <a:solidFill>
            <a:srgbClr val="7F7F7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package mypack;  </a:t>
            </a:r>
            <a:endParaRPr/>
          </a:p>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import pack.A;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B{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public static void main(String args[]){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 obj = new A();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obj.msg();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p:txBody>
      </p:sp>
      <p:sp>
        <p:nvSpPr>
          <p:cNvPr id="2841" name="Google Shape;2841;p315"/>
          <p:cNvSpPr/>
          <p:nvPr/>
        </p:nvSpPr>
        <p:spPr>
          <a:xfrm>
            <a:off x="179070" y="2205355"/>
            <a:ext cx="1656715" cy="360045"/>
          </a:xfrm>
          <a:prstGeom prst="flowChartTerminator">
            <a:avLst/>
          </a:prstGeom>
          <a:solidFill>
            <a:srgbClr val="F3CC5F">
              <a:alpha val="41960"/>
            </a:srgbClr>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2842" name="Google Shape;2842;p315"/>
          <p:cNvSpPr/>
          <p:nvPr/>
        </p:nvSpPr>
        <p:spPr>
          <a:xfrm>
            <a:off x="3131820" y="1701165"/>
            <a:ext cx="2023745" cy="614045"/>
          </a:xfrm>
          <a:prstGeom prst="wedgeEllipse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save as: B.java  </a:t>
            </a:r>
            <a:endParaRPr/>
          </a:p>
        </p:txBody>
      </p:sp>
      <p:sp>
        <p:nvSpPr>
          <p:cNvPr id="2843" name="Google Shape;2843;p315"/>
          <p:cNvSpPr/>
          <p:nvPr/>
        </p:nvSpPr>
        <p:spPr>
          <a:xfrm>
            <a:off x="4932045" y="3435350"/>
            <a:ext cx="2751455" cy="1976755"/>
          </a:xfrm>
          <a:prstGeom prst="verticalScroll">
            <a:avLst>
              <a:gd fmla="val 12500" name="adj"/>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Garamond"/>
                <a:ea typeface="Garamond"/>
                <a:cs typeface="Garamond"/>
                <a:sym typeface="Garamond"/>
              </a:rPr>
              <a:t>Output: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javac -d . A.java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javac -d . B.java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java mypack.B</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Hello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9"/>
                                        </p:tgtEl>
                                        <p:attrNameLst>
                                          <p:attrName>style.visibility</p:attrName>
                                        </p:attrNameLst>
                                      </p:cBhvr>
                                      <p:to>
                                        <p:strVal val="visible"/>
                                      </p:to>
                                    </p:set>
                                    <p:animEffect filter="fade" transition="in">
                                      <p:cBhvr>
                                        <p:cTn dur="500"/>
                                        <p:tgtEl>
                                          <p:spTgt spid="28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1"/>
                                        </p:tgtEl>
                                        <p:attrNameLst>
                                          <p:attrName>style.visibility</p:attrName>
                                        </p:attrNameLst>
                                      </p:cBhvr>
                                      <p:to>
                                        <p:strVal val="visible"/>
                                      </p:to>
                                    </p:set>
                                    <p:animEffect filter="fade" transition="in">
                                      <p:cBhvr>
                                        <p:cTn dur="500"/>
                                        <p:tgtEl>
                                          <p:spTgt spid="28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2"/>
                                        </p:tgtEl>
                                        <p:attrNameLst>
                                          <p:attrName>style.visibility</p:attrName>
                                        </p:attrNameLst>
                                      </p:cBhvr>
                                      <p:to>
                                        <p:strVal val="visible"/>
                                      </p:to>
                                    </p:set>
                                    <p:animEffect filter="fade" transition="in">
                                      <p:cBhvr>
                                        <p:cTn dur="500"/>
                                        <p:tgtEl>
                                          <p:spTgt spid="28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3"/>
                                        </p:tgtEl>
                                        <p:attrNameLst>
                                          <p:attrName>style.visibility</p:attrName>
                                        </p:attrNameLst>
                                      </p:cBhvr>
                                      <p:to>
                                        <p:strVal val="visible"/>
                                      </p:to>
                                    </p:set>
                                    <p:animEffect filter="fade" transition="in">
                                      <p:cBhvr>
                                        <p:cTn dur="500"/>
                                        <p:tgtEl>
                                          <p:spTgt spid="28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7" name="Shape 2847"/>
        <p:cNvGrpSpPr/>
        <p:nvPr/>
      </p:nvGrpSpPr>
      <p:grpSpPr>
        <a:xfrm>
          <a:off x="0" y="0"/>
          <a:ext cx="0" cy="0"/>
          <a:chOff x="0" y="0"/>
          <a:chExt cx="0" cy="0"/>
        </a:xfrm>
      </p:grpSpPr>
      <p:sp>
        <p:nvSpPr>
          <p:cNvPr id="2848" name="Google Shape;2848;p316"/>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400"/>
              <a:buFont typeface="Arial"/>
              <a:buNone/>
            </a:pPr>
            <a:r>
              <a:rPr b="1" lang="en-US" sz="2400" u="sng"/>
              <a:t>fully qualified name.</a:t>
            </a:r>
            <a:endParaRPr b="1" sz="2400" u="sng"/>
          </a:p>
          <a:p>
            <a:pPr indent="-342900" lvl="0" marL="342900" rtl="0" algn="l">
              <a:lnSpc>
                <a:spcPct val="100000"/>
              </a:lnSpc>
              <a:spcBef>
                <a:spcPts val="600"/>
              </a:spcBef>
              <a:spcAft>
                <a:spcPts val="0"/>
              </a:spcAft>
              <a:buSzPts val="2000"/>
              <a:buFont typeface="Arial"/>
              <a:buChar char="•"/>
            </a:pPr>
            <a:r>
              <a:rPr b="0" i="0" lang="en-US" sz="2000" cap="none">
                <a:solidFill>
                  <a:schemeClr val="lt1"/>
                </a:solidFill>
                <a:latin typeface="Garamond"/>
                <a:ea typeface="Garamond"/>
                <a:cs typeface="Garamond"/>
                <a:sym typeface="Garamond"/>
              </a:rPr>
              <a:t>Now there is no need to import.</a:t>
            </a:r>
            <a:endParaRPr/>
          </a:p>
          <a:p>
            <a:pPr indent="-342900" lvl="0" marL="342900" rtl="0" algn="l">
              <a:lnSpc>
                <a:spcPct val="100000"/>
              </a:lnSpc>
              <a:spcBef>
                <a:spcPts val="600"/>
              </a:spcBef>
              <a:spcAft>
                <a:spcPts val="0"/>
              </a:spcAft>
              <a:buSzPts val="2000"/>
              <a:buFont typeface="Arial"/>
              <a:buChar char="•"/>
            </a:pPr>
            <a:r>
              <a:rPr b="0" i="0" lang="en-US" sz="2000" cap="none">
                <a:solidFill>
                  <a:schemeClr val="lt1"/>
                </a:solidFill>
                <a:latin typeface="Garamond"/>
                <a:ea typeface="Garamond"/>
                <a:cs typeface="Garamond"/>
                <a:sym typeface="Garamond"/>
              </a:rPr>
              <a:t>But you need to use fully qualified name every time when you are accessing the class or interface.</a:t>
            </a:r>
            <a:endParaRPr/>
          </a:p>
          <a:p>
            <a:pPr indent="-342900" lvl="0" marL="342900" rtl="0" algn="l">
              <a:lnSpc>
                <a:spcPct val="100000"/>
              </a:lnSpc>
              <a:spcBef>
                <a:spcPts val="600"/>
              </a:spcBef>
              <a:spcAft>
                <a:spcPts val="0"/>
              </a:spcAft>
              <a:buSzPts val="2000"/>
              <a:buFont typeface="Arial"/>
              <a:buChar char="•"/>
            </a:pPr>
            <a:r>
              <a:rPr b="0" i="0" lang="en-US" sz="2000" cap="none">
                <a:solidFill>
                  <a:schemeClr val="lt1"/>
                </a:solidFill>
                <a:latin typeface="Garamond"/>
                <a:ea typeface="Garamond"/>
                <a:cs typeface="Garamond"/>
                <a:sym typeface="Garamond"/>
              </a:rPr>
              <a:t>only declared class of this package will be accessible.</a:t>
            </a:r>
            <a:endParaRPr/>
          </a:p>
        </p:txBody>
      </p:sp>
      <p:sp>
        <p:nvSpPr>
          <p:cNvPr id="2849" name="Google Shape;2849;p316"/>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ACCESS PACKAGE FROM ANOTHER PACKAGE</a:t>
            </a:r>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3" name="Shape 2853"/>
        <p:cNvGrpSpPr/>
        <p:nvPr/>
      </p:nvGrpSpPr>
      <p:grpSpPr>
        <a:xfrm>
          <a:off x="0" y="0"/>
          <a:ext cx="0" cy="0"/>
          <a:chOff x="0" y="0"/>
          <a:chExt cx="0" cy="0"/>
        </a:xfrm>
      </p:grpSpPr>
      <p:sp>
        <p:nvSpPr>
          <p:cNvPr id="2854" name="Google Shape;2854;p317"/>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2855" name="Google Shape;2855;p317"/>
          <p:cNvSpPr txBox="1"/>
          <p:nvPr/>
        </p:nvSpPr>
        <p:spPr>
          <a:xfrm>
            <a:off x="179070" y="189230"/>
            <a:ext cx="4648835" cy="1198880"/>
          </a:xfrm>
          <a:prstGeom prst="rect">
            <a:avLst/>
          </a:prstGeom>
          <a:solidFill>
            <a:srgbClr val="7F7F7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package pack;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public class A{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public void msg(){System.out.println("Hello");}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p:txBody>
      </p:sp>
      <p:sp>
        <p:nvSpPr>
          <p:cNvPr id="2856" name="Google Shape;2856;p317"/>
          <p:cNvSpPr/>
          <p:nvPr/>
        </p:nvSpPr>
        <p:spPr>
          <a:xfrm>
            <a:off x="4283710" y="45085"/>
            <a:ext cx="2023745" cy="614045"/>
          </a:xfrm>
          <a:prstGeom prst="wedgeEllipse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save as: A.java  </a:t>
            </a:r>
            <a:endParaRPr/>
          </a:p>
        </p:txBody>
      </p:sp>
      <p:sp>
        <p:nvSpPr>
          <p:cNvPr id="2857" name="Google Shape;2857;p317"/>
          <p:cNvSpPr txBox="1"/>
          <p:nvPr/>
        </p:nvSpPr>
        <p:spPr>
          <a:xfrm>
            <a:off x="179070" y="1629410"/>
            <a:ext cx="5342255" cy="2861310"/>
          </a:xfrm>
          <a:prstGeom prst="rect">
            <a:avLst/>
          </a:prstGeom>
          <a:solidFill>
            <a:srgbClr val="7F7F7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package mypack;  </a:t>
            </a:r>
            <a:endParaRPr/>
          </a:p>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B</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public static void main(String args[])</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pack.A obj = new pack.A();//using fully qualified name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obj.msg();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p:txBody>
      </p:sp>
      <p:sp>
        <p:nvSpPr>
          <p:cNvPr id="2858" name="Google Shape;2858;p317"/>
          <p:cNvSpPr/>
          <p:nvPr/>
        </p:nvSpPr>
        <p:spPr>
          <a:xfrm>
            <a:off x="323215" y="3285490"/>
            <a:ext cx="2765425" cy="360045"/>
          </a:xfrm>
          <a:prstGeom prst="flowChartTerminator">
            <a:avLst/>
          </a:prstGeom>
          <a:solidFill>
            <a:srgbClr val="F3CC5F">
              <a:alpha val="41960"/>
            </a:srgbClr>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2859" name="Google Shape;2859;p317"/>
          <p:cNvSpPr/>
          <p:nvPr/>
        </p:nvSpPr>
        <p:spPr>
          <a:xfrm>
            <a:off x="4715510" y="1772920"/>
            <a:ext cx="2023745" cy="614045"/>
          </a:xfrm>
          <a:prstGeom prst="wedgeEllipse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save as: B.java  </a:t>
            </a:r>
            <a:endParaRPr/>
          </a:p>
        </p:txBody>
      </p:sp>
      <p:sp>
        <p:nvSpPr>
          <p:cNvPr id="2860" name="Google Shape;2860;p317"/>
          <p:cNvSpPr/>
          <p:nvPr/>
        </p:nvSpPr>
        <p:spPr>
          <a:xfrm>
            <a:off x="5795645" y="3789045"/>
            <a:ext cx="2751455" cy="1976755"/>
          </a:xfrm>
          <a:prstGeom prst="verticalScroll">
            <a:avLst>
              <a:gd fmla="val 12500" name="adj"/>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Garamond"/>
                <a:ea typeface="Garamond"/>
                <a:cs typeface="Garamond"/>
                <a:sym typeface="Garamond"/>
              </a:rPr>
              <a:t>Output: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javac -d . A.java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javac -d . B.java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java mypack.B</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Hello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8"/>
                                        </p:tgtEl>
                                        <p:attrNameLst>
                                          <p:attrName>style.visibility</p:attrName>
                                        </p:attrNameLst>
                                      </p:cBhvr>
                                      <p:to>
                                        <p:strVal val="visible"/>
                                      </p:to>
                                    </p:set>
                                    <p:animEffect filter="fade" transition="in">
                                      <p:cBhvr>
                                        <p:cTn dur="500"/>
                                        <p:tgtEl>
                                          <p:spTgt spid="28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9"/>
                                        </p:tgtEl>
                                        <p:attrNameLst>
                                          <p:attrName>style.visibility</p:attrName>
                                        </p:attrNameLst>
                                      </p:cBhvr>
                                      <p:to>
                                        <p:strVal val="visible"/>
                                      </p:to>
                                    </p:set>
                                    <p:animEffect filter="fade" transition="in">
                                      <p:cBhvr>
                                        <p:cTn dur="500"/>
                                        <p:tgtEl>
                                          <p:spTgt spid="28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6"/>
                                        </p:tgtEl>
                                        <p:attrNameLst>
                                          <p:attrName>style.visibility</p:attrName>
                                        </p:attrNameLst>
                                      </p:cBhvr>
                                      <p:to>
                                        <p:strVal val="visible"/>
                                      </p:to>
                                    </p:set>
                                    <p:animEffect filter="fade" transition="in">
                                      <p:cBhvr>
                                        <p:cTn dur="500"/>
                                        <p:tgtEl>
                                          <p:spTgt spid="28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0"/>
                                        </p:tgtEl>
                                        <p:attrNameLst>
                                          <p:attrName>style.visibility</p:attrName>
                                        </p:attrNameLst>
                                      </p:cBhvr>
                                      <p:to>
                                        <p:strVal val="visible"/>
                                      </p:to>
                                    </p:set>
                                    <p:animEffect filter="fade" transition="in">
                                      <p:cBhvr>
                                        <p:cTn dur="500"/>
                                        <p:tgtEl>
                                          <p:spTgt spid="28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4" name="Shape 2864"/>
        <p:cNvGrpSpPr/>
        <p:nvPr/>
      </p:nvGrpSpPr>
      <p:grpSpPr>
        <a:xfrm>
          <a:off x="0" y="0"/>
          <a:ext cx="0" cy="0"/>
          <a:chOff x="0" y="0"/>
          <a:chExt cx="0" cy="0"/>
        </a:xfrm>
      </p:grpSpPr>
      <p:sp>
        <p:nvSpPr>
          <p:cNvPr id="2865" name="Google Shape;2865;p318"/>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000"/>
              <a:buFont typeface="Arial"/>
              <a:buChar char="•"/>
            </a:pPr>
            <a:r>
              <a:rPr lang="en-US"/>
              <a:t>Specifies the accessibility or scope of a field, method, constructor, or class.</a:t>
            </a:r>
            <a:endParaRPr/>
          </a:p>
          <a:p>
            <a:pPr indent="-342900" lvl="0" marL="342900" rtl="0" algn="l">
              <a:lnSpc>
                <a:spcPct val="100000"/>
              </a:lnSpc>
              <a:spcBef>
                <a:spcPts val="600"/>
              </a:spcBef>
              <a:spcAft>
                <a:spcPts val="0"/>
              </a:spcAft>
              <a:buSzPts val="2000"/>
              <a:buFont typeface="Arial"/>
              <a:buChar char="•"/>
            </a:pPr>
            <a:r>
              <a:rPr lang="en-US"/>
              <a:t>We can change the access level of fields, constructors, methods, and class by applying the access modifier on it.</a:t>
            </a:r>
            <a:endParaRPr/>
          </a:p>
          <a:p>
            <a:pPr indent="-342900" lvl="0" marL="342900" rtl="0" algn="l">
              <a:lnSpc>
                <a:spcPct val="100000"/>
              </a:lnSpc>
              <a:spcBef>
                <a:spcPts val="600"/>
              </a:spcBef>
              <a:spcAft>
                <a:spcPts val="0"/>
              </a:spcAft>
              <a:buSzPts val="2000"/>
              <a:buFont typeface="Arial"/>
              <a:buChar char="•"/>
            </a:pPr>
            <a:r>
              <a:rPr lang="en-US"/>
              <a:t>By controlling access, you can prevent misuse.</a:t>
            </a:r>
            <a:endParaRPr/>
          </a:p>
          <a:p>
            <a:pPr indent="-215900" lvl="0" marL="342900" rtl="0" algn="l">
              <a:lnSpc>
                <a:spcPct val="100000"/>
              </a:lnSpc>
              <a:spcBef>
                <a:spcPts val="600"/>
              </a:spcBef>
              <a:spcAft>
                <a:spcPts val="0"/>
              </a:spcAft>
              <a:buSzPts val="2000"/>
              <a:buFont typeface="Arial"/>
              <a:buNone/>
            </a:pPr>
            <a:r>
              <a:t/>
            </a:r>
            <a:endParaRPr/>
          </a:p>
          <a:p>
            <a:pPr indent="-342900" lvl="0" marL="342900" rtl="0" algn="l">
              <a:lnSpc>
                <a:spcPct val="100000"/>
              </a:lnSpc>
              <a:spcBef>
                <a:spcPts val="600"/>
              </a:spcBef>
              <a:spcAft>
                <a:spcPts val="0"/>
              </a:spcAft>
              <a:buSzPts val="2000"/>
              <a:buFont typeface="Garamond"/>
              <a:buNone/>
            </a:pPr>
            <a:r>
              <a:rPr lang="en-US"/>
              <a:t>There are four types of Java access modifiers:</a:t>
            </a:r>
            <a:endParaRPr/>
          </a:p>
          <a:p>
            <a:pPr indent="-457200" lvl="0" marL="457200" rtl="0" algn="l">
              <a:lnSpc>
                <a:spcPct val="100000"/>
              </a:lnSpc>
              <a:spcBef>
                <a:spcPts val="600"/>
              </a:spcBef>
              <a:spcAft>
                <a:spcPts val="0"/>
              </a:spcAft>
              <a:buSzPts val="2000"/>
              <a:buFont typeface="Garamond"/>
              <a:buAutoNum type="arabicPeriod"/>
            </a:pPr>
            <a:r>
              <a:rPr lang="en-US"/>
              <a:t>Default</a:t>
            </a:r>
            <a:endParaRPr/>
          </a:p>
          <a:p>
            <a:pPr indent="-457200" lvl="0" marL="457200" rtl="0" algn="l">
              <a:lnSpc>
                <a:spcPct val="100000"/>
              </a:lnSpc>
              <a:spcBef>
                <a:spcPts val="600"/>
              </a:spcBef>
              <a:spcAft>
                <a:spcPts val="0"/>
              </a:spcAft>
              <a:buSzPts val="2000"/>
              <a:buFont typeface="Garamond"/>
              <a:buAutoNum type="arabicPeriod"/>
            </a:pPr>
            <a:r>
              <a:rPr lang="en-US"/>
              <a:t>public</a:t>
            </a:r>
            <a:endParaRPr/>
          </a:p>
          <a:p>
            <a:pPr indent="-457200" lvl="0" marL="457200" rtl="0" algn="l">
              <a:lnSpc>
                <a:spcPct val="100000"/>
              </a:lnSpc>
              <a:spcBef>
                <a:spcPts val="600"/>
              </a:spcBef>
              <a:spcAft>
                <a:spcPts val="0"/>
              </a:spcAft>
              <a:buSzPts val="2000"/>
              <a:buFont typeface="Garamond"/>
              <a:buAutoNum type="arabicPeriod"/>
            </a:pPr>
            <a:r>
              <a:rPr lang="en-US"/>
              <a:t>private</a:t>
            </a:r>
            <a:endParaRPr/>
          </a:p>
          <a:p>
            <a:pPr indent="-457200" lvl="0" marL="457200" rtl="0" algn="l">
              <a:lnSpc>
                <a:spcPct val="100000"/>
              </a:lnSpc>
              <a:spcBef>
                <a:spcPts val="600"/>
              </a:spcBef>
              <a:spcAft>
                <a:spcPts val="0"/>
              </a:spcAft>
              <a:buSzPts val="2000"/>
              <a:buFont typeface="Garamond"/>
              <a:buAutoNum type="arabicPeriod"/>
            </a:pPr>
            <a:r>
              <a:rPr lang="en-US"/>
              <a:t>protected</a:t>
            </a:r>
            <a:endParaRPr/>
          </a:p>
        </p:txBody>
      </p:sp>
      <p:sp>
        <p:nvSpPr>
          <p:cNvPr id="2866" name="Google Shape;2866;p318"/>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ACCESS SPECIFIERS</a:t>
            </a:r>
            <a:endParaRPr/>
          </a:p>
        </p:txBody>
      </p:sp>
      <p:sp>
        <p:nvSpPr>
          <p:cNvPr id="2867" name="Google Shape;2867;p318"/>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5">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1" name="Shape 2871"/>
        <p:cNvGrpSpPr/>
        <p:nvPr/>
      </p:nvGrpSpPr>
      <p:grpSpPr>
        <a:xfrm>
          <a:off x="0" y="0"/>
          <a:ext cx="0" cy="0"/>
          <a:chOff x="0" y="0"/>
          <a:chExt cx="0" cy="0"/>
        </a:xfrm>
      </p:grpSpPr>
      <p:sp>
        <p:nvSpPr>
          <p:cNvPr id="2872" name="Google Shape;2872;p31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ACCESS SPECIFIERS</a:t>
            </a:r>
            <a:br>
              <a:rPr lang="en-US"/>
            </a:br>
            <a:endParaRPr/>
          </a:p>
        </p:txBody>
      </p:sp>
      <p:pic>
        <p:nvPicPr>
          <p:cNvPr id="2873" name="Google Shape;2873;p319"/>
          <p:cNvPicPr preferRelativeResize="0"/>
          <p:nvPr>
            <p:ph idx="1" type="body"/>
          </p:nvPr>
        </p:nvPicPr>
        <p:blipFill rotWithShape="1">
          <a:blip r:embed="rId3">
            <a:alphaModFix/>
          </a:blip>
          <a:srcRect b="0" l="0" r="0" t="0"/>
          <a:stretch/>
        </p:blipFill>
        <p:spPr>
          <a:xfrm>
            <a:off x="384175" y="2209165"/>
            <a:ext cx="8319770" cy="2924810"/>
          </a:xfrm>
          <a:prstGeom prst="rect">
            <a:avLst/>
          </a:prstGeom>
          <a:noFill/>
          <a:ln>
            <a:noFill/>
          </a:ln>
        </p:spPr>
      </p:pic>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7" name="Shape 2877"/>
        <p:cNvGrpSpPr/>
        <p:nvPr/>
      </p:nvGrpSpPr>
      <p:grpSpPr>
        <a:xfrm>
          <a:off x="0" y="0"/>
          <a:ext cx="0" cy="0"/>
          <a:chOff x="0" y="0"/>
          <a:chExt cx="0" cy="0"/>
        </a:xfrm>
      </p:grpSpPr>
      <p:sp>
        <p:nvSpPr>
          <p:cNvPr id="2878" name="Google Shape;2878;p320"/>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SzPts val="2000"/>
              <a:buFont typeface="Inter"/>
              <a:buNone/>
            </a:pPr>
            <a:r>
              <a:rPr b="0" i="0" lang="en-US">
                <a:latin typeface="Inter"/>
                <a:ea typeface="Inter"/>
                <a:cs typeface="Inter"/>
                <a:sym typeface="Inter"/>
              </a:rPr>
              <a:t>The </a:t>
            </a:r>
            <a:r>
              <a:rPr b="1" i="0" lang="en-US">
                <a:latin typeface="Inter"/>
                <a:ea typeface="Inter"/>
                <a:cs typeface="Inter"/>
                <a:sym typeface="Inter"/>
              </a:rPr>
              <a:t>wrapper class in Java</a:t>
            </a:r>
            <a:r>
              <a:rPr b="0" i="0" lang="en-US">
                <a:latin typeface="Inter"/>
                <a:ea typeface="Inter"/>
                <a:cs typeface="Inter"/>
                <a:sym typeface="Inter"/>
              </a:rPr>
              <a:t> provides the mechanism </a:t>
            </a:r>
            <a:r>
              <a:rPr b="0" i="1" lang="en-US">
                <a:latin typeface="Inter"/>
                <a:ea typeface="Inter"/>
                <a:cs typeface="Inter"/>
                <a:sym typeface="Inter"/>
              </a:rPr>
              <a:t>to convert primitive into object and object into primitive</a:t>
            </a:r>
            <a:r>
              <a:rPr b="0" i="0" lang="en-US">
                <a:latin typeface="Inter"/>
                <a:ea typeface="Inter"/>
                <a:cs typeface="Inter"/>
                <a:sym typeface="Inter"/>
              </a:rPr>
              <a:t>.</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Since J2SE 5.0, </a:t>
            </a:r>
            <a:r>
              <a:rPr b="1" i="0" lang="en-US">
                <a:latin typeface="Inter"/>
                <a:ea typeface="Inter"/>
                <a:cs typeface="Inter"/>
                <a:sym typeface="Inter"/>
              </a:rPr>
              <a:t>autoboxing</a:t>
            </a:r>
            <a:r>
              <a:rPr b="0" i="0" lang="en-US">
                <a:latin typeface="Inter"/>
                <a:ea typeface="Inter"/>
                <a:cs typeface="Inter"/>
                <a:sym typeface="Inter"/>
              </a:rPr>
              <a:t> and </a:t>
            </a:r>
            <a:r>
              <a:rPr b="1" i="0" lang="en-US">
                <a:latin typeface="Inter"/>
                <a:ea typeface="Inter"/>
                <a:cs typeface="Inter"/>
                <a:sym typeface="Inter"/>
              </a:rPr>
              <a:t>unboxing</a:t>
            </a:r>
            <a:r>
              <a:rPr b="0" i="0" lang="en-US">
                <a:latin typeface="Inter"/>
                <a:ea typeface="Inter"/>
                <a:cs typeface="Inter"/>
                <a:sym typeface="Inter"/>
              </a:rPr>
              <a:t> feature convert primitives into objects and objects into primitives automatically. </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The automatic conversion of primitive into an object is known as autoboxing and vice-versa unboxing.</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Java is an object-oriented programming language, so we need to deal with objects many times like in Collections, Serialization, Synchronization, etc. Let us see the different scenarios, where we need to use the wrapper classes.</a:t>
            </a:r>
            <a:endParaRPr/>
          </a:p>
          <a:p>
            <a:pPr indent="0" lvl="0" marL="0" rtl="0" algn="just">
              <a:lnSpc>
                <a:spcPct val="100000"/>
              </a:lnSpc>
              <a:spcBef>
                <a:spcPts val="600"/>
              </a:spcBef>
              <a:spcAft>
                <a:spcPts val="0"/>
              </a:spcAft>
              <a:buSzPts val="2000"/>
              <a:buFont typeface="Garamond"/>
              <a:buNone/>
            </a:pPr>
            <a:r>
              <a:t/>
            </a:r>
            <a:endParaRPr b="0" i="0">
              <a:latin typeface="Inter"/>
              <a:ea typeface="Inter"/>
              <a:cs typeface="Inter"/>
              <a:sym typeface="Inter"/>
            </a:endParaRPr>
          </a:p>
        </p:txBody>
      </p:sp>
      <p:sp>
        <p:nvSpPr>
          <p:cNvPr id="2879" name="Google Shape;2879;p32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WRAPPER CLASSES IN JAVA</a:t>
            </a:r>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3" name="Shape 2883"/>
        <p:cNvGrpSpPr/>
        <p:nvPr/>
      </p:nvGrpSpPr>
      <p:grpSpPr>
        <a:xfrm>
          <a:off x="0" y="0"/>
          <a:ext cx="0" cy="0"/>
          <a:chOff x="0" y="0"/>
          <a:chExt cx="0" cy="0"/>
        </a:xfrm>
      </p:grpSpPr>
      <p:sp>
        <p:nvSpPr>
          <p:cNvPr id="2884" name="Google Shape;2884;p321"/>
          <p:cNvSpPr txBox="1"/>
          <p:nvPr>
            <p:ph idx="1" type="body"/>
          </p:nvPr>
        </p:nvSpPr>
        <p:spPr>
          <a:xfrm>
            <a:off x="457200" y="1844824"/>
            <a:ext cx="8229600" cy="4608512"/>
          </a:xfrm>
          <a:prstGeom prst="rect">
            <a:avLst/>
          </a:prstGeom>
          <a:noFill/>
          <a:ln>
            <a:noFill/>
          </a:ln>
        </p:spPr>
        <p:txBody>
          <a:bodyPr anchorCtr="0" anchor="t" bIns="45700" lIns="91425" spcFirstLastPara="1" rIns="91425" wrap="square" tIns="45700">
            <a:normAutofit lnSpcReduction="10000"/>
          </a:bodyPr>
          <a:lstStyle/>
          <a:p>
            <a:pPr indent="-127000" lvl="0" marL="0" rtl="0" algn="just">
              <a:lnSpc>
                <a:spcPct val="100000"/>
              </a:lnSpc>
              <a:spcBef>
                <a:spcPts val="0"/>
              </a:spcBef>
              <a:spcAft>
                <a:spcPts val="0"/>
              </a:spcAft>
              <a:buSzPts val="2000"/>
              <a:buFont typeface="Arial"/>
              <a:buChar char="•"/>
            </a:pPr>
            <a:r>
              <a:rPr b="1" i="0" lang="en-US">
                <a:latin typeface="Inter"/>
                <a:ea typeface="Inter"/>
                <a:cs typeface="Inter"/>
                <a:sym typeface="Inter"/>
              </a:rPr>
              <a:t>Change the value in Method:</a:t>
            </a:r>
            <a:r>
              <a:rPr b="0" i="0" lang="en-US">
                <a:latin typeface="Inter"/>
                <a:ea typeface="Inter"/>
                <a:cs typeface="Inter"/>
                <a:sym typeface="Inter"/>
              </a:rPr>
              <a:t> Java supports only call by value. So, if we pass a primitive value, it will not change the original value. But, if we convert the primitive value in an object, it will change the original value.</a:t>
            </a:r>
            <a:endParaRPr/>
          </a:p>
          <a:p>
            <a:pPr indent="-127000" lvl="0" marL="0" rtl="0" algn="just">
              <a:lnSpc>
                <a:spcPct val="100000"/>
              </a:lnSpc>
              <a:spcBef>
                <a:spcPts val="600"/>
              </a:spcBef>
              <a:spcAft>
                <a:spcPts val="0"/>
              </a:spcAft>
              <a:buSzPts val="2000"/>
              <a:buFont typeface="Arial"/>
              <a:buChar char="•"/>
            </a:pPr>
            <a:r>
              <a:rPr b="1" i="0" lang="en-US">
                <a:latin typeface="Inter"/>
                <a:ea typeface="Inter"/>
                <a:cs typeface="Inter"/>
                <a:sym typeface="Inter"/>
              </a:rPr>
              <a:t>Serialization:</a:t>
            </a:r>
            <a:r>
              <a:rPr b="0" i="0" lang="en-US">
                <a:latin typeface="Inter"/>
                <a:ea typeface="Inter"/>
                <a:cs typeface="Inter"/>
                <a:sym typeface="Inter"/>
              </a:rPr>
              <a:t> We need to convert the objects into streams to perform the serialization. If we have a primitive value, we can convert it in objects through the wrapper classes.</a:t>
            </a:r>
            <a:endParaRPr/>
          </a:p>
          <a:p>
            <a:pPr indent="-127000" lvl="0" marL="0" rtl="0" algn="just">
              <a:lnSpc>
                <a:spcPct val="100000"/>
              </a:lnSpc>
              <a:spcBef>
                <a:spcPts val="600"/>
              </a:spcBef>
              <a:spcAft>
                <a:spcPts val="0"/>
              </a:spcAft>
              <a:buSzPts val="2000"/>
              <a:buFont typeface="Arial"/>
              <a:buChar char="•"/>
            </a:pPr>
            <a:r>
              <a:rPr b="1" i="0" lang="en-US">
                <a:latin typeface="Inter"/>
                <a:ea typeface="Inter"/>
                <a:cs typeface="Inter"/>
                <a:sym typeface="Inter"/>
              </a:rPr>
              <a:t>Synchronization:</a:t>
            </a:r>
            <a:r>
              <a:rPr b="0" i="0" lang="en-US">
                <a:latin typeface="Inter"/>
                <a:ea typeface="Inter"/>
                <a:cs typeface="Inter"/>
                <a:sym typeface="Inter"/>
              </a:rPr>
              <a:t> Java synchronization works with objects in Multithreading.</a:t>
            </a:r>
            <a:endParaRPr/>
          </a:p>
          <a:p>
            <a:pPr indent="-127000" lvl="0" marL="0" rtl="0" algn="just">
              <a:lnSpc>
                <a:spcPct val="100000"/>
              </a:lnSpc>
              <a:spcBef>
                <a:spcPts val="600"/>
              </a:spcBef>
              <a:spcAft>
                <a:spcPts val="0"/>
              </a:spcAft>
              <a:buSzPts val="2000"/>
              <a:buFont typeface="Arial"/>
              <a:buChar char="•"/>
            </a:pPr>
            <a:r>
              <a:rPr b="1" i="0" lang="en-US">
                <a:latin typeface="Inter"/>
                <a:ea typeface="Inter"/>
                <a:cs typeface="Inter"/>
                <a:sym typeface="Inter"/>
              </a:rPr>
              <a:t>java.util package:</a:t>
            </a:r>
            <a:r>
              <a:rPr b="0" i="0" lang="en-US">
                <a:latin typeface="Inter"/>
                <a:ea typeface="Inter"/>
                <a:cs typeface="Inter"/>
                <a:sym typeface="Inter"/>
              </a:rPr>
              <a:t> The java.util package provides the utility classes to deal with objects.</a:t>
            </a:r>
            <a:endParaRPr/>
          </a:p>
          <a:p>
            <a:pPr indent="-127000" lvl="0" marL="0" rtl="0" algn="just">
              <a:lnSpc>
                <a:spcPct val="100000"/>
              </a:lnSpc>
              <a:spcBef>
                <a:spcPts val="600"/>
              </a:spcBef>
              <a:spcAft>
                <a:spcPts val="0"/>
              </a:spcAft>
              <a:buSzPts val="2000"/>
              <a:buFont typeface="Arial"/>
              <a:buChar char="•"/>
            </a:pPr>
            <a:r>
              <a:rPr b="1" i="0" lang="en-US">
                <a:latin typeface="Inter"/>
                <a:ea typeface="Inter"/>
                <a:cs typeface="Inter"/>
                <a:sym typeface="Inter"/>
              </a:rPr>
              <a:t>Collection Framework:</a:t>
            </a:r>
            <a:r>
              <a:rPr b="0" i="0" lang="en-US">
                <a:latin typeface="Inter"/>
                <a:ea typeface="Inter"/>
                <a:cs typeface="Inter"/>
                <a:sym typeface="Inter"/>
              </a:rPr>
              <a:t> Java collection framework works with objects only. All classes of the collection framework (ArrayList, LinkedList, Vector, HashSet, LinkedHashSet, TreeSet, PriorityQueue, ArrayDeque, etc.) deal with objects only.</a:t>
            </a:r>
            <a:endParaRPr/>
          </a:p>
          <a:p>
            <a:pPr indent="0" lvl="0" marL="0" rtl="0" algn="ctr">
              <a:lnSpc>
                <a:spcPct val="100000"/>
              </a:lnSpc>
              <a:spcBef>
                <a:spcPts val="600"/>
              </a:spcBef>
              <a:spcAft>
                <a:spcPts val="0"/>
              </a:spcAft>
              <a:buSzPts val="2000"/>
              <a:buFont typeface="Garamond"/>
              <a:buNone/>
            </a:pPr>
            <a:r>
              <a:t/>
            </a:r>
            <a:endParaRPr/>
          </a:p>
        </p:txBody>
      </p:sp>
      <p:sp>
        <p:nvSpPr>
          <p:cNvPr id="2885" name="Google Shape;2885;p32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USES OF WRAPPER CLASSES</a:t>
            </a:r>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9" name="Shape 2889"/>
        <p:cNvGrpSpPr/>
        <p:nvPr/>
      </p:nvGrpSpPr>
      <p:grpSpPr>
        <a:xfrm>
          <a:off x="0" y="0"/>
          <a:ext cx="0" cy="0"/>
          <a:chOff x="0" y="0"/>
          <a:chExt cx="0" cy="0"/>
        </a:xfrm>
      </p:grpSpPr>
      <p:sp>
        <p:nvSpPr>
          <p:cNvPr id="2890" name="Google Shape;2890;p322"/>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pic>
        <p:nvPicPr>
          <p:cNvPr id="2891" name="Google Shape;2891;p322"/>
          <p:cNvPicPr preferRelativeResize="0"/>
          <p:nvPr/>
        </p:nvPicPr>
        <p:blipFill rotWithShape="1">
          <a:blip r:embed="rId3">
            <a:alphaModFix/>
          </a:blip>
          <a:srcRect b="0" l="0" r="0" t="0"/>
          <a:stretch/>
        </p:blipFill>
        <p:spPr>
          <a:xfrm>
            <a:off x="0" y="34751"/>
            <a:ext cx="9144000" cy="6778625"/>
          </a:xfrm>
          <a:prstGeom prst="rect">
            <a:avLst/>
          </a:prstGeom>
          <a:noFill/>
          <a:ln>
            <a:noFill/>
          </a:ln>
        </p:spPr>
      </p:pic>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5" name="Shape 2895"/>
        <p:cNvGrpSpPr/>
        <p:nvPr/>
      </p:nvGrpSpPr>
      <p:grpSpPr>
        <a:xfrm>
          <a:off x="0" y="0"/>
          <a:ext cx="0" cy="0"/>
          <a:chOff x="0" y="0"/>
          <a:chExt cx="0" cy="0"/>
        </a:xfrm>
      </p:grpSpPr>
      <p:sp>
        <p:nvSpPr>
          <p:cNvPr id="2896" name="Google Shape;2896;p323"/>
          <p:cNvSpPr txBox="1"/>
          <p:nvPr>
            <p:ph idx="1" type="body"/>
          </p:nvPr>
        </p:nvSpPr>
        <p:spPr>
          <a:xfrm>
            <a:off x="457200" y="2020824"/>
            <a:ext cx="8229600" cy="4576528"/>
          </a:xfrm>
          <a:prstGeom prst="rect">
            <a:avLst/>
          </a:prstGeom>
          <a:noFill/>
          <a:ln>
            <a:noFill/>
          </a:ln>
        </p:spPr>
        <p:txBody>
          <a:bodyPr anchorCtr="0" anchor="t" bIns="45700" lIns="91425" spcFirstLastPara="1" rIns="91425" wrap="square" tIns="45700">
            <a:normAutofit fontScale="85000" lnSpcReduction="10000"/>
          </a:bodyPr>
          <a:lstStyle/>
          <a:p>
            <a:pPr indent="0" lvl="0" marL="0" rtl="0" algn="just">
              <a:lnSpc>
                <a:spcPct val="100000"/>
              </a:lnSpc>
              <a:spcBef>
                <a:spcPts val="0"/>
              </a:spcBef>
              <a:spcAft>
                <a:spcPts val="0"/>
              </a:spcAft>
              <a:buSzPct val="100000"/>
              <a:buFont typeface="Inter"/>
              <a:buNone/>
            </a:pPr>
            <a:r>
              <a:rPr b="0" i="0" lang="en-US">
                <a:latin typeface="Inter"/>
                <a:ea typeface="Inter"/>
                <a:cs typeface="Inter"/>
                <a:sym typeface="Inter"/>
              </a:rPr>
              <a:t>The automatic conversion of primitive data type into its corresponding wrapper class is known as autoboxing, for example, byte to Byte, char to Character, int to Integer, long to Long, float to Float, boolean to Boolean, double to Double, and short to Short.</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Since Java 5, we do not need to use the valueOf() method of wrapper classes to convert the primitive into objects.</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class WrapperExample{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public static void main(String args[]){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int a=20;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Integer i=Integer.valueOf(a);</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//converting int into Integer explicitly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Integer j=a;</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//autoboxing, now compiler will write Integer.valueOf(a) internally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System.out.println(a+" "+i+" "+j);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 Output: 20 20 20</a:t>
            </a:r>
            <a:endParaRPr/>
          </a:p>
          <a:p>
            <a:pPr indent="0" lvl="0" marL="0" rtl="0" algn="ctr">
              <a:lnSpc>
                <a:spcPct val="100000"/>
              </a:lnSpc>
              <a:spcBef>
                <a:spcPts val="600"/>
              </a:spcBef>
              <a:spcAft>
                <a:spcPts val="0"/>
              </a:spcAft>
              <a:buSzPct val="100000"/>
              <a:buFont typeface="Garamond"/>
              <a:buNone/>
            </a:pPr>
            <a:r>
              <a:t/>
            </a:r>
            <a:endParaRPr/>
          </a:p>
        </p:txBody>
      </p:sp>
      <p:sp>
        <p:nvSpPr>
          <p:cNvPr id="2897" name="Google Shape;2897;p323"/>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AUTOBOXING</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1" name="Shape 2901"/>
        <p:cNvGrpSpPr/>
        <p:nvPr/>
      </p:nvGrpSpPr>
      <p:grpSpPr>
        <a:xfrm>
          <a:off x="0" y="0"/>
          <a:ext cx="0" cy="0"/>
          <a:chOff x="0" y="0"/>
          <a:chExt cx="0" cy="0"/>
        </a:xfrm>
      </p:grpSpPr>
      <p:sp>
        <p:nvSpPr>
          <p:cNvPr id="2902" name="Google Shape;2902;p324"/>
          <p:cNvSpPr txBox="1"/>
          <p:nvPr>
            <p:ph idx="1" type="body"/>
          </p:nvPr>
        </p:nvSpPr>
        <p:spPr>
          <a:xfrm>
            <a:off x="457200" y="2020824"/>
            <a:ext cx="8229600" cy="4720544"/>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100000"/>
              </a:lnSpc>
              <a:spcBef>
                <a:spcPts val="0"/>
              </a:spcBef>
              <a:spcAft>
                <a:spcPts val="0"/>
              </a:spcAft>
              <a:buSzPts val="2000"/>
              <a:buFont typeface="Inter"/>
              <a:buNone/>
            </a:pPr>
            <a:r>
              <a:rPr b="0" i="0" lang="en-US">
                <a:latin typeface="Inter"/>
                <a:ea typeface="Inter"/>
                <a:cs typeface="Inter"/>
                <a:sym typeface="Inter"/>
              </a:rPr>
              <a:t>The automatic conversion of wrapper type into its corresponding primitive type is known as unboxing. It is the reverse process of autoboxing. Since Java 5, we do not need to use the intValue() method of wrapper classes to convert the wrapper type into primitives.</a:t>
            </a:r>
            <a:endParaRPr/>
          </a:p>
          <a:p>
            <a:pPr indent="0" lvl="0" marL="0" rtl="0" algn="l">
              <a:lnSpc>
                <a:spcPct val="100000"/>
              </a:lnSpc>
              <a:spcBef>
                <a:spcPts val="600"/>
              </a:spcBef>
              <a:spcAft>
                <a:spcPts val="0"/>
              </a:spcAft>
              <a:buSzPts val="2000"/>
              <a:buFont typeface="Garamond"/>
              <a:buNone/>
            </a:pPr>
            <a:r>
              <a:rPr lang="en-US"/>
              <a:t>class WrapperExample{    </a:t>
            </a:r>
            <a:endParaRPr/>
          </a:p>
          <a:p>
            <a:pPr indent="0" lvl="0" marL="0" rtl="0" algn="l">
              <a:lnSpc>
                <a:spcPct val="100000"/>
              </a:lnSpc>
              <a:spcBef>
                <a:spcPts val="600"/>
              </a:spcBef>
              <a:spcAft>
                <a:spcPts val="0"/>
              </a:spcAft>
              <a:buSzPts val="2000"/>
              <a:buFont typeface="Garamond"/>
              <a:buNone/>
            </a:pPr>
            <a:r>
              <a:rPr lang="en-US"/>
              <a:t>public static void main(String args[]){     </a:t>
            </a:r>
            <a:endParaRPr/>
          </a:p>
          <a:p>
            <a:pPr indent="0" lvl="0" marL="0" rtl="0" algn="l">
              <a:lnSpc>
                <a:spcPct val="100000"/>
              </a:lnSpc>
              <a:spcBef>
                <a:spcPts val="600"/>
              </a:spcBef>
              <a:spcAft>
                <a:spcPts val="0"/>
              </a:spcAft>
              <a:buSzPts val="2000"/>
              <a:buFont typeface="Garamond"/>
              <a:buNone/>
            </a:pPr>
            <a:r>
              <a:rPr lang="en-US"/>
              <a:t>Integer a= new Integer(3);    </a:t>
            </a:r>
            <a:endParaRPr/>
          </a:p>
          <a:p>
            <a:pPr indent="0" lvl="0" marL="0" rtl="0" algn="l">
              <a:lnSpc>
                <a:spcPct val="100000"/>
              </a:lnSpc>
              <a:spcBef>
                <a:spcPts val="600"/>
              </a:spcBef>
              <a:spcAft>
                <a:spcPts val="0"/>
              </a:spcAft>
              <a:buSzPts val="2000"/>
              <a:buFont typeface="Garamond"/>
              <a:buNone/>
            </a:pPr>
            <a:r>
              <a:rPr lang="en-US"/>
              <a:t>int i=a.intValue();</a:t>
            </a:r>
            <a:endParaRPr/>
          </a:p>
          <a:p>
            <a:pPr indent="0" lvl="0" marL="0" rtl="0" algn="l">
              <a:lnSpc>
                <a:spcPct val="100000"/>
              </a:lnSpc>
              <a:spcBef>
                <a:spcPts val="600"/>
              </a:spcBef>
              <a:spcAft>
                <a:spcPts val="0"/>
              </a:spcAft>
              <a:buSzPts val="2000"/>
              <a:buFont typeface="Garamond"/>
              <a:buNone/>
            </a:pPr>
            <a:r>
              <a:rPr lang="en-US"/>
              <a:t>//converting Integer to int explicitly  </a:t>
            </a:r>
            <a:endParaRPr/>
          </a:p>
          <a:p>
            <a:pPr indent="0" lvl="0" marL="0" rtl="0" algn="l">
              <a:lnSpc>
                <a:spcPct val="100000"/>
              </a:lnSpc>
              <a:spcBef>
                <a:spcPts val="600"/>
              </a:spcBef>
              <a:spcAft>
                <a:spcPts val="0"/>
              </a:spcAft>
              <a:buSzPts val="2000"/>
              <a:buFont typeface="Garamond"/>
              <a:buNone/>
            </a:pPr>
            <a:r>
              <a:rPr lang="en-US"/>
              <a:t>int j=a;</a:t>
            </a:r>
            <a:endParaRPr/>
          </a:p>
          <a:p>
            <a:pPr indent="0" lvl="0" marL="0" rtl="0" algn="l">
              <a:lnSpc>
                <a:spcPct val="100000"/>
              </a:lnSpc>
              <a:spcBef>
                <a:spcPts val="600"/>
              </a:spcBef>
              <a:spcAft>
                <a:spcPts val="0"/>
              </a:spcAft>
              <a:buSzPts val="2000"/>
              <a:buFont typeface="Garamond"/>
              <a:buNone/>
            </a:pPr>
            <a:r>
              <a:rPr lang="en-US"/>
              <a:t>//unboxing, now compiler will write a.intValue() internally     </a:t>
            </a:r>
            <a:endParaRPr/>
          </a:p>
          <a:p>
            <a:pPr indent="0" lvl="0" marL="0" rtl="0" algn="l">
              <a:lnSpc>
                <a:spcPct val="100000"/>
              </a:lnSpc>
              <a:spcBef>
                <a:spcPts val="600"/>
              </a:spcBef>
              <a:spcAft>
                <a:spcPts val="0"/>
              </a:spcAft>
              <a:buSzPts val="2000"/>
              <a:buFont typeface="Garamond"/>
              <a:buNone/>
            </a:pPr>
            <a:r>
              <a:rPr lang="en-US"/>
              <a:t>System.out.println(a+" "+i+" "+j);    </a:t>
            </a:r>
            <a:endParaRPr/>
          </a:p>
          <a:p>
            <a:pPr indent="0" lvl="0" marL="0" rtl="0" algn="l">
              <a:lnSpc>
                <a:spcPct val="100000"/>
              </a:lnSpc>
              <a:spcBef>
                <a:spcPts val="600"/>
              </a:spcBef>
              <a:spcAft>
                <a:spcPts val="0"/>
              </a:spcAft>
              <a:buSzPts val="2000"/>
              <a:buFont typeface="Garamond"/>
              <a:buNone/>
            </a:pPr>
            <a:r>
              <a:rPr lang="en-US"/>
              <a:t>}} output: 3 3 3</a:t>
            </a:r>
            <a:endParaRPr/>
          </a:p>
        </p:txBody>
      </p:sp>
      <p:sp>
        <p:nvSpPr>
          <p:cNvPr id="2903" name="Google Shape;2903;p32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UNBOXING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6"/>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fontScale="92500" lnSpcReduction="10000"/>
          </a:bodyPr>
          <a:lstStyle/>
          <a:p>
            <a:pPr indent="0" lvl="0" marL="0" rtl="0" algn="ctr">
              <a:lnSpc>
                <a:spcPct val="100000"/>
              </a:lnSpc>
              <a:spcBef>
                <a:spcPts val="0"/>
              </a:spcBef>
              <a:spcAft>
                <a:spcPts val="0"/>
              </a:spcAft>
              <a:buSzPct val="100000"/>
              <a:buFont typeface="Garamond"/>
              <a:buNone/>
            </a:pPr>
            <a:r>
              <a:t/>
            </a:r>
            <a:endParaRPr/>
          </a:p>
          <a:p>
            <a:pPr indent="0" lvl="0" marL="0" rtl="0" algn="ctr">
              <a:lnSpc>
                <a:spcPct val="100000"/>
              </a:lnSpc>
              <a:spcBef>
                <a:spcPts val="600"/>
              </a:spcBef>
              <a:spcAft>
                <a:spcPts val="0"/>
              </a:spcAft>
              <a:buSzPct val="100000"/>
              <a:buFont typeface="Garamond"/>
              <a:buNone/>
            </a:pPr>
            <a:r>
              <a:t/>
            </a:r>
            <a:endParaRPr sz="2400"/>
          </a:p>
          <a:p>
            <a:pPr indent="0" lvl="0" marL="0" rtl="0" algn="ctr">
              <a:lnSpc>
                <a:spcPct val="100000"/>
              </a:lnSpc>
              <a:spcBef>
                <a:spcPts val="600"/>
              </a:spcBef>
              <a:spcAft>
                <a:spcPts val="0"/>
              </a:spcAft>
              <a:buSzPct val="100000"/>
              <a:buFont typeface="Garamond"/>
              <a:buNone/>
            </a:pPr>
            <a:r>
              <a:rPr b="1" lang="en-US" sz="2400"/>
              <a:t>Dynamic binding</a:t>
            </a:r>
            <a:r>
              <a:rPr lang="en-US" sz="2400"/>
              <a:t> also called </a:t>
            </a:r>
            <a:r>
              <a:rPr b="1" lang="en-US" sz="2400"/>
              <a:t>dynamic</a:t>
            </a:r>
            <a:r>
              <a:rPr lang="en-US" sz="2400"/>
              <a:t> dispatch is the process of linking procedure call to a specific sequence of code (method) at run-time. </a:t>
            </a:r>
            <a:endParaRPr/>
          </a:p>
          <a:p>
            <a:pPr indent="0" lvl="0" marL="0" rtl="0" algn="ctr">
              <a:lnSpc>
                <a:spcPct val="100000"/>
              </a:lnSpc>
              <a:spcBef>
                <a:spcPts val="600"/>
              </a:spcBef>
              <a:spcAft>
                <a:spcPts val="0"/>
              </a:spcAft>
              <a:buSzPct val="100000"/>
              <a:buFont typeface="Garamond"/>
              <a:buNone/>
            </a:pPr>
            <a:r>
              <a:t/>
            </a:r>
            <a:endParaRPr sz="2400"/>
          </a:p>
          <a:p>
            <a:pPr indent="0" lvl="0" marL="0" rtl="0" algn="ctr">
              <a:lnSpc>
                <a:spcPct val="100000"/>
              </a:lnSpc>
              <a:spcBef>
                <a:spcPts val="600"/>
              </a:spcBef>
              <a:spcAft>
                <a:spcPts val="0"/>
              </a:spcAft>
              <a:buSzPct val="100000"/>
              <a:buFont typeface="Garamond"/>
              <a:buNone/>
            </a:pPr>
            <a:r>
              <a:rPr lang="en-US" sz="2400"/>
              <a:t>It </a:t>
            </a:r>
            <a:r>
              <a:rPr b="1" lang="en-US" sz="2400"/>
              <a:t>means</a:t>
            </a:r>
            <a:r>
              <a:rPr lang="en-US" sz="2400"/>
              <a:t> that the code to be executed for a specific procedure call is not known until run-time.</a:t>
            </a:r>
            <a:endParaRPr/>
          </a:p>
          <a:p>
            <a:pPr indent="0" lvl="0" marL="0" rtl="0" algn="ctr">
              <a:lnSpc>
                <a:spcPct val="100000"/>
              </a:lnSpc>
              <a:spcBef>
                <a:spcPts val="600"/>
              </a:spcBef>
              <a:spcAft>
                <a:spcPts val="0"/>
              </a:spcAft>
              <a:buSzPct val="100000"/>
              <a:buFont typeface="Garamond"/>
              <a:buNone/>
            </a:pPr>
            <a:r>
              <a:t/>
            </a:r>
            <a:endParaRPr sz="2400"/>
          </a:p>
          <a:p>
            <a:pPr indent="0" lvl="0" marL="0" rtl="0" algn="ctr">
              <a:lnSpc>
                <a:spcPct val="100000"/>
              </a:lnSpc>
              <a:spcBef>
                <a:spcPts val="600"/>
              </a:spcBef>
              <a:spcAft>
                <a:spcPts val="0"/>
              </a:spcAft>
              <a:buSzPct val="100000"/>
              <a:buFont typeface="Garamond"/>
              <a:buNone/>
            </a:pPr>
            <a:r>
              <a:rPr lang="en-US" sz="2400"/>
              <a:t> </a:t>
            </a:r>
            <a:r>
              <a:rPr b="1" lang="en-US" sz="2400"/>
              <a:t>Dynamic binding</a:t>
            </a:r>
            <a:r>
              <a:rPr lang="en-US" sz="2400"/>
              <a:t> is also known as late </a:t>
            </a:r>
            <a:r>
              <a:rPr b="1" lang="en-US" sz="2400"/>
              <a:t>binding</a:t>
            </a:r>
            <a:r>
              <a:rPr lang="en-US" sz="2400"/>
              <a:t> or run-time </a:t>
            </a:r>
            <a:r>
              <a:rPr b="1" lang="en-US" sz="2400"/>
              <a:t>binding</a:t>
            </a:r>
            <a:r>
              <a:rPr lang="en-US" sz="2400"/>
              <a:t>.</a:t>
            </a:r>
            <a:endParaRPr/>
          </a:p>
        </p:txBody>
      </p:sp>
      <p:sp>
        <p:nvSpPr>
          <p:cNvPr id="384" name="Google Shape;384;p46"/>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DYNAMIC BINDING</a:t>
            </a:r>
            <a:endParaRPr/>
          </a:p>
        </p:txBody>
      </p:sp>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7" name="Shape 2907"/>
        <p:cNvGrpSpPr/>
        <p:nvPr/>
      </p:nvGrpSpPr>
      <p:grpSpPr>
        <a:xfrm>
          <a:off x="0" y="0"/>
          <a:ext cx="0" cy="0"/>
          <a:chOff x="0" y="0"/>
          <a:chExt cx="0" cy="0"/>
        </a:xfrm>
      </p:grpSpPr>
      <p:sp>
        <p:nvSpPr>
          <p:cNvPr id="2908" name="Google Shape;2908;p325"/>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Inter"/>
              <a:buNone/>
            </a:pPr>
            <a:r>
              <a:rPr b="0" i="0" lang="en-US">
                <a:latin typeface="Inter"/>
                <a:ea typeface="Inter"/>
                <a:cs typeface="Inter"/>
                <a:sym typeface="Inter"/>
              </a:rPr>
              <a:t>Java Wrapper classes wrap the primitive data types, that is why it is known as wrapper classes. We can also create a class which wraps a primitive data type. So, we can create a custom wrapper class in Java.</a:t>
            </a:r>
            <a:endParaRPr/>
          </a:p>
        </p:txBody>
      </p:sp>
      <p:sp>
        <p:nvSpPr>
          <p:cNvPr id="2909" name="Google Shape;2909;p325"/>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CUSTOM WRAPPER CLASSES</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3" name="Shape 2913"/>
        <p:cNvGrpSpPr/>
        <p:nvPr/>
      </p:nvGrpSpPr>
      <p:grpSpPr>
        <a:xfrm>
          <a:off x="0" y="0"/>
          <a:ext cx="0" cy="0"/>
          <a:chOff x="0" y="0"/>
          <a:chExt cx="0" cy="0"/>
        </a:xfrm>
      </p:grpSpPr>
      <p:sp>
        <p:nvSpPr>
          <p:cNvPr id="2914" name="Google Shape;2914;p326"/>
          <p:cNvSpPr txBox="1"/>
          <p:nvPr>
            <p:ph idx="1" type="body"/>
          </p:nvPr>
        </p:nvSpPr>
        <p:spPr>
          <a:xfrm>
            <a:off x="457200" y="2020824"/>
            <a:ext cx="8229600" cy="4576528"/>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SzPts val="2000"/>
              <a:buFont typeface="Inter"/>
              <a:buNone/>
            </a:pPr>
            <a:r>
              <a:rPr b="0" i="0" lang="en-US">
                <a:latin typeface="Inter"/>
                <a:ea typeface="Inter"/>
                <a:cs typeface="Inter"/>
                <a:sym typeface="Inter"/>
              </a:rPr>
              <a:t>Java Math class provides several methods to work on math calculations like min(), max(), avg(), sin(), cos(), tan(), round(), ceil(), floor(), abs() etc.</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Unlike some of the StrictMath class numeric methods, all implementations of the equivalent function of Math class can't define to return the bit-for-bit same results. This relaxation permits implementation with better-performance where strict reproducibility is not required.</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If the size is int or long and the results overflow the range of value, the methods addExact(), subtractExact(), multiplyExact(), and toIntExact() throw an ArithmeticException.</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For other arithmetic operations like increment, decrement, divide, absolute value, and negation overflow occur only with a specific minimum or maximum value. It should be checked against the maximum and minimum value as appropriate.</a:t>
            </a:r>
            <a:endParaRPr/>
          </a:p>
          <a:p>
            <a:pPr indent="0" lvl="0" marL="0" rtl="0" algn="ctr">
              <a:lnSpc>
                <a:spcPct val="100000"/>
              </a:lnSpc>
              <a:spcBef>
                <a:spcPts val="600"/>
              </a:spcBef>
              <a:spcAft>
                <a:spcPts val="0"/>
              </a:spcAft>
              <a:buSzPts val="2000"/>
              <a:buFont typeface="Garamond"/>
              <a:buNone/>
            </a:pPr>
            <a:r>
              <a:t/>
            </a:r>
            <a:endParaRPr/>
          </a:p>
        </p:txBody>
      </p:sp>
      <p:sp>
        <p:nvSpPr>
          <p:cNvPr id="2915" name="Google Shape;2915;p326"/>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MATH CLASS</a:t>
            </a:r>
            <a:endParaRPr/>
          </a:p>
        </p:txBody>
      </p: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9" name="Shape 2919"/>
        <p:cNvGrpSpPr/>
        <p:nvPr/>
      </p:nvGrpSpPr>
      <p:grpSpPr>
        <a:xfrm>
          <a:off x="0" y="0"/>
          <a:ext cx="0" cy="0"/>
          <a:chOff x="0" y="0"/>
          <a:chExt cx="0" cy="0"/>
        </a:xfrm>
      </p:grpSpPr>
      <p:sp>
        <p:nvSpPr>
          <p:cNvPr id="2920" name="Google Shape;2920;p327"/>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pic>
        <p:nvPicPr>
          <p:cNvPr id="2921" name="Google Shape;2921;p327"/>
          <p:cNvPicPr preferRelativeResize="0"/>
          <p:nvPr/>
        </p:nvPicPr>
        <p:blipFill rotWithShape="1">
          <a:blip r:embed="rId3">
            <a:alphaModFix/>
          </a:blip>
          <a:srcRect b="0" l="0" r="0" t="0"/>
          <a:stretch/>
        </p:blipFill>
        <p:spPr>
          <a:xfrm>
            <a:off x="530678" y="0"/>
            <a:ext cx="8082643" cy="6858000"/>
          </a:xfrm>
          <a:prstGeom prst="rect">
            <a:avLst/>
          </a:prstGeom>
          <a:noFill/>
          <a:ln>
            <a:noFill/>
          </a:ln>
        </p:spPr>
      </p:pic>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5" name="Shape 2925"/>
        <p:cNvGrpSpPr/>
        <p:nvPr/>
      </p:nvGrpSpPr>
      <p:grpSpPr>
        <a:xfrm>
          <a:off x="0" y="0"/>
          <a:ext cx="0" cy="0"/>
          <a:chOff x="0" y="0"/>
          <a:chExt cx="0" cy="0"/>
        </a:xfrm>
      </p:grpSpPr>
      <p:sp>
        <p:nvSpPr>
          <p:cNvPr id="2926" name="Google Shape;2926;p328"/>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pic>
        <p:nvPicPr>
          <p:cNvPr id="2927" name="Google Shape;2927;p328"/>
          <p:cNvPicPr preferRelativeResize="0"/>
          <p:nvPr/>
        </p:nvPicPr>
        <p:blipFill rotWithShape="1">
          <a:blip r:embed="rId3">
            <a:alphaModFix/>
          </a:blip>
          <a:srcRect b="0" l="0" r="0" t="0"/>
          <a:stretch/>
        </p:blipFill>
        <p:spPr>
          <a:xfrm>
            <a:off x="107504" y="0"/>
            <a:ext cx="9036495" cy="6858000"/>
          </a:xfrm>
          <a:prstGeom prst="rect">
            <a:avLst/>
          </a:prstGeom>
          <a:noFill/>
          <a:ln>
            <a:noFill/>
          </a:ln>
        </p:spPr>
      </p:pic>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1" name="Shape 2931"/>
        <p:cNvGrpSpPr/>
        <p:nvPr/>
      </p:nvGrpSpPr>
      <p:grpSpPr>
        <a:xfrm>
          <a:off x="0" y="0"/>
          <a:ext cx="0" cy="0"/>
          <a:chOff x="0" y="0"/>
          <a:chExt cx="0" cy="0"/>
        </a:xfrm>
      </p:grpSpPr>
      <p:sp>
        <p:nvSpPr>
          <p:cNvPr id="2932" name="Google Shape;2932;p329"/>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pic>
        <p:nvPicPr>
          <p:cNvPr id="2933" name="Google Shape;2933;p329"/>
          <p:cNvPicPr preferRelativeResize="0"/>
          <p:nvPr/>
        </p:nvPicPr>
        <p:blipFill rotWithShape="1">
          <a:blip r:embed="rId3">
            <a:alphaModFix/>
          </a:blip>
          <a:srcRect b="0" l="0" r="0" t="0"/>
          <a:stretch/>
        </p:blipFill>
        <p:spPr>
          <a:xfrm>
            <a:off x="0" y="0"/>
            <a:ext cx="9143999" cy="6858000"/>
          </a:xfrm>
          <a:prstGeom prst="rect">
            <a:avLst/>
          </a:prstGeom>
          <a:noFill/>
          <a:ln>
            <a:noFill/>
          </a:ln>
        </p:spPr>
      </p:pic>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7" name="Shape 2937"/>
        <p:cNvGrpSpPr/>
        <p:nvPr/>
      </p:nvGrpSpPr>
      <p:grpSpPr>
        <a:xfrm>
          <a:off x="0" y="0"/>
          <a:ext cx="0" cy="0"/>
          <a:chOff x="0" y="0"/>
          <a:chExt cx="0" cy="0"/>
        </a:xfrm>
      </p:grpSpPr>
      <p:sp>
        <p:nvSpPr>
          <p:cNvPr id="2938" name="Google Shape;2938;p330"/>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pic>
        <p:nvPicPr>
          <p:cNvPr id="2939" name="Google Shape;2939;p330"/>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3" name="Shape 2943"/>
        <p:cNvGrpSpPr/>
        <p:nvPr/>
      </p:nvGrpSpPr>
      <p:grpSpPr>
        <a:xfrm>
          <a:off x="0" y="0"/>
          <a:ext cx="0" cy="0"/>
          <a:chOff x="0" y="0"/>
          <a:chExt cx="0" cy="0"/>
        </a:xfrm>
      </p:grpSpPr>
      <p:sp>
        <p:nvSpPr>
          <p:cNvPr id="2944" name="Google Shape;2944;p331"/>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pic>
        <p:nvPicPr>
          <p:cNvPr id="2945" name="Google Shape;2945;p331"/>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9" name="Shape 2949"/>
        <p:cNvGrpSpPr/>
        <p:nvPr/>
      </p:nvGrpSpPr>
      <p:grpSpPr>
        <a:xfrm>
          <a:off x="0" y="0"/>
          <a:ext cx="0" cy="0"/>
          <a:chOff x="0" y="0"/>
          <a:chExt cx="0" cy="0"/>
        </a:xfrm>
      </p:grpSpPr>
      <p:sp>
        <p:nvSpPr>
          <p:cNvPr id="2950" name="Google Shape;2950;p332"/>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pic>
        <p:nvPicPr>
          <p:cNvPr id="2951" name="Google Shape;2951;p332"/>
          <p:cNvPicPr preferRelativeResize="0"/>
          <p:nvPr/>
        </p:nvPicPr>
        <p:blipFill rotWithShape="1">
          <a:blip r:embed="rId3">
            <a:alphaModFix/>
          </a:blip>
          <a:srcRect b="0" l="0" r="0" t="0"/>
          <a:stretch/>
        </p:blipFill>
        <p:spPr>
          <a:xfrm>
            <a:off x="0" y="0"/>
            <a:ext cx="9143999" cy="6858000"/>
          </a:xfrm>
          <a:prstGeom prst="rect">
            <a:avLst/>
          </a:prstGeom>
          <a:noFill/>
          <a:ln>
            <a:noFill/>
          </a:ln>
        </p:spPr>
      </p:pic>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6" name="Shape 2956"/>
        <p:cNvGrpSpPr/>
        <p:nvPr/>
      </p:nvGrpSpPr>
      <p:grpSpPr>
        <a:xfrm>
          <a:off x="0" y="0"/>
          <a:ext cx="0" cy="0"/>
          <a:chOff x="0" y="0"/>
          <a:chExt cx="0" cy="0"/>
        </a:xfrm>
      </p:grpSpPr>
      <p:sp>
        <p:nvSpPr>
          <p:cNvPr id="2957" name="Google Shape;2957;p333"/>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#34: Object class</a:t>
            </a:r>
            <a:endParaRPr sz="3200"/>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2958" name="Google Shape;2958;p333"/>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2" name="Shape 2962"/>
        <p:cNvGrpSpPr/>
        <p:nvPr/>
      </p:nvGrpSpPr>
      <p:grpSpPr>
        <a:xfrm>
          <a:off x="0" y="0"/>
          <a:ext cx="0" cy="0"/>
          <a:chOff x="0" y="0"/>
          <a:chExt cx="0" cy="0"/>
        </a:xfrm>
      </p:grpSpPr>
      <p:sp>
        <p:nvSpPr>
          <p:cNvPr id="2963" name="Google Shape;2963;p334"/>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The Object class is the parent class of all the classes in java by default</a:t>
            </a:r>
            <a:endParaRPr/>
          </a:p>
          <a:p>
            <a:pPr indent="0" lvl="0" marL="0" rtl="0" algn="l">
              <a:lnSpc>
                <a:spcPct val="100000"/>
              </a:lnSpc>
              <a:spcBef>
                <a:spcPts val="600"/>
              </a:spcBef>
              <a:spcAft>
                <a:spcPts val="0"/>
              </a:spcAft>
              <a:buSzPts val="2000"/>
              <a:buFont typeface="Garamond"/>
              <a:buNone/>
            </a:pPr>
            <a:r>
              <a:rPr lang="en-US"/>
              <a:t>Object class is present in java.lang package</a:t>
            </a:r>
            <a:endParaRPr/>
          </a:p>
          <a:p>
            <a:pPr indent="0" lvl="0" marL="0" rtl="0" algn="l">
              <a:lnSpc>
                <a:spcPct val="100000"/>
              </a:lnSpc>
              <a:spcBef>
                <a:spcPts val="600"/>
              </a:spcBef>
              <a:spcAft>
                <a:spcPts val="0"/>
              </a:spcAft>
              <a:buSzPts val="2000"/>
              <a:buFont typeface="Garamond"/>
              <a:buNone/>
            </a:pPr>
            <a:r>
              <a:rPr lang="en-US"/>
              <a:t>If a Class does not extend any other class then it is direct child class of Object and if extends other class then it is an indirectly derived</a:t>
            </a:r>
            <a:endParaRPr/>
          </a:p>
          <a:p>
            <a:pPr indent="0" lvl="0" marL="0" rtl="0" algn="l">
              <a:lnSpc>
                <a:spcPct val="100000"/>
              </a:lnSpc>
              <a:spcBef>
                <a:spcPts val="600"/>
              </a:spcBef>
              <a:spcAft>
                <a:spcPts val="0"/>
              </a:spcAft>
              <a:buSzPts val="2000"/>
              <a:buFont typeface="Garamond"/>
              <a:buNone/>
            </a:pPr>
            <a:r>
              <a:rPr lang="en-US"/>
              <a:t>The Object class provides some common behaviors to all the objects such as object can be compared, object can be cloned, object can be notified etc.</a:t>
            </a:r>
            <a:endParaRPr/>
          </a:p>
        </p:txBody>
      </p:sp>
      <p:sp>
        <p:nvSpPr>
          <p:cNvPr id="2964" name="Google Shape;2964;p33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OBJECT CLASS</a:t>
            </a:r>
            <a:endParaRPr/>
          </a:p>
        </p:txBody>
      </p:sp>
      <p:sp>
        <p:nvSpPr>
          <p:cNvPr id="2965" name="Google Shape;2965;p334"/>
          <p:cNvSpPr txBox="1"/>
          <p:nvPr/>
        </p:nvSpPr>
        <p:spPr>
          <a:xfrm>
            <a:off x="912495" y="4713605"/>
            <a:ext cx="2574925" cy="922020"/>
          </a:xfrm>
          <a:prstGeom prst="rect">
            <a:avLst/>
          </a:prstGeom>
          <a:solidFill>
            <a:srgbClr val="7F7F7F"/>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String toString()</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boolean equals(Object obj)</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int hashCode()</a:t>
            </a:r>
            <a:endParaRPr/>
          </a:p>
        </p:txBody>
      </p:sp>
      <p:sp>
        <p:nvSpPr>
          <p:cNvPr id="2966" name="Google Shape;2966;p334"/>
          <p:cNvSpPr txBox="1"/>
          <p:nvPr/>
        </p:nvSpPr>
        <p:spPr>
          <a:xfrm>
            <a:off x="3707765" y="4725670"/>
            <a:ext cx="1536700" cy="922020"/>
          </a:xfrm>
          <a:prstGeom prst="rect">
            <a:avLst/>
          </a:prstGeom>
          <a:solidFill>
            <a:srgbClr val="7F7F7F"/>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Object clone()</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void finalize()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getclasss()</a:t>
            </a:r>
            <a:endParaRPr/>
          </a:p>
        </p:txBody>
      </p:sp>
      <p:sp>
        <p:nvSpPr>
          <p:cNvPr id="2967" name="Google Shape;2967;p334"/>
          <p:cNvSpPr txBox="1"/>
          <p:nvPr/>
        </p:nvSpPr>
        <p:spPr>
          <a:xfrm>
            <a:off x="5579745" y="4797425"/>
            <a:ext cx="1539875" cy="922020"/>
          </a:xfrm>
          <a:prstGeom prst="rect">
            <a:avLst/>
          </a:prstGeom>
          <a:solidFill>
            <a:srgbClr val="7F7F7F"/>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void wait()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void  notify()</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void notifyAll()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7"/>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rPr b="1" lang="en-US" sz="2800"/>
              <a:t>Message Passing</a:t>
            </a:r>
            <a:r>
              <a:rPr lang="en-US" sz="2800"/>
              <a:t> is nothing but sending and receiving of information by the objects same as people exchange information.</a:t>
            </a:r>
            <a:endParaRPr/>
          </a:p>
        </p:txBody>
      </p:sp>
      <p:sp>
        <p:nvSpPr>
          <p:cNvPr id="390" name="Google Shape;390;p47"/>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MESSAGE PASSING</a:t>
            </a:r>
            <a:endParaRPr/>
          </a:p>
        </p:txBody>
      </p:sp>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1" name="Shape 2971"/>
        <p:cNvGrpSpPr/>
        <p:nvPr/>
      </p:nvGrpSpPr>
      <p:grpSpPr>
        <a:xfrm>
          <a:off x="0" y="0"/>
          <a:ext cx="0" cy="0"/>
          <a:chOff x="0" y="0"/>
          <a:chExt cx="0" cy="0"/>
        </a:xfrm>
      </p:grpSpPr>
      <p:sp>
        <p:nvSpPr>
          <p:cNvPr id="2972" name="Google Shape;2972;p335"/>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It is used to compare the two objects dynamically.</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This method returns true if this object is the same as the obj argument; false otherwise.</a:t>
            </a:r>
            <a:endParaRPr/>
          </a:p>
        </p:txBody>
      </p:sp>
      <p:sp>
        <p:nvSpPr>
          <p:cNvPr id="2973" name="Google Shape;2973;p335"/>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EQUALS</a:t>
            </a:r>
            <a:endParaRPr/>
          </a:p>
        </p:txBody>
      </p:sp>
      <p:sp>
        <p:nvSpPr>
          <p:cNvPr id="2974" name="Google Shape;2974;p335"/>
          <p:cNvSpPr txBox="1"/>
          <p:nvPr/>
        </p:nvSpPr>
        <p:spPr>
          <a:xfrm>
            <a:off x="2339340" y="2565400"/>
            <a:ext cx="3405505" cy="645160"/>
          </a:xfrm>
          <a:prstGeom prst="rect">
            <a:avLst/>
          </a:prstGeom>
          <a:solidFill>
            <a:srgbClr val="7F7F7F"/>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Syntax:</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public boolean equals(Object obj)</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8" name="Shape 2978"/>
        <p:cNvGrpSpPr/>
        <p:nvPr/>
      </p:nvGrpSpPr>
      <p:grpSpPr>
        <a:xfrm>
          <a:off x="0" y="0"/>
          <a:ext cx="0" cy="0"/>
          <a:chOff x="0" y="0"/>
          <a:chExt cx="0" cy="0"/>
        </a:xfrm>
      </p:grpSpPr>
      <p:sp>
        <p:nvSpPr>
          <p:cNvPr id="2979" name="Google Shape;2979;p336"/>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SzPts val="2000"/>
              <a:buFont typeface="Garamond"/>
              <a:buNone/>
            </a:pPr>
            <a:r>
              <a:rPr lang="en-US"/>
              <a:t>The object cloning is a way to create exact copy of an object.</a:t>
            </a:r>
            <a:endParaRPr/>
          </a:p>
          <a:p>
            <a:pPr indent="0" lvl="0" marL="0" rtl="0" algn="l">
              <a:lnSpc>
                <a:spcPct val="100000"/>
              </a:lnSpc>
              <a:spcBef>
                <a:spcPts val="600"/>
              </a:spcBef>
              <a:spcAft>
                <a:spcPts val="0"/>
              </a:spcAft>
              <a:buSzPts val="2000"/>
              <a:buFont typeface="Garamond"/>
              <a:buNone/>
            </a:pPr>
            <a:r>
              <a:rPr lang="en-US"/>
              <a:t>The clone() method of Object class is used to clone an object.</a:t>
            </a:r>
            <a:endParaRPr/>
          </a:p>
          <a:p>
            <a:pPr indent="0" lvl="0" marL="0" rtl="0" algn="l">
              <a:lnSpc>
                <a:spcPct val="100000"/>
              </a:lnSpc>
              <a:spcBef>
                <a:spcPts val="600"/>
              </a:spcBef>
              <a:spcAft>
                <a:spcPts val="0"/>
              </a:spcAft>
              <a:buSzPts val="2000"/>
              <a:buFont typeface="Garamond"/>
              <a:buNone/>
            </a:pPr>
            <a:r>
              <a:rPr lang="en-US"/>
              <a:t>The java.lang.Cloneable interface must be implemented by the class whose object clone we want to create</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Advantages:</a:t>
            </a:r>
            <a:endParaRPr/>
          </a:p>
          <a:p>
            <a:pPr indent="-342900" lvl="0" marL="342900" rtl="0" algn="l">
              <a:lnSpc>
                <a:spcPct val="100000"/>
              </a:lnSpc>
              <a:spcBef>
                <a:spcPts val="600"/>
              </a:spcBef>
              <a:spcAft>
                <a:spcPts val="0"/>
              </a:spcAft>
              <a:buSzPts val="2000"/>
              <a:buFont typeface="Arial"/>
              <a:buChar char="•"/>
            </a:pPr>
            <a:r>
              <a:rPr lang="en-US"/>
              <a:t>easy way of copying objects</a:t>
            </a:r>
            <a:endParaRPr/>
          </a:p>
          <a:p>
            <a:pPr indent="-342900" lvl="0" marL="342900" rtl="0" algn="l">
              <a:lnSpc>
                <a:spcPct val="100000"/>
              </a:lnSpc>
              <a:spcBef>
                <a:spcPts val="600"/>
              </a:spcBef>
              <a:spcAft>
                <a:spcPts val="0"/>
              </a:spcAft>
              <a:buSzPts val="2000"/>
              <a:buFont typeface="Arial"/>
              <a:buChar char="•"/>
            </a:pPr>
            <a:r>
              <a:rPr lang="en-US"/>
              <a:t>don't need to write lengthy and repetitive codes. </a:t>
            </a:r>
            <a:endParaRPr/>
          </a:p>
          <a:p>
            <a:pPr indent="0" lvl="0" marL="0" rtl="0" algn="l">
              <a:lnSpc>
                <a:spcPct val="100000"/>
              </a:lnSpc>
              <a:spcBef>
                <a:spcPts val="600"/>
              </a:spcBef>
              <a:spcAft>
                <a:spcPts val="0"/>
              </a:spcAft>
              <a:buSzPts val="2000"/>
              <a:buFont typeface="Garamond"/>
              <a:buNone/>
            </a:pPr>
            <a:r>
              <a:t/>
            </a:r>
            <a:endParaRPr/>
          </a:p>
        </p:txBody>
      </p:sp>
      <p:sp>
        <p:nvSpPr>
          <p:cNvPr id="2980" name="Google Shape;2980;p336"/>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OBJECT CLONING</a:t>
            </a:r>
            <a:endParaRPr/>
          </a:p>
        </p:txBody>
      </p:sp>
      <p:sp>
        <p:nvSpPr>
          <p:cNvPr id="2981" name="Google Shape;2981;p336"/>
          <p:cNvSpPr txBox="1"/>
          <p:nvPr/>
        </p:nvSpPr>
        <p:spPr>
          <a:xfrm>
            <a:off x="1763395" y="3645535"/>
            <a:ext cx="5918200" cy="645160"/>
          </a:xfrm>
          <a:prstGeom prst="rect">
            <a:avLst/>
          </a:prstGeom>
          <a:solidFill>
            <a:srgbClr val="7F7F7F"/>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Syntax:</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protected Object clone() throws CloneNotSupportedException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5" name="Shape 2985"/>
        <p:cNvGrpSpPr/>
        <p:nvPr/>
      </p:nvGrpSpPr>
      <p:grpSpPr>
        <a:xfrm>
          <a:off x="0" y="0"/>
          <a:ext cx="0" cy="0"/>
          <a:chOff x="0" y="0"/>
          <a:chExt cx="0" cy="0"/>
        </a:xfrm>
      </p:grpSpPr>
      <p:sp>
        <p:nvSpPr>
          <p:cNvPr id="2986" name="Google Shape;2986;p337"/>
          <p:cNvSpPr txBox="1"/>
          <p:nvPr/>
        </p:nvSpPr>
        <p:spPr>
          <a:xfrm>
            <a:off x="107315" y="116840"/>
            <a:ext cx="5670550" cy="6739255"/>
          </a:xfrm>
          <a:prstGeom prst="rect">
            <a:avLst/>
          </a:prstGeom>
          <a:solidFill>
            <a:srgbClr val="BFBFB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 Student implements Cloneable{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int rollno;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String name;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Student(int rollno,String name){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this.rollno=rollno;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this.name=name;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public Object clone()throws CloneNotSupportedException{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return super.clone();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public static void main(String args[]){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try{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Student s1=new Student(101,"amit");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Student s2=(Student)s1.clone();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System.out.println(s1.rollno+" "+s1.name);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System.out.println(s2.rollno+" "+s2.name);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catch(CloneNotSupportedException c){}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
        <p:nvSpPr>
          <p:cNvPr id="2987" name="Google Shape;2987;p337"/>
          <p:cNvSpPr/>
          <p:nvPr/>
        </p:nvSpPr>
        <p:spPr>
          <a:xfrm>
            <a:off x="6012180" y="1845310"/>
            <a:ext cx="2937510" cy="1509395"/>
          </a:xfrm>
          <a:prstGeom prst="wedgeEllipse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Output: </a:t>
            </a:r>
            <a:endParaRPr/>
          </a:p>
          <a:p>
            <a:pPr indent="0" lvl="0" marL="0" marR="0" rtl="0" algn="ctr">
              <a:spcBef>
                <a:spcPts val="0"/>
              </a:spcBef>
              <a:spcAft>
                <a:spcPts val="0"/>
              </a:spcAft>
              <a:buNone/>
            </a:pPr>
            <a:r>
              <a:rPr lang="en-US" sz="1800">
                <a:solidFill>
                  <a:schemeClr val="lt1"/>
                </a:solidFill>
                <a:latin typeface="Garamond"/>
                <a:ea typeface="Garamond"/>
                <a:cs typeface="Garamond"/>
                <a:sym typeface="Garamond"/>
              </a:rPr>
              <a:t>       101 amit</a:t>
            </a:r>
            <a:endParaRPr/>
          </a:p>
          <a:p>
            <a:pPr indent="0" lvl="0" marL="0" marR="0" rtl="0" algn="ctr">
              <a:spcBef>
                <a:spcPts val="0"/>
              </a:spcBef>
              <a:spcAft>
                <a:spcPts val="0"/>
              </a:spcAft>
              <a:buNone/>
            </a:pPr>
            <a:r>
              <a:rPr lang="en-US" sz="1800">
                <a:solidFill>
                  <a:schemeClr val="lt1"/>
                </a:solidFill>
                <a:latin typeface="Garamond"/>
                <a:ea typeface="Garamond"/>
                <a:cs typeface="Garamond"/>
                <a:sym typeface="Garamond"/>
              </a:rPr>
              <a:t>       101 amit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6">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6">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6">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6">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6">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6">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6">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6">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6">
                                            <p:txEl>
                                              <p:pRg end="18" st="1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6">
                                            <p:txEl>
                                              <p:pRg end="19" st="1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6">
                                            <p:txEl>
                                              <p:pRg end="20" st="2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6">
                                            <p:txEl>
                                              <p:pRg end="21" st="2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6">
                                            <p:txEl>
                                              <p:pRg end="22" st="2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6">
                                            <p:txEl>
                                              <p:pRg end="23" st="2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7"/>
                                        </p:tgtEl>
                                        <p:attrNameLst>
                                          <p:attrName>style.visibility</p:attrName>
                                        </p:attrNameLst>
                                      </p:cBhvr>
                                      <p:to>
                                        <p:strVal val="visible"/>
                                      </p:to>
                                    </p:set>
                                    <p:animEffect filter="fade" transition="in">
                                      <p:cBhvr>
                                        <p:cTn dur="500"/>
                                        <p:tgtEl>
                                          <p:spTgt spid="29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1" name="Shape 2991"/>
        <p:cNvGrpSpPr/>
        <p:nvPr/>
      </p:nvGrpSpPr>
      <p:grpSpPr>
        <a:xfrm>
          <a:off x="0" y="0"/>
          <a:ext cx="0" cy="0"/>
          <a:chOff x="0" y="0"/>
          <a:chExt cx="0" cy="0"/>
        </a:xfrm>
      </p:grpSpPr>
      <p:sp>
        <p:nvSpPr>
          <p:cNvPr id="2992" name="Google Shape;2992;p338"/>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Reflection is an API which is used to examine or modify the behavior of methods, classes, interfaces at runtime.</a:t>
            </a:r>
            <a:endParaRPr/>
          </a:p>
          <a:p>
            <a:pPr indent="0" lvl="0" marL="0" rtl="0" algn="l">
              <a:lnSpc>
                <a:spcPct val="100000"/>
              </a:lnSpc>
              <a:spcBef>
                <a:spcPts val="600"/>
              </a:spcBef>
              <a:spcAft>
                <a:spcPts val="0"/>
              </a:spcAft>
              <a:buSzPts val="2000"/>
              <a:buFont typeface="Garamond"/>
              <a:buNone/>
            </a:pPr>
            <a:r>
              <a:rPr lang="en-US"/>
              <a:t>There is a class in Java named “Class” that keeps all the information about objects and classes at runtime. </a:t>
            </a:r>
            <a:endParaRPr/>
          </a:p>
          <a:p>
            <a:pPr indent="0" lvl="0" marL="0" rtl="0" algn="l">
              <a:lnSpc>
                <a:spcPct val="100000"/>
              </a:lnSpc>
              <a:spcBef>
                <a:spcPts val="600"/>
              </a:spcBef>
              <a:spcAft>
                <a:spcPts val="0"/>
              </a:spcAft>
              <a:buSzPts val="2000"/>
              <a:buFont typeface="Garamond"/>
              <a:buNone/>
            </a:pPr>
            <a:r>
              <a:rPr lang="en-US"/>
              <a:t>The object of “Class” can be used to perform reflection.</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Steps:</a:t>
            </a:r>
            <a:endParaRPr/>
          </a:p>
          <a:p>
            <a:pPr indent="-342900" lvl="0" marL="342900" rtl="0" algn="l">
              <a:lnSpc>
                <a:spcPct val="100000"/>
              </a:lnSpc>
              <a:spcBef>
                <a:spcPts val="600"/>
              </a:spcBef>
              <a:spcAft>
                <a:spcPts val="0"/>
              </a:spcAft>
              <a:buSzPts val="2000"/>
              <a:buFont typeface="Arial"/>
              <a:buChar char="•"/>
            </a:pPr>
            <a:r>
              <a:rPr lang="en-US"/>
              <a:t>create an object of Class.</a:t>
            </a:r>
            <a:endParaRPr/>
          </a:p>
          <a:p>
            <a:pPr indent="-342900" lvl="0" marL="342900" rtl="0" algn="l">
              <a:lnSpc>
                <a:spcPct val="100000"/>
              </a:lnSpc>
              <a:spcBef>
                <a:spcPts val="600"/>
              </a:spcBef>
              <a:spcAft>
                <a:spcPts val="0"/>
              </a:spcAft>
              <a:buSzPts val="2000"/>
              <a:buFont typeface="Arial"/>
              <a:buChar char="•"/>
            </a:pPr>
            <a:r>
              <a:rPr lang="en-US"/>
              <a:t>using the object we can call various methods to get information about methods, fields, and constructors present in a class.</a:t>
            </a:r>
            <a:endParaRPr/>
          </a:p>
          <a:p>
            <a:pPr indent="-215900" lvl="0" marL="342900" rtl="0" algn="l">
              <a:lnSpc>
                <a:spcPct val="100000"/>
              </a:lnSpc>
              <a:spcBef>
                <a:spcPts val="600"/>
              </a:spcBef>
              <a:spcAft>
                <a:spcPts val="0"/>
              </a:spcAft>
              <a:buSzPts val="2000"/>
              <a:buFont typeface="Arial"/>
              <a:buNone/>
            </a:pPr>
            <a:r>
              <a:t/>
            </a:r>
            <a:endParaRPr/>
          </a:p>
        </p:txBody>
      </p:sp>
      <p:sp>
        <p:nvSpPr>
          <p:cNvPr id="2993" name="Google Shape;2993;p338"/>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REFLECTION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2">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7" name="Shape 2997"/>
        <p:cNvGrpSpPr/>
        <p:nvPr/>
      </p:nvGrpSpPr>
      <p:grpSpPr>
        <a:xfrm>
          <a:off x="0" y="0"/>
          <a:ext cx="0" cy="0"/>
          <a:chOff x="0" y="0"/>
          <a:chExt cx="0" cy="0"/>
        </a:xfrm>
      </p:grpSpPr>
      <p:sp>
        <p:nvSpPr>
          <p:cNvPr id="2998" name="Google Shape;2998;p339"/>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Reflection can be used to get information about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Class The </a:t>
            </a:r>
            <a:r>
              <a:rPr b="1" lang="en-US"/>
              <a:t>getClass()</a:t>
            </a:r>
            <a:r>
              <a:rPr lang="en-US"/>
              <a:t> method is used to get the name of the class to which an object belongs.</a:t>
            </a:r>
            <a:endParaRPr/>
          </a:p>
          <a:p>
            <a:pPr indent="0" lvl="0" marL="0" rtl="0" algn="l">
              <a:lnSpc>
                <a:spcPct val="100000"/>
              </a:lnSpc>
              <a:spcBef>
                <a:spcPts val="600"/>
              </a:spcBef>
              <a:spcAft>
                <a:spcPts val="0"/>
              </a:spcAft>
              <a:buSzPts val="2000"/>
              <a:buFont typeface="Garamond"/>
              <a:buNone/>
            </a:pPr>
            <a:r>
              <a:rPr lang="en-US"/>
              <a:t>Constructors The </a:t>
            </a:r>
            <a:r>
              <a:rPr b="1" lang="en-US"/>
              <a:t>getConstructors()</a:t>
            </a:r>
            <a:r>
              <a:rPr lang="en-US"/>
              <a:t> method is used to get the public constructors of the class to which an object belongs.</a:t>
            </a:r>
            <a:endParaRPr/>
          </a:p>
          <a:p>
            <a:pPr indent="0" lvl="0" marL="0" rtl="0" algn="l">
              <a:lnSpc>
                <a:spcPct val="100000"/>
              </a:lnSpc>
              <a:spcBef>
                <a:spcPts val="600"/>
              </a:spcBef>
              <a:spcAft>
                <a:spcPts val="0"/>
              </a:spcAft>
              <a:buSzPts val="2000"/>
              <a:buFont typeface="Garamond"/>
              <a:buNone/>
            </a:pPr>
            <a:r>
              <a:rPr lang="en-US"/>
              <a:t>Methods The </a:t>
            </a:r>
            <a:r>
              <a:rPr b="1" lang="en-US"/>
              <a:t>getMethods() </a:t>
            </a:r>
            <a:r>
              <a:rPr lang="en-US"/>
              <a:t>method is used to get the public methods of the class to which an objects belongs.</a:t>
            </a:r>
            <a:endParaRPr/>
          </a:p>
        </p:txBody>
      </p:sp>
      <p:sp>
        <p:nvSpPr>
          <p:cNvPr id="2999" name="Google Shape;2999;p33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REFLECTION</a:t>
            </a:r>
            <a:endParaRPr/>
          </a:p>
        </p:txBody>
      </p:sp>
      <p:sp>
        <p:nvSpPr>
          <p:cNvPr id="3000" name="Google Shape;3000;p339"/>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4" name="Shape 3004"/>
        <p:cNvGrpSpPr/>
        <p:nvPr/>
      </p:nvGrpSpPr>
      <p:grpSpPr>
        <a:xfrm>
          <a:off x="0" y="0"/>
          <a:ext cx="0" cy="0"/>
          <a:chOff x="0" y="0"/>
          <a:chExt cx="0" cy="0"/>
        </a:xfrm>
      </p:grpSpPr>
      <p:sp>
        <p:nvSpPr>
          <p:cNvPr id="3005" name="Google Shape;3005;p340"/>
          <p:cNvSpPr txBox="1"/>
          <p:nvPr/>
        </p:nvSpPr>
        <p:spPr>
          <a:xfrm>
            <a:off x="107315" y="116840"/>
            <a:ext cx="4444365" cy="3138170"/>
          </a:xfrm>
          <a:prstGeom prst="rect">
            <a:avLst/>
          </a:prstGeom>
          <a:solidFill>
            <a:srgbClr val="BFBFB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import java.lang.reflect.Method;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import java.lang.reflect.Field;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import java.lang.reflect.Constructor;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 Test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private String s;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public Test()  {  s = “Java Programming";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public void method1()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System.out.println("The string is " + s);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p:txBody>
      </p:sp>
      <p:sp>
        <p:nvSpPr>
          <p:cNvPr id="3006" name="Google Shape;3006;p340"/>
          <p:cNvSpPr/>
          <p:nvPr/>
        </p:nvSpPr>
        <p:spPr>
          <a:xfrm>
            <a:off x="5147945" y="2781300"/>
            <a:ext cx="4349750" cy="2688590"/>
          </a:xfrm>
          <a:prstGeom prst="wedgeEllipse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Outpt: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The name of class is Test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The name of constructor is Test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The public methods of class are :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method1</a:t>
            </a:r>
            <a:endParaRPr/>
          </a:p>
        </p:txBody>
      </p:sp>
      <p:sp>
        <p:nvSpPr>
          <p:cNvPr id="3007" name="Google Shape;3007;p340"/>
          <p:cNvSpPr txBox="1"/>
          <p:nvPr/>
        </p:nvSpPr>
        <p:spPr>
          <a:xfrm>
            <a:off x="4643755" y="116840"/>
            <a:ext cx="4353560" cy="2306955"/>
          </a:xfrm>
          <a:prstGeom prst="rect">
            <a:avLst/>
          </a:prstGeom>
          <a:solidFill>
            <a:srgbClr val="BFBFB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  System.out.println("The name of constructor is " + </a:t>
            </a:r>
            <a:r>
              <a:rPr lang="en-US" sz="1800">
                <a:solidFill>
                  <a:srgbClr val="FF0000"/>
                </a:solidFill>
                <a:latin typeface="Garamond"/>
                <a:ea typeface="Garamond"/>
                <a:cs typeface="Garamond"/>
                <a:sym typeface="Garamond"/>
              </a:rPr>
              <a:t>constructor.getName()</a:t>
            </a: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System.out.println("The public methods of class are :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Method[] methods = cls.getMethods();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System.out.println(method.getName());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p:txBody>
      </p:sp>
      <p:sp>
        <p:nvSpPr>
          <p:cNvPr id="3008" name="Google Shape;3008;p340"/>
          <p:cNvSpPr txBox="1"/>
          <p:nvPr/>
        </p:nvSpPr>
        <p:spPr>
          <a:xfrm>
            <a:off x="0" y="3501390"/>
            <a:ext cx="5097145" cy="2861310"/>
          </a:xfrm>
          <a:prstGeom prst="rect">
            <a:avLst/>
          </a:prstGeom>
          <a:solidFill>
            <a:srgbClr val="BFBFB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 Demo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public static void main(String args[]) throws Exception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Test obj = new Test();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Class cls = obj.getClass();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System.out.println("The name of class is " + </a:t>
            </a:r>
            <a:r>
              <a:rPr lang="en-US" sz="1800">
                <a:solidFill>
                  <a:srgbClr val="FF0000"/>
                </a:solidFill>
                <a:latin typeface="Garamond"/>
                <a:ea typeface="Garamond"/>
                <a:cs typeface="Garamond"/>
                <a:sym typeface="Garamond"/>
              </a:rPr>
              <a:t>cls.getName()</a:t>
            </a: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Constructor constructor = </a:t>
            </a:r>
            <a:r>
              <a:rPr lang="en-US" sz="1800">
                <a:solidFill>
                  <a:srgbClr val="FF0000"/>
                </a:solidFill>
                <a:latin typeface="Garamond"/>
                <a:ea typeface="Garamond"/>
                <a:cs typeface="Garamond"/>
                <a:sym typeface="Garamond"/>
              </a:rPr>
              <a:t>cls.getConstructor()</a:t>
            </a:r>
            <a:r>
              <a:rPr lang="en-US" sz="1800">
                <a:solidFill>
                  <a:schemeClr val="dk1"/>
                </a:solidFill>
                <a:latin typeface="Garamond"/>
                <a:ea typeface="Garamond"/>
                <a:cs typeface="Garamond"/>
                <a:sym typeface="Garamond"/>
              </a:rPr>
              <a:t>; </a:t>
            </a:r>
            <a:endParaRPr sz="1800">
              <a:solidFill>
                <a:schemeClr val="dk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5">
                                            <p:txEl>
                                              <p:pRg end="0" st="0"/>
                                            </p:txEl>
                                          </p:spTgt>
                                        </p:tgtEl>
                                        <p:attrNameLst>
                                          <p:attrName>style.visibility</p:attrName>
                                        </p:attrNameLst>
                                      </p:cBhvr>
                                      <p:to>
                                        <p:strVal val="visible"/>
                                      </p:to>
                                    </p:set>
                                    <p:animEffect filter="fade" transition="in">
                                      <p:cBhvr>
                                        <p:cTn dur="500"/>
                                        <p:tgtEl>
                                          <p:spTgt spid="30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5">
                                            <p:txEl>
                                              <p:pRg end="1" st="1"/>
                                            </p:txEl>
                                          </p:spTgt>
                                        </p:tgtEl>
                                        <p:attrNameLst>
                                          <p:attrName>style.visibility</p:attrName>
                                        </p:attrNameLst>
                                      </p:cBhvr>
                                      <p:to>
                                        <p:strVal val="visible"/>
                                      </p:to>
                                    </p:set>
                                    <p:animEffect filter="fade" transition="in">
                                      <p:cBhvr>
                                        <p:cTn dur="500"/>
                                        <p:tgtEl>
                                          <p:spTgt spid="30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5">
                                            <p:txEl>
                                              <p:pRg end="2" st="2"/>
                                            </p:txEl>
                                          </p:spTgt>
                                        </p:tgtEl>
                                        <p:attrNameLst>
                                          <p:attrName>style.visibility</p:attrName>
                                        </p:attrNameLst>
                                      </p:cBhvr>
                                      <p:to>
                                        <p:strVal val="visible"/>
                                      </p:to>
                                    </p:set>
                                    <p:animEffect filter="fade" transition="in">
                                      <p:cBhvr>
                                        <p:cTn dur="500"/>
                                        <p:tgtEl>
                                          <p:spTgt spid="30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5">
                                            <p:txEl>
                                              <p:pRg end="3" st="3"/>
                                            </p:txEl>
                                          </p:spTgt>
                                        </p:tgtEl>
                                        <p:attrNameLst>
                                          <p:attrName>style.visibility</p:attrName>
                                        </p:attrNameLst>
                                      </p:cBhvr>
                                      <p:to>
                                        <p:strVal val="visible"/>
                                      </p:to>
                                    </p:set>
                                    <p:animEffect filter="fade" transition="in">
                                      <p:cBhvr>
                                        <p:cTn dur="500"/>
                                        <p:tgtEl>
                                          <p:spTgt spid="30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5">
                                            <p:txEl>
                                              <p:pRg end="4" st="4"/>
                                            </p:txEl>
                                          </p:spTgt>
                                        </p:tgtEl>
                                        <p:attrNameLst>
                                          <p:attrName>style.visibility</p:attrName>
                                        </p:attrNameLst>
                                      </p:cBhvr>
                                      <p:to>
                                        <p:strVal val="visible"/>
                                      </p:to>
                                    </p:set>
                                    <p:animEffect filter="fade" transition="in">
                                      <p:cBhvr>
                                        <p:cTn dur="500"/>
                                        <p:tgtEl>
                                          <p:spTgt spid="300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5">
                                            <p:txEl>
                                              <p:pRg end="5" st="5"/>
                                            </p:txEl>
                                          </p:spTgt>
                                        </p:tgtEl>
                                        <p:attrNameLst>
                                          <p:attrName>style.visibility</p:attrName>
                                        </p:attrNameLst>
                                      </p:cBhvr>
                                      <p:to>
                                        <p:strVal val="visible"/>
                                      </p:to>
                                    </p:set>
                                    <p:animEffect filter="fade" transition="in">
                                      <p:cBhvr>
                                        <p:cTn dur="500"/>
                                        <p:tgtEl>
                                          <p:spTgt spid="300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5">
                                            <p:txEl>
                                              <p:pRg end="6" st="6"/>
                                            </p:txEl>
                                          </p:spTgt>
                                        </p:tgtEl>
                                        <p:attrNameLst>
                                          <p:attrName>style.visibility</p:attrName>
                                        </p:attrNameLst>
                                      </p:cBhvr>
                                      <p:to>
                                        <p:strVal val="visible"/>
                                      </p:to>
                                    </p:set>
                                    <p:animEffect filter="fade" transition="in">
                                      <p:cBhvr>
                                        <p:cTn dur="500"/>
                                        <p:tgtEl>
                                          <p:spTgt spid="300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5">
                                            <p:txEl>
                                              <p:pRg end="7" st="7"/>
                                            </p:txEl>
                                          </p:spTgt>
                                        </p:tgtEl>
                                        <p:attrNameLst>
                                          <p:attrName>style.visibility</p:attrName>
                                        </p:attrNameLst>
                                      </p:cBhvr>
                                      <p:to>
                                        <p:strVal val="visible"/>
                                      </p:to>
                                    </p:set>
                                    <p:animEffect filter="fade" transition="in">
                                      <p:cBhvr>
                                        <p:cTn dur="500"/>
                                        <p:tgtEl>
                                          <p:spTgt spid="300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5">
                                            <p:txEl>
                                              <p:pRg end="8" st="8"/>
                                            </p:txEl>
                                          </p:spTgt>
                                        </p:tgtEl>
                                        <p:attrNameLst>
                                          <p:attrName>style.visibility</p:attrName>
                                        </p:attrNameLst>
                                      </p:cBhvr>
                                      <p:to>
                                        <p:strVal val="visible"/>
                                      </p:to>
                                    </p:set>
                                    <p:animEffect filter="fade" transition="in">
                                      <p:cBhvr>
                                        <p:cTn dur="500"/>
                                        <p:tgtEl>
                                          <p:spTgt spid="300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5">
                                            <p:txEl>
                                              <p:pRg end="9" st="9"/>
                                            </p:txEl>
                                          </p:spTgt>
                                        </p:tgtEl>
                                        <p:attrNameLst>
                                          <p:attrName>style.visibility</p:attrName>
                                        </p:attrNameLst>
                                      </p:cBhvr>
                                      <p:to>
                                        <p:strVal val="visible"/>
                                      </p:to>
                                    </p:set>
                                    <p:animEffect filter="fade" transition="in">
                                      <p:cBhvr>
                                        <p:cTn dur="500"/>
                                        <p:tgtEl>
                                          <p:spTgt spid="300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5">
                                            <p:txEl>
                                              <p:pRg end="10" st="10"/>
                                            </p:txEl>
                                          </p:spTgt>
                                        </p:tgtEl>
                                        <p:attrNameLst>
                                          <p:attrName>style.visibility</p:attrName>
                                        </p:attrNameLst>
                                      </p:cBhvr>
                                      <p:to>
                                        <p:strVal val="visible"/>
                                      </p:to>
                                    </p:set>
                                    <p:animEffect filter="fade" transition="in">
                                      <p:cBhvr>
                                        <p:cTn dur="500"/>
                                        <p:tgtEl>
                                          <p:spTgt spid="300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7">
                                            <p:txEl>
                                              <p:pRg end="0" st="0"/>
                                            </p:txEl>
                                          </p:spTgt>
                                        </p:tgtEl>
                                        <p:attrNameLst>
                                          <p:attrName>style.visibility</p:attrName>
                                        </p:attrNameLst>
                                      </p:cBhvr>
                                      <p:to>
                                        <p:strVal val="visible"/>
                                      </p:to>
                                    </p:set>
                                    <p:animEffect filter="fade" transition="in">
                                      <p:cBhvr>
                                        <p:cTn dur="500"/>
                                        <p:tgtEl>
                                          <p:spTgt spid="30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7">
                                            <p:txEl>
                                              <p:pRg end="1" st="1"/>
                                            </p:txEl>
                                          </p:spTgt>
                                        </p:tgtEl>
                                        <p:attrNameLst>
                                          <p:attrName>style.visibility</p:attrName>
                                        </p:attrNameLst>
                                      </p:cBhvr>
                                      <p:to>
                                        <p:strVal val="visible"/>
                                      </p:to>
                                    </p:set>
                                    <p:animEffect filter="fade" transition="in">
                                      <p:cBhvr>
                                        <p:cTn dur="500"/>
                                        <p:tgtEl>
                                          <p:spTgt spid="30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7">
                                            <p:txEl>
                                              <p:pRg end="2" st="2"/>
                                            </p:txEl>
                                          </p:spTgt>
                                        </p:tgtEl>
                                        <p:attrNameLst>
                                          <p:attrName>style.visibility</p:attrName>
                                        </p:attrNameLst>
                                      </p:cBhvr>
                                      <p:to>
                                        <p:strVal val="visible"/>
                                      </p:to>
                                    </p:set>
                                    <p:animEffect filter="fade" transition="in">
                                      <p:cBhvr>
                                        <p:cTn dur="500"/>
                                        <p:tgtEl>
                                          <p:spTgt spid="30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7">
                                            <p:txEl>
                                              <p:pRg end="3" st="3"/>
                                            </p:txEl>
                                          </p:spTgt>
                                        </p:tgtEl>
                                        <p:attrNameLst>
                                          <p:attrName>style.visibility</p:attrName>
                                        </p:attrNameLst>
                                      </p:cBhvr>
                                      <p:to>
                                        <p:strVal val="visible"/>
                                      </p:to>
                                    </p:set>
                                    <p:animEffect filter="fade" transition="in">
                                      <p:cBhvr>
                                        <p:cTn dur="500"/>
                                        <p:tgtEl>
                                          <p:spTgt spid="30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7">
                                            <p:txEl>
                                              <p:pRg end="4" st="4"/>
                                            </p:txEl>
                                          </p:spTgt>
                                        </p:tgtEl>
                                        <p:attrNameLst>
                                          <p:attrName>style.visibility</p:attrName>
                                        </p:attrNameLst>
                                      </p:cBhvr>
                                      <p:to>
                                        <p:strVal val="visible"/>
                                      </p:to>
                                    </p:set>
                                    <p:animEffect filter="fade" transition="in">
                                      <p:cBhvr>
                                        <p:cTn dur="500"/>
                                        <p:tgtEl>
                                          <p:spTgt spid="300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7">
                                            <p:txEl>
                                              <p:pRg end="5" st="5"/>
                                            </p:txEl>
                                          </p:spTgt>
                                        </p:tgtEl>
                                        <p:attrNameLst>
                                          <p:attrName>style.visibility</p:attrName>
                                        </p:attrNameLst>
                                      </p:cBhvr>
                                      <p:to>
                                        <p:strVal val="visible"/>
                                      </p:to>
                                    </p:set>
                                    <p:animEffect filter="fade" transition="in">
                                      <p:cBhvr>
                                        <p:cTn dur="500"/>
                                        <p:tgtEl>
                                          <p:spTgt spid="300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6"/>
                                        </p:tgtEl>
                                        <p:attrNameLst>
                                          <p:attrName>style.visibility</p:attrName>
                                        </p:attrNameLst>
                                      </p:cBhvr>
                                      <p:to>
                                        <p:strVal val="visible"/>
                                      </p:to>
                                    </p:set>
                                    <p:animEffect filter="fade" transition="in">
                                      <p:cBhvr>
                                        <p:cTn dur="500"/>
                                        <p:tgtEl>
                                          <p:spTgt spid="30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2" name="Shape 3012"/>
        <p:cNvGrpSpPr/>
        <p:nvPr/>
      </p:nvGrpSpPr>
      <p:grpSpPr>
        <a:xfrm>
          <a:off x="0" y="0"/>
          <a:ext cx="0" cy="0"/>
          <a:chOff x="0" y="0"/>
          <a:chExt cx="0" cy="0"/>
        </a:xfrm>
      </p:grpSpPr>
      <p:sp>
        <p:nvSpPr>
          <p:cNvPr id="3013" name="Google Shape;3013;p341"/>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SzPts val="2000"/>
              <a:buFont typeface="Inter"/>
              <a:buNone/>
            </a:pPr>
            <a:r>
              <a:rPr b="1" i="0" lang="en-US">
                <a:latin typeface="Inter"/>
                <a:ea typeface="Inter"/>
                <a:cs typeface="Inter"/>
                <a:sym typeface="Inter"/>
              </a:rPr>
              <a:t>Java Runtime</a:t>
            </a:r>
            <a:r>
              <a:rPr b="0" i="0" lang="en-US">
                <a:latin typeface="Inter"/>
                <a:ea typeface="Inter"/>
                <a:cs typeface="Inter"/>
                <a:sym typeface="Inter"/>
              </a:rPr>
              <a:t> class is used </a:t>
            </a:r>
            <a:r>
              <a:rPr b="0" i="1" lang="en-US">
                <a:latin typeface="Inter"/>
                <a:ea typeface="Inter"/>
                <a:cs typeface="Inter"/>
                <a:sym typeface="Inter"/>
              </a:rPr>
              <a:t>to interact with java runtime environment</a:t>
            </a:r>
            <a:r>
              <a:rPr b="0" i="0" lang="en-US">
                <a:latin typeface="Inter"/>
                <a:ea typeface="Inter"/>
                <a:cs typeface="Inter"/>
                <a:sym typeface="Inter"/>
              </a:rPr>
              <a:t>. Java Runtime class provides methods to execute a process, invoke GC, get total and free memory etc. There is only one instance of java.lang.Runtime class is available for one java application.</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The </a:t>
            </a:r>
            <a:r>
              <a:rPr b="1" i="0" lang="en-US">
                <a:latin typeface="Inter"/>
                <a:ea typeface="Inter"/>
                <a:cs typeface="Inter"/>
                <a:sym typeface="Inter"/>
              </a:rPr>
              <a:t>Runtime.getRuntime()</a:t>
            </a:r>
            <a:r>
              <a:rPr b="0" i="0" lang="en-US">
                <a:latin typeface="Inter"/>
                <a:ea typeface="Inter"/>
                <a:cs typeface="Inter"/>
                <a:sym typeface="Inter"/>
              </a:rPr>
              <a:t> method returns the singleton instance of Runtime class.</a:t>
            </a:r>
            <a:endParaRPr/>
          </a:p>
          <a:p>
            <a:pPr indent="0" lvl="0" marL="0" rtl="0" algn="ctr">
              <a:lnSpc>
                <a:spcPct val="100000"/>
              </a:lnSpc>
              <a:spcBef>
                <a:spcPts val="600"/>
              </a:spcBef>
              <a:spcAft>
                <a:spcPts val="0"/>
              </a:spcAft>
              <a:buSzPts val="2000"/>
              <a:buFont typeface="Garamond"/>
              <a:buNone/>
            </a:pPr>
            <a:r>
              <a:t/>
            </a:r>
            <a:endParaRPr/>
          </a:p>
        </p:txBody>
      </p:sp>
      <p:sp>
        <p:nvSpPr>
          <p:cNvPr id="3014" name="Google Shape;3014;p34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RUNTIME JAVA CLASSES</a:t>
            </a:r>
            <a:endParaRPr/>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8" name="Shape 3018"/>
        <p:cNvGrpSpPr/>
        <p:nvPr/>
      </p:nvGrpSpPr>
      <p:grpSpPr>
        <a:xfrm>
          <a:off x="0" y="0"/>
          <a:ext cx="0" cy="0"/>
          <a:chOff x="0" y="0"/>
          <a:chExt cx="0" cy="0"/>
        </a:xfrm>
      </p:grpSpPr>
      <p:sp>
        <p:nvSpPr>
          <p:cNvPr id="3019" name="Google Shape;3019;p342"/>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pic>
        <p:nvPicPr>
          <p:cNvPr id="3020" name="Google Shape;3020;p342"/>
          <p:cNvPicPr preferRelativeResize="0"/>
          <p:nvPr/>
        </p:nvPicPr>
        <p:blipFill rotWithShape="1">
          <a:blip r:embed="rId3">
            <a:alphaModFix/>
          </a:blip>
          <a:srcRect b="0" l="0" r="0" t="0"/>
          <a:stretch/>
        </p:blipFill>
        <p:spPr>
          <a:xfrm>
            <a:off x="0" y="1"/>
            <a:ext cx="9144000" cy="6858000"/>
          </a:xfrm>
          <a:prstGeom prst="rect">
            <a:avLst/>
          </a:prstGeom>
          <a:noFill/>
          <a:ln>
            <a:noFill/>
          </a:ln>
        </p:spPr>
      </p:pic>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4" name="Shape 3024"/>
        <p:cNvGrpSpPr/>
        <p:nvPr/>
      </p:nvGrpSpPr>
      <p:grpSpPr>
        <a:xfrm>
          <a:off x="0" y="0"/>
          <a:ext cx="0" cy="0"/>
          <a:chOff x="0" y="0"/>
          <a:chExt cx="0" cy="0"/>
        </a:xfrm>
      </p:grpSpPr>
      <p:sp>
        <p:nvSpPr>
          <p:cNvPr id="3025" name="Google Shape;3025;p343"/>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pic>
        <p:nvPicPr>
          <p:cNvPr id="3026" name="Google Shape;3026;p343"/>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0" name="Shape 3030"/>
        <p:cNvGrpSpPr/>
        <p:nvPr/>
      </p:nvGrpSpPr>
      <p:grpSpPr>
        <a:xfrm>
          <a:off x="0" y="0"/>
          <a:ext cx="0" cy="0"/>
          <a:chOff x="0" y="0"/>
          <a:chExt cx="0" cy="0"/>
        </a:xfrm>
      </p:grpSpPr>
      <p:sp>
        <p:nvSpPr>
          <p:cNvPr id="3031" name="Google Shape;3031;p344"/>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pic>
        <p:nvPicPr>
          <p:cNvPr id="3032" name="Google Shape;3032;p344"/>
          <p:cNvPicPr preferRelativeResize="0"/>
          <p:nvPr/>
        </p:nvPicPr>
        <p:blipFill rotWithShape="1">
          <a:blip r:embed="rId3">
            <a:alphaModFix/>
          </a:blip>
          <a:srcRect b="0" l="0" r="0" t="0"/>
          <a:stretch/>
        </p:blipFill>
        <p:spPr>
          <a:xfrm>
            <a:off x="107504" y="79375"/>
            <a:ext cx="8928992" cy="66992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8"/>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fontScale="85000" lnSpcReduction="20000"/>
          </a:bodyPr>
          <a:lstStyle/>
          <a:p>
            <a:pPr indent="-107950" lvl="0" marL="0" rtl="0" algn="l">
              <a:lnSpc>
                <a:spcPct val="100000"/>
              </a:lnSpc>
              <a:spcBef>
                <a:spcPts val="0"/>
              </a:spcBef>
              <a:spcAft>
                <a:spcPts val="0"/>
              </a:spcAft>
              <a:buSzPct val="100000"/>
              <a:buFont typeface="Arial"/>
              <a:buChar char="•"/>
            </a:pPr>
            <a:r>
              <a:rPr lang="en-US"/>
              <a:t>Object</a:t>
            </a:r>
            <a:endParaRPr/>
          </a:p>
          <a:p>
            <a:pPr indent="-107950" lvl="0" marL="0" rtl="0" algn="l">
              <a:lnSpc>
                <a:spcPct val="100000"/>
              </a:lnSpc>
              <a:spcBef>
                <a:spcPts val="600"/>
              </a:spcBef>
              <a:spcAft>
                <a:spcPts val="0"/>
              </a:spcAft>
              <a:buSzPct val="100000"/>
              <a:buFont typeface="Arial"/>
              <a:buChar char="•"/>
            </a:pPr>
            <a:r>
              <a:rPr lang="en-US"/>
              <a:t> Class</a:t>
            </a:r>
            <a:endParaRPr/>
          </a:p>
          <a:p>
            <a:pPr indent="-107950" lvl="0" marL="0" rtl="0" algn="l">
              <a:lnSpc>
                <a:spcPct val="100000"/>
              </a:lnSpc>
              <a:spcBef>
                <a:spcPts val="600"/>
              </a:spcBef>
              <a:spcAft>
                <a:spcPts val="0"/>
              </a:spcAft>
              <a:buSzPct val="100000"/>
              <a:buFont typeface="Arial"/>
              <a:buChar char="•"/>
            </a:pPr>
            <a:r>
              <a:rPr lang="en-US"/>
              <a:t> Data Abstraction </a:t>
            </a:r>
            <a:endParaRPr/>
          </a:p>
          <a:p>
            <a:pPr indent="-107950" lvl="0" marL="0" rtl="0" algn="l">
              <a:lnSpc>
                <a:spcPct val="100000"/>
              </a:lnSpc>
              <a:spcBef>
                <a:spcPts val="600"/>
              </a:spcBef>
              <a:spcAft>
                <a:spcPts val="0"/>
              </a:spcAft>
              <a:buSzPct val="100000"/>
              <a:buFont typeface="Arial"/>
              <a:buChar char="•"/>
            </a:pPr>
            <a:r>
              <a:rPr lang="en-US"/>
              <a:t> Encapsulation</a:t>
            </a:r>
            <a:endParaRPr/>
          </a:p>
          <a:p>
            <a:pPr indent="-107950" lvl="0" marL="0" rtl="0" algn="l">
              <a:lnSpc>
                <a:spcPct val="100000"/>
              </a:lnSpc>
              <a:spcBef>
                <a:spcPts val="600"/>
              </a:spcBef>
              <a:spcAft>
                <a:spcPts val="0"/>
              </a:spcAft>
              <a:buSzPct val="100000"/>
              <a:buFont typeface="Arial"/>
              <a:buChar char="•"/>
            </a:pPr>
            <a:r>
              <a:rPr lang="en-US"/>
              <a:t> Inheritance</a:t>
            </a:r>
            <a:endParaRPr/>
          </a:p>
          <a:p>
            <a:pPr indent="-107950" lvl="0" marL="0" rtl="0" algn="l">
              <a:lnSpc>
                <a:spcPct val="100000"/>
              </a:lnSpc>
              <a:spcBef>
                <a:spcPts val="600"/>
              </a:spcBef>
              <a:spcAft>
                <a:spcPts val="0"/>
              </a:spcAft>
              <a:buSzPct val="100000"/>
              <a:buFont typeface="Arial"/>
              <a:buChar char="•"/>
            </a:pPr>
            <a:r>
              <a:rPr lang="en-US"/>
              <a:t> Polymorphism</a:t>
            </a:r>
            <a:endParaRPr/>
          </a:p>
          <a:p>
            <a:pPr indent="-107950" lvl="0" marL="0" rtl="0" algn="l">
              <a:lnSpc>
                <a:spcPct val="100000"/>
              </a:lnSpc>
              <a:spcBef>
                <a:spcPts val="600"/>
              </a:spcBef>
              <a:spcAft>
                <a:spcPts val="0"/>
              </a:spcAft>
              <a:buSzPct val="100000"/>
              <a:buFont typeface="Arial"/>
              <a:buChar char="•"/>
            </a:pPr>
            <a:r>
              <a:rPr lang="en-US"/>
              <a:t> Dynamic Binding</a:t>
            </a:r>
            <a:endParaRPr/>
          </a:p>
          <a:p>
            <a:pPr indent="-107950" lvl="0" marL="0" rtl="0" algn="l">
              <a:lnSpc>
                <a:spcPct val="100000"/>
              </a:lnSpc>
              <a:spcBef>
                <a:spcPts val="600"/>
              </a:spcBef>
              <a:spcAft>
                <a:spcPts val="0"/>
              </a:spcAft>
              <a:buSzPct val="100000"/>
              <a:buFont typeface="Arial"/>
              <a:buChar char="•"/>
            </a:pPr>
            <a:r>
              <a:rPr lang="en-US"/>
              <a:t> Message Passing</a:t>
            </a:r>
            <a:endParaRPr/>
          </a:p>
          <a:p>
            <a:pPr indent="-107950" lvl="0" marL="0" rtl="0" algn="l">
              <a:lnSpc>
                <a:spcPct val="100000"/>
              </a:lnSpc>
              <a:spcBef>
                <a:spcPts val="600"/>
              </a:spcBef>
              <a:spcAft>
                <a:spcPts val="0"/>
              </a:spcAft>
              <a:buSzPct val="100000"/>
              <a:buFont typeface="Arial"/>
              <a:buChar char="•"/>
            </a:pPr>
            <a:r>
              <a:rPr lang="en-US"/>
              <a:t> Platform independent</a:t>
            </a:r>
            <a:endParaRPr/>
          </a:p>
          <a:p>
            <a:pPr indent="-107950" lvl="0" marL="0" rtl="0" algn="l">
              <a:lnSpc>
                <a:spcPct val="100000"/>
              </a:lnSpc>
              <a:spcBef>
                <a:spcPts val="600"/>
              </a:spcBef>
              <a:spcAft>
                <a:spcPts val="0"/>
              </a:spcAft>
              <a:buSzPct val="100000"/>
              <a:buFont typeface="Arial"/>
              <a:buChar char="•"/>
            </a:pPr>
            <a:r>
              <a:rPr lang="en-US"/>
              <a:t> Compiled and interpreted</a:t>
            </a:r>
            <a:endParaRPr/>
          </a:p>
          <a:p>
            <a:pPr indent="-107950" lvl="0" marL="0" rtl="0" algn="l">
              <a:lnSpc>
                <a:spcPct val="100000"/>
              </a:lnSpc>
              <a:spcBef>
                <a:spcPts val="600"/>
              </a:spcBef>
              <a:spcAft>
                <a:spcPts val="0"/>
              </a:spcAft>
              <a:buSzPct val="100000"/>
              <a:buFont typeface="Arial"/>
              <a:buChar char="•"/>
            </a:pPr>
            <a:r>
              <a:rPr lang="en-US"/>
              <a:t> Robust and secure</a:t>
            </a:r>
            <a:endParaRPr/>
          </a:p>
          <a:p>
            <a:pPr indent="-107950" lvl="0" marL="0" rtl="0" algn="l">
              <a:lnSpc>
                <a:spcPct val="100000"/>
              </a:lnSpc>
              <a:spcBef>
                <a:spcPts val="600"/>
              </a:spcBef>
              <a:spcAft>
                <a:spcPts val="0"/>
              </a:spcAft>
              <a:buSzPct val="100000"/>
              <a:buFont typeface="Arial"/>
              <a:buChar char="•"/>
            </a:pPr>
            <a:r>
              <a:rPr lang="en-US"/>
              <a:t> Distributed</a:t>
            </a:r>
            <a:endParaRPr/>
          </a:p>
          <a:p>
            <a:pPr indent="-107950" lvl="0" marL="0" rtl="0" algn="l">
              <a:lnSpc>
                <a:spcPct val="100000"/>
              </a:lnSpc>
              <a:spcBef>
                <a:spcPts val="600"/>
              </a:spcBef>
              <a:spcAft>
                <a:spcPts val="0"/>
              </a:spcAft>
              <a:buSzPct val="100000"/>
              <a:buFont typeface="Arial"/>
              <a:buChar char="•"/>
            </a:pPr>
            <a:r>
              <a:rPr lang="en-US"/>
              <a:t> Multi-threading</a:t>
            </a:r>
            <a:endParaRPr/>
          </a:p>
          <a:p>
            <a:pPr indent="-107950" lvl="0" marL="0" rtl="0" algn="l">
              <a:lnSpc>
                <a:spcPct val="100000"/>
              </a:lnSpc>
              <a:spcBef>
                <a:spcPts val="600"/>
              </a:spcBef>
              <a:spcAft>
                <a:spcPts val="0"/>
              </a:spcAft>
              <a:buSzPct val="100000"/>
              <a:buFont typeface="Arial"/>
              <a:buChar char="•"/>
            </a:pPr>
            <a:r>
              <a:rPr lang="en-US"/>
              <a:t> Dynamic and extensible</a:t>
            </a:r>
            <a:endParaRPr/>
          </a:p>
          <a:p>
            <a:pPr indent="0" lvl="0" marL="0" rtl="0" algn="l">
              <a:lnSpc>
                <a:spcPct val="100000"/>
              </a:lnSpc>
              <a:spcBef>
                <a:spcPts val="600"/>
              </a:spcBef>
              <a:spcAft>
                <a:spcPts val="0"/>
              </a:spcAft>
              <a:buSzPct val="100000"/>
              <a:buFont typeface="Garamond"/>
              <a:buNone/>
            </a:pPr>
            <a:r>
              <a:t/>
            </a:r>
            <a:endParaRPr/>
          </a:p>
        </p:txBody>
      </p:sp>
      <p:sp>
        <p:nvSpPr>
          <p:cNvPr id="396" name="Google Shape;396;p48"/>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FEATURES OF JAVA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0" st="0"/>
                                            </p:txEl>
                                          </p:spTgt>
                                        </p:tgtEl>
                                        <p:attrNameLst>
                                          <p:attrName>style.visibility</p:attrName>
                                        </p:attrNameLst>
                                      </p:cBhvr>
                                      <p:to>
                                        <p:strVal val="visible"/>
                                      </p:to>
                                    </p:set>
                                    <p:animEffect filter="fade" transition="in">
                                      <p:cBhvr>
                                        <p:cTn dur="500"/>
                                        <p:tgtEl>
                                          <p:spTgt spid="3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1" st="1"/>
                                            </p:txEl>
                                          </p:spTgt>
                                        </p:tgtEl>
                                        <p:attrNameLst>
                                          <p:attrName>style.visibility</p:attrName>
                                        </p:attrNameLst>
                                      </p:cBhvr>
                                      <p:to>
                                        <p:strVal val="visible"/>
                                      </p:to>
                                    </p:set>
                                    <p:animEffect filter="fade" transition="in">
                                      <p:cBhvr>
                                        <p:cTn dur="500"/>
                                        <p:tgtEl>
                                          <p:spTgt spid="3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2" st="2"/>
                                            </p:txEl>
                                          </p:spTgt>
                                        </p:tgtEl>
                                        <p:attrNameLst>
                                          <p:attrName>style.visibility</p:attrName>
                                        </p:attrNameLst>
                                      </p:cBhvr>
                                      <p:to>
                                        <p:strVal val="visible"/>
                                      </p:to>
                                    </p:set>
                                    <p:animEffect filter="fade" transition="in">
                                      <p:cBhvr>
                                        <p:cTn dur="500"/>
                                        <p:tgtEl>
                                          <p:spTgt spid="3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3" st="3"/>
                                            </p:txEl>
                                          </p:spTgt>
                                        </p:tgtEl>
                                        <p:attrNameLst>
                                          <p:attrName>style.visibility</p:attrName>
                                        </p:attrNameLst>
                                      </p:cBhvr>
                                      <p:to>
                                        <p:strVal val="visible"/>
                                      </p:to>
                                    </p:set>
                                    <p:animEffect filter="fade" transition="in">
                                      <p:cBhvr>
                                        <p:cTn dur="500"/>
                                        <p:tgtEl>
                                          <p:spTgt spid="3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4" st="4"/>
                                            </p:txEl>
                                          </p:spTgt>
                                        </p:tgtEl>
                                        <p:attrNameLst>
                                          <p:attrName>style.visibility</p:attrName>
                                        </p:attrNameLst>
                                      </p:cBhvr>
                                      <p:to>
                                        <p:strVal val="visible"/>
                                      </p:to>
                                    </p:set>
                                    <p:animEffect filter="fade" transition="in">
                                      <p:cBhvr>
                                        <p:cTn dur="500"/>
                                        <p:tgtEl>
                                          <p:spTgt spid="39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5" st="5"/>
                                            </p:txEl>
                                          </p:spTgt>
                                        </p:tgtEl>
                                        <p:attrNameLst>
                                          <p:attrName>style.visibility</p:attrName>
                                        </p:attrNameLst>
                                      </p:cBhvr>
                                      <p:to>
                                        <p:strVal val="visible"/>
                                      </p:to>
                                    </p:set>
                                    <p:animEffect filter="fade" transition="in">
                                      <p:cBhvr>
                                        <p:cTn dur="500"/>
                                        <p:tgtEl>
                                          <p:spTgt spid="39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6" st="6"/>
                                            </p:txEl>
                                          </p:spTgt>
                                        </p:tgtEl>
                                        <p:attrNameLst>
                                          <p:attrName>style.visibility</p:attrName>
                                        </p:attrNameLst>
                                      </p:cBhvr>
                                      <p:to>
                                        <p:strVal val="visible"/>
                                      </p:to>
                                    </p:set>
                                    <p:animEffect filter="fade" transition="in">
                                      <p:cBhvr>
                                        <p:cTn dur="500"/>
                                        <p:tgtEl>
                                          <p:spTgt spid="39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7" st="7"/>
                                            </p:txEl>
                                          </p:spTgt>
                                        </p:tgtEl>
                                        <p:attrNameLst>
                                          <p:attrName>style.visibility</p:attrName>
                                        </p:attrNameLst>
                                      </p:cBhvr>
                                      <p:to>
                                        <p:strVal val="visible"/>
                                      </p:to>
                                    </p:set>
                                    <p:animEffect filter="fade" transition="in">
                                      <p:cBhvr>
                                        <p:cTn dur="500"/>
                                        <p:tgtEl>
                                          <p:spTgt spid="39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8" st="8"/>
                                            </p:txEl>
                                          </p:spTgt>
                                        </p:tgtEl>
                                        <p:attrNameLst>
                                          <p:attrName>style.visibility</p:attrName>
                                        </p:attrNameLst>
                                      </p:cBhvr>
                                      <p:to>
                                        <p:strVal val="visible"/>
                                      </p:to>
                                    </p:set>
                                    <p:animEffect filter="fade" transition="in">
                                      <p:cBhvr>
                                        <p:cTn dur="500"/>
                                        <p:tgtEl>
                                          <p:spTgt spid="39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9" st="9"/>
                                            </p:txEl>
                                          </p:spTgt>
                                        </p:tgtEl>
                                        <p:attrNameLst>
                                          <p:attrName>style.visibility</p:attrName>
                                        </p:attrNameLst>
                                      </p:cBhvr>
                                      <p:to>
                                        <p:strVal val="visible"/>
                                      </p:to>
                                    </p:set>
                                    <p:animEffect filter="fade" transition="in">
                                      <p:cBhvr>
                                        <p:cTn dur="500"/>
                                        <p:tgtEl>
                                          <p:spTgt spid="39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10" st="10"/>
                                            </p:txEl>
                                          </p:spTgt>
                                        </p:tgtEl>
                                        <p:attrNameLst>
                                          <p:attrName>style.visibility</p:attrName>
                                        </p:attrNameLst>
                                      </p:cBhvr>
                                      <p:to>
                                        <p:strVal val="visible"/>
                                      </p:to>
                                    </p:set>
                                    <p:animEffect filter="fade" transition="in">
                                      <p:cBhvr>
                                        <p:cTn dur="500"/>
                                        <p:tgtEl>
                                          <p:spTgt spid="39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11" st="11"/>
                                            </p:txEl>
                                          </p:spTgt>
                                        </p:tgtEl>
                                        <p:attrNameLst>
                                          <p:attrName>style.visibility</p:attrName>
                                        </p:attrNameLst>
                                      </p:cBhvr>
                                      <p:to>
                                        <p:strVal val="visible"/>
                                      </p:to>
                                    </p:set>
                                    <p:animEffect filter="fade" transition="in">
                                      <p:cBhvr>
                                        <p:cTn dur="500"/>
                                        <p:tgtEl>
                                          <p:spTgt spid="395">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12" st="12"/>
                                            </p:txEl>
                                          </p:spTgt>
                                        </p:tgtEl>
                                        <p:attrNameLst>
                                          <p:attrName>style.visibility</p:attrName>
                                        </p:attrNameLst>
                                      </p:cBhvr>
                                      <p:to>
                                        <p:strVal val="visible"/>
                                      </p:to>
                                    </p:set>
                                    <p:animEffect filter="fade" transition="in">
                                      <p:cBhvr>
                                        <p:cTn dur="500"/>
                                        <p:tgtEl>
                                          <p:spTgt spid="395">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13" st="13"/>
                                            </p:txEl>
                                          </p:spTgt>
                                        </p:tgtEl>
                                        <p:attrNameLst>
                                          <p:attrName>style.visibility</p:attrName>
                                        </p:attrNameLst>
                                      </p:cBhvr>
                                      <p:to>
                                        <p:strVal val="visible"/>
                                      </p:to>
                                    </p:set>
                                    <p:animEffect filter="fade" transition="in">
                                      <p:cBhvr>
                                        <p:cTn dur="500"/>
                                        <p:tgtEl>
                                          <p:spTgt spid="395">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14" st="14"/>
                                            </p:txEl>
                                          </p:spTgt>
                                        </p:tgtEl>
                                        <p:attrNameLst>
                                          <p:attrName>style.visibility</p:attrName>
                                        </p:attrNameLst>
                                      </p:cBhvr>
                                      <p:to>
                                        <p:strVal val="visible"/>
                                      </p:to>
                                    </p:set>
                                    <p:animEffect filter="fade" transition="in">
                                      <p:cBhvr>
                                        <p:cTn dur="500"/>
                                        <p:tgtEl>
                                          <p:spTgt spid="395">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6" name="Shape 3036"/>
        <p:cNvGrpSpPr/>
        <p:nvPr/>
      </p:nvGrpSpPr>
      <p:grpSpPr>
        <a:xfrm>
          <a:off x="0" y="0"/>
          <a:ext cx="0" cy="0"/>
          <a:chOff x="0" y="0"/>
          <a:chExt cx="0" cy="0"/>
        </a:xfrm>
      </p:grpSpPr>
      <p:sp>
        <p:nvSpPr>
          <p:cNvPr id="3037" name="Google Shape;3037;p345"/>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pic>
        <p:nvPicPr>
          <p:cNvPr id="3038" name="Google Shape;3038;p345"/>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2" name="Shape 3042"/>
        <p:cNvGrpSpPr/>
        <p:nvPr/>
      </p:nvGrpSpPr>
      <p:grpSpPr>
        <a:xfrm>
          <a:off x="0" y="0"/>
          <a:ext cx="0" cy="0"/>
          <a:chOff x="0" y="0"/>
          <a:chExt cx="0" cy="0"/>
        </a:xfrm>
      </p:grpSpPr>
      <p:sp>
        <p:nvSpPr>
          <p:cNvPr id="3043" name="Google Shape;3043;p346"/>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Inter"/>
              <a:buNone/>
            </a:pPr>
            <a:r>
              <a:rPr b="0" i="0" lang="en-US">
                <a:latin typeface="Inter"/>
                <a:ea typeface="Inter"/>
                <a:cs typeface="Inter"/>
                <a:sym typeface="Inter"/>
              </a:rPr>
              <a:t>The </a:t>
            </a:r>
            <a:r>
              <a:rPr b="1" i="0" lang="en-US">
                <a:latin typeface="Inter"/>
                <a:ea typeface="Inter"/>
                <a:cs typeface="Inter"/>
                <a:sym typeface="Inter"/>
              </a:rPr>
              <a:t>Collection in Java</a:t>
            </a:r>
            <a:r>
              <a:rPr b="0" i="0" lang="en-US">
                <a:latin typeface="Inter"/>
                <a:ea typeface="Inter"/>
                <a:cs typeface="Inter"/>
                <a:sym typeface="Inter"/>
              </a:rPr>
              <a:t> is a framework that provides an architecture to store and manipulate the group of objects.</a:t>
            </a:r>
            <a:endParaRPr/>
          </a:p>
          <a:p>
            <a:pPr indent="0" lvl="0" marL="0" rtl="0" algn="ctr">
              <a:lnSpc>
                <a:spcPct val="100000"/>
              </a:lnSpc>
              <a:spcBef>
                <a:spcPts val="600"/>
              </a:spcBef>
              <a:spcAft>
                <a:spcPts val="0"/>
              </a:spcAft>
              <a:buSzPts val="2000"/>
              <a:buFont typeface="Inter"/>
              <a:buNone/>
            </a:pPr>
            <a:r>
              <a:rPr b="0" i="0" lang="en-US">
                <a:latin typeface="Inter"/>
                <a:ea typeface="Inter"/>
                <a:cs typeface="Inter"/>
                <a:sym typeface="Inter"/>
              </a:rPr>
              <a:t>Java Collections can achieve all the operations that you perform on a data such as searching, sorting, insertion, manipulation, and deletion.</a:t>
            </a:r>
            <a:endParaRPr/>
          </a:p>
          <a:p>
            <a:pPr indent="0" lvl="0" marL="0" rtl="0" algn="ctr">
              <a:lnSpc>
                <a:spcPct val="100000"/>
              </a:lnSpc>
              <a:spcBef>
                <a:spcPts val="600"/>
              </a:spcBef>
              <a:spcAft>
                <a:spcPts val="0"/>
              </a:spcAft>
              <a:buSzPts val="2000"/>
              <a:buFont typeface="Inter"/>
              <a:buNone/>
            </a:pPr>
            <a:r>
              <a:rPr b="0" i="0" lang="en-US">
                <a:latin typeface="Inter"/>
                <a:ea typeface="Inter"/>
                <a:cs typeface="Inter"/>
                <a:sym typeface="Inter"/>
              </a:rPr>
              <a:t>Java Collection means a single unit of objects. Java Collection framework provides many interfaces (Set, List, Queue, Deque) and classes (</a:t>
            </a:r>
            <a:r>
              <a:rPr b="0" i="0" lang="en-US" u="sng" strike="noStrike">
                <a:solidFill>
                  <a:schemeClr val="hlink"/>
                </a:solidFill>
                <a:latin typeface="Inter"/>
                <a:ea typeface="Inter"/>
                <a:cs typeface="Inter"/>
                <a:sym typeface="Inter"/>
                <a:hlinkClick r:id="rId3"/>
              </a:rPr>
              <a:t>ArrayList</a:t>
            </a:r>
            <a:r>
              <a:rPr b="0" i="0" lang="en-US">
                <a:latin typeface="Inter"/>
                <a:ea typeface="Inter"/>
                <a:cs typeface="Inter"/>
                <a:sym typeface="Inter"/>
              </a:rPr>
              <a:t>, Vector, </a:t>
            </a:r>
            <a:r>
              <a:rPr b="0" i="0" lang="en-US" u="sng" strike="noStrike">
                <a:solidFill>
                  <a:schemeClr val="hlink"/>
                </a:solidFill>
                <a:latin typeface="Inter"/>
                <a:ea typeface="Inter"/>
                <a:cs typeface="Inter"/>
                <a:sym typeface="Inter"/>
                <a:hlinkClick r:id="rId4"/>
              </a:rPr>
              <a:t>LinkedList</a:t>
            </a:r>
            <a:r>
              <a:rPr b="0" i="0" lang="en-US">
                <a:latin typeface="Inter"/>
                <a:ea typeface="Inter"/>
                <a:cs typeface="Inter"/>
                <a:sym typeface="Inter"/>
              </a:rPr>
              <a:t>, </a:t>
            </a:r>
            <a:r>
              <a:rPr b="0" i="0" lang="en-US" u="sng" strike="noStrike">
                <a:solidFill>
                  <a:schemeClr val="hlink"/>
                </a:solidFill>
                <a:latin typeface="Inter"/>
                <a:ea typeface="Inter"/>
                <a:cs typeface="Inter"/>
                <a:sym typeface="Inter"/>
                <a:hlinkClick r:id="rId5"/>
              </a:rPr>
              <a:t>PriorityQueue</a:t>
            </a:r>
            <a:r>
              <a:rPr b="0" i="0" lang="en-US">
                <a:latin typeface="Inter"/>
                <a:ea typeface="Inter"/>
                <a:cs typeface="Inter"/>
                <a:sym typeface="Inter"/>
              </a:rPr>
              <a:t>, HashSet, LinkedHashSet, TreeSet).</a:t>
            </a:r>
            <a:endParaRPr/>
          </a:p>
          <a:p>
            <a:pPr indent="0" lvl="0" marL="0" rtl="0" algn="ctr">
              <a:lnSpc>
                <a:spcPct val="100000"/>
              </a:lnSpc>
              <a:spcBef>
                <a:spcPts val="600"/>
              </a:spcBef>
              <a:spcAft>
                <a:spcPts val="0"/>
              </a:spcAft>
              <a:buSzPts val="2000"/>
              <a:buFont typeface="Arial"/>
              <a:buNone/>
            </a:pPr>
            <a:r>
              <a:rPr b="0" i="0" lang="en-US">
                <a:latin typeface="Arial"/>
                <a:ea typeface="Arial"/>
                <a:cs typeface="Arial"/>
                <a:sym typeface="Arial"/>
              </a:rPr>
              <a:t>What is Collection in Java</a:t>
            </a:r>
            <a:endParaRPr/>
          </a:p>
          <a:p>
            <a:pPr indent="0" lvl="0" marL="0" rtl="0" algn="ctr">
              <a:lnSpc>
                <a:spcPct val="100000"/>
              </a:lnSpc>
              <a:spcBef>
                <a:spcPts val="600"/>
              </a:spcBef>
              <a:spcAft>
                <a:spcPts val="0"/>
              </a:spcAft>
              <a:buSzPts val="2000"/>
              <a:buFont typeface="Inter"/>
              <a:buNone/>
            </a:pPr>
            <a:r>
              <a:rPr b="0" i="0" lang="en-US">
                <a:latin typeface="Inter"/>
                <a:ea typeface="Inter"/>
                <a:cs typeface="Inter"/>
                <a:sym typeface="Inter"/>
              </a:rPr>
              <a:t>A Collection represents a single unit of objects, i.e., a group.</a:t>
            </a:r>
            <a:endParaRPr/>
          </a:p>
          <a:p>
            <a:pPr indent="0" lvl="0" marL="0" rtl="0" algn="ctr">
              <a:lnSpc>
                <a:spcPct val="100000"/>
              </a:lnSpc>
              <a:spcBef>
                <a:spcPts val="600"/>
              </a:spcBef>
              <a:spcAft>
                <a:spcPts val="0"/>
              </a:spcAft>
              <a:buSzPts val="2000"/>
              <a:buFont typeface="Garamond"/>
              <a:buNone/>
            </a:pPr>
            <a:r>
              <a:t/>
            </a:r>
            <a:endParaRPr/>
          </a:p>
        </p:txBody>
      </p:sp>
      <p:sp>
        <p:nvSpPr>
          <p:cNvPr id="3044" name="Google Shape;3044;p346"/>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COLLECTIONS IN JAVA</a:t>
            </a:r>
            <a:endParaRPr/>
          </a:p>
        </p:txBody>
      </p:sp>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8" name="Shape 3048"/>
        <p:cNvGrpSpPr/>
        <p:nvPr/>
      </p:nvGrpSpPr>
      <p:grpSpPr>
        <a:xfrm>
          <a:off x="0" y="0"/>
          <a:ext cx="0" cy="0"/>
          <a:chOff x="0" y="0"/>
          <a:chExt cx="0" cy="0"/>
        </a:xfrm>
      </p:grpSpPr>
      <p:sp>
        <p:nvSpPr>
          <p:cNvPr id="3049" name="Google Shape;3049;p347"/>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Arial"/>
              <a:buNone/>
            </a:pPr>
            <a:r>
              <a:rPr b="0" i="0" lang="en-US">
                <a:latin typeface="Arial"/>
                <a:ea typeface="Arial"/>
                <a:cs typeface="Arial"/>
                <a:sym typeface="Arial"/>
              </a:rPr>
              <a:t>What is a framework in Java</a:t>
            </a:r>
            <a:endParaRPr/>
          </a:p>
          <a:p>
            <a:pPr indent="-127000" lvl="0" marL="0" rtl="0" algn="ctr">
              <a:lnSpc>
                <a:spcPct val="100000"/>
              </a:lnSpc>
              <a:spcBef>
                <a:spcPts val="600"/>
              </a:spcBef>
              <a:spcAft>
                <a:spcPts val="0"/>
              </a:spcAft>
              <a:buSzPts val="2000"/>
              <a:buFont typeface="Arial"/>
              <a:buChar char="•"/>
            </a:pPr>
            <a:r>
              <a:rPr b="0" i="0" lang="en-US">
                <a:latin typeface="Inter"/>
                <a:ea typeface="Inter"/>
                <a:cs typeface="Inter"/>
                <a:sym typeface="Inter"/>
              </a:rPr>
              <a:t>It provides readymade architecture.</a:t>
            </a:r>
            <a:endParaRPr/>
          </a:p>
          <a:p>
            <a:pPr indent="-127000" lvl="0" marL="0" rtl="0" algn="ctr">
              <a:lnSpc>
                <a:spcPct val="100000"/>
              </a:lnSpc>
              <a:spcBef>
                <a:spcPts val="600"/>
              </a:spcBef>
              <a:spcAft>
                <a:spcPts val="0"/>
              </a:spcAft>
              <a:buSzPts val="2000"/>
              <a:buFont typeface="Arial"/>
              <a:buChar char="•"/>
            </a:pPr>
            <a:r>
              <a:rPr b="0" i="0" lang="en-US">
                <a:latin typeface="Inter"/>
                <a:ea typeface="Inter"/>
                <a:cs typeface="Inter"/>
                <a:sym typeface="Inter"/>
              </a:rPr>
              <a:t>It represents a set of classes and interfaces.</a:t>
            </a:r>
            <a:endParaRPr/>
          </a:p>
          <a:p>
            <a:pPr indent="-127000" lvl="0" marL="0" rtl="0" algn="ctr">
              <a:lnSpc>
                <a:spcPct val="100000"/>
              </a:lnSpc>
              <a:spcBef>
                <a:spcPts val="600"/>
              </a:spcBef>
              <a:spcAft>
                <a:spcPts val="0"/>
              </a:spcAft>
              <a:buSzPts val="2000"/>
              <a:buFont typeface="Arial"/>
              <a:buChar char="•"/>
            </a:pPr>
            <a:r>
              <a:rPr b="0" i="0" lang="en-US">
                <a:latin typeface="Inter"/>
                <a:ea typeface="Inter"/>
                <a:cs typeface="Inter"/>
                <a:sym typeface="Inter"/>
              </a:rPr>
              <a:t>It is optional.</a:t>
            </a:r>
            <a:endParaRPr/>
          </a:p>
          <a:p>
            <a:pPr indent="0" lvl="0" marL="0" rtl="0" algn="ctr">
              <a:lnSpc>
                <a:spcPct val="100000"/>
              </a:lnSpc>
              <a:spcBef>
                <a:spcPts val="600"/>
              </a:spcBef>
              <a:spcAft>
                <a:spcPts val="0"/>
              </a:spcAft>
              <a:buSzPts val="2000"/>
              <a:buFont typeface="Arial"/>
              <a:buNone/>
            </a:pPr>
            <a:r>
              <a:rPr b="0" i="0" lang="en-US">
                <a:latin typeface="Arial"/>
                <a:ea typeface="Arial"/>
                <a:cs typeface="Arial"/>
                <a:sym typeface="Arial"/>
              </a:rPr>
              <a:t>What is Collection framework</a:t>
            </a:r>
            <a:endParaRPr/>
          </a:p>
          <a:p>
            <a:pPr indent="0" lvl="0" marL="0" rtl="0" algn="ctr">
              <a:lnSpc>
                <a:spcPct val="100000"/>
              </a:lnSpc>
              <a:spcBef>
                <a:spcPts val="600"/>
              </a:spcBef>
              <a:spcAft>
                <a:spcPts val="0"/>
              </a:spcAft>
              <a:buSzPts val="2000"/>
              <a:buFont typeface="Inter"/>
              <a:buNone/>
            </a:pPr>
            <a:r>
              <a:rPr b="0" i="0" lang="en-US">
                <a:latin typeface="Inter"/>
                <a:ea typeface="Inter"/>
                <a:cs typeface="Inter"/>
                <a:sym typeface="Inter"/>
              </a:rPr>
              <a:t>The Collection framework represents a unified architecture for storing and manipulating a group of objects. It has:</a:t>
            </a:r>
            <a:endParaRPr/>
          </a:p>
          <a:p>
            <a:pPr indent="-127000" lvl="0" marL="0" rtl="0" algn="ctr">
              <a:lnSpc>
                <a:spcPct val="100000"/>
              </a:lnSpc>
              <a:spcBef>
                <a:spcPts val="600"/>
              </a:spcBef>
              <a:spcAft>
                <a:spcPts val="0"/>
              </a:spcAft>
              <a:buSzPts val="2000"/>
              <a:buFont typeface="Garamond"/>
              <a:buAutoNum type="arabicPeriod"/>
            </a:pPr>
            <a:r>
              <a:rPr b="0" i="0" lang="en-US">
                <a:latin typeface="Inter"/>
                <a:ea typeface="Inter"/>
                <a:cs typeface="Inter"/>
                <a:sym typeface="Inter"/>
              </a:rPr>
              <a:t>Interfaces and its implementations, i.e., classes</a:t>
            </a:r>
            <a:endParaRPr/>
          </a:p>
          <a:p>
            <a:pPr indent="-127000" lvl="0" marL="0" rtl="0" algn="ctr">
              <a:lnSpc>
                <a:spcPct val="100000"/>
              </a:lnSpc>
              <a:spcBef>
                <a:spcPts val="600"/>
              </a:spcBef>
              <a:spcAft>
                <a:spcPts val="0"/>
              </a:spcAft>
              <a:buSzPts val="2000"/>
              <a:buFont typeface="Garamond"/>
              <a:buAutoNum type="arabicPeriod"/>
            </a:pPr>
            <a:r>
              <a:rPr b="0" i="0" lang="en-US">
                <a:latin typeface="Inter"/>
                <a:ea typeface="Inter"/>
                <a:cs typeface="Inter"/>
                <a:sym typeface="Inter"/>
              </a:rPr>
              <a:t>Algorithm</a:t>
            </a:r>
            <a:endParaRPr/>
          </a:p>
          <a:p>
            <a:pPr indent="0" lvl="0" marL="0" rtl="0" algn="ctr">
              <a:lnSpc>
                <a:spcPct val="100000"/>
              </a:lnSpc>
              <a:spcBef>
                <a:spcPts val="600"/>
              </a:spcBef>
              <a:spcAft>
                <a:spcPts val="0"/>
              </a:spcAft>
              <a:buSzPts val="2000"/>
              <a:buFont typeface="Garamond"/>
              <a:buNone/>
            </a:pPr>
            <a:r>
              <a:t/>
            </a:r>
            <a:endParaRPr/>
          </a:p>
        </p:txBody>
      </p:sp>
      <p:sp>
        <p:nvSpPr>
          <p:cNvPr id="3050" name="Google Shape;3050;p347"/>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FRAMEWORK IN JAVA</a:t>
            </a:r>
            <a:endParaRPr/>
          </a:p>
        </p:txBody>
      </p:sp>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4" name="Shape 3054"/>
        <p:cNvGrpSpPr/>
        <p:nvPr/>
      </p:nvGrpSpPr>
      <p:grpSpPr>
        <a:xfrm>
          <a:off x="0" y="0"/>
          <a:ext cx="0" cy="0"/>
          <a:chOff x="0" y="0"/>
          <a:chExt cx="0" cy="0"/>
        </a:xfrm>
      </p:grpSpPr>
      <p:sp>
        <p:nvSpPr>
          <p:cNvPr id="3055" name="Google Shape;3055;p348"/>
          <p:cNvSpPr txBox="1"/>
          <p:nvPr>
            <p:ph type="title"/>
          </p:nvPr>
        </p:nvSpPr>
        <p:spPr>
          <a:xfrm>
            <a:off x="2483768" y="476672"/>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610B38"/>
              </a:buClr>
              <a:buSzPts val="1800"/>
              <a:buFont typeface="Arial"/>
              <a:buNone/>
            </a:pPr>
            <a:r>
              <a:rPr b="0" i="0" lang="en-US">
                <a:solidFill>
                  <a:srgbClr val="610B38"/>
                </a:solidFill>
                <a:latin typeface="Arial"/>
                <a:ea typeface="Arial"/>
                <a:cs typeface="Arial"/>
                <a:sym typeface="Arial"/>
              </a:rPr>
              <a:t>HIERARCHY OF COLLECTION FRAMEWORK</a:t>
            </a:r>
            <a:br>
              <a:rPr b="0" i="0" lang="en-US">
                <a:solidFill>
                  <a:srgbClr val="610B38"/>
                </a:solidFill>
                <a:latin typeface="Arial"/>
                <a:ea typeface="Arial"/>
                <a:cs typeface="Arial"/>
                <a:sym typeface="Arial"/>
              </a:rPr>
            </a:br>
            <a:endParaRPr/>
          </a:p>
        </p:txBody>
      </p:sp>
      <p:sp>
        <p:nvSpPr>
          <p:cNvPr id="3056" name="Google Shape;3056;p348"/>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pic>
        <p:nvPicPr>
          <p:cNvPr id="3057" name="Google Shape;3057;p348"/>
          <p:cNvPicPr preferRelativeResize="0"/>
          <p:nvPr>
            <p:ph idx="1" type="body"/>
          </p:nvPr>
        </p:nvPicPr>
        <p:blipFill rotWithShape="1">
          <a:blip r:embed="rId3">
            <a:alphaModFix/>
          </a:blip>
          <a:srcRect b="0" l="0" r="0" t="0"/>
          <a:stretch/>
        </p:blipFill>
        <p:spPr>
          <a:xfrm>
            <a:off x="107504" y="1340769"/>
            <a:ext cx="9036496" cy="5437856"/>
          </a:xfrm>
          <a:prstGeom prst="rect">
            <a:avLst/>
          </a:prstGeom>
          <a:noFill/>
          <a:ln>
            <a:noFill/>
          </a:ln>
        </p:spPr>
      </p:pic>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1" name="Shape 3061"/>
        <p:cNvGrpSpPr/>
        <p:nvPr/>
      </p:nvGrpSpPr>
      <p:grpSpPr>
        <a:xfrm>
          <a:off x="0" y="0"/>
          <a:ext cx="0" cy="0"/>
          <a:chOff x="0" y="0"/>
          <a:chExt cx="0" cy="0"/>
        </a:xfrm>
      </p:grpSpPr>
      <p:sp>
        <p:nvSpPr>
          <p:cNvPr id="3062" name="Google Shape;3062;p349"/>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pic>
        <p:nvPicPr>
          <p:cNvPr id="3063" name="Google Shape;3063;p349"/>
          <p:cNvPicPr preferRelativeResize="0"/>
          <p:nvPr/>
        </p:nvPicPr>
        <p:blipFill rotWithShape="1">
          <a:blip r:embed="rId3">
            <a:alphaModFix/>
          </a:blip>
          <a:srcRect b="0" l="0" r="0" t="0"/>
          <a:stretch/>
        </p:blipFill>
        <p:spPr>
          <a:xfrm>
            <a:off x="6715" y="0"/>
            <a:ext cx="9130569" cy="6858000"/>
          </a:xfrm>
          <a:prstGeom prst="rect">
            <a:avLst/>
          </a:prstGeom>
          <a:noFill/>
          <a:ln>
            <a:noFill/>
          </a:ln>
        </p:spPr>
      </p:pic>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7" name="Shape 3067"/>
        <p:cNvGrpSpPr/>
        <p:nvPr/>
      </p:nvGrpSpPr>
      <p:grpSpPr>
        <a:xfrm>
          <a:off x="0" y="0"/>
          <a:ext cx="0" cy="0"/>
          <a:chOff x="0" y="0"/>
          <a:chExt cx="0" cy="0"/>
        </a:xfrm>
      </p:grpSpPr>
      <p:sp>
        <p:nvSpPr>
          <p:cNvPr id="3068" name="Google Shape;3068;p350"/>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pic>
        <p:nvPicPr>
          <p:cNvPr id="3069" name="Google Shape;3069;p350"/>
          <p:cNvPicPr preferRelativeResize="0"/>
          <p:nvPr/>
        </p:nvPicPr>
        <p:blipFill rotWithShape="1">
          <a:blip r:embed="rId3">
            <a:alphaModFix/>
          </a:blip>
          <a:srcRect b="0" l="0" r="0" t="0"/>
          <a:stretch/>
        </p:blipFill>
        <p:spPr>
          <a:xfrm>
            <a:off x="0" y="79375"/>
            <a:ext cx="9144000" cy="6778625"/>
          </a:xfrm>
          <a:prstGeom prst="rect">
            <a:avLst/>
          </a:prstGeom>
          <a:noFill/>
          <a:ln>
            <a:noFill/>
          </a:ln>
        </p:spPr>
      </p:pic>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3" name="Shape 3073"/>
        <p:cNvGrpSpPr/>
        <p:nvPr/>
      </p:nvGrpSpPr>
      <p:grpSpPr>
        <a:xfrm>
          <a:off x="0" y="0"/>
          <a:ext cx="0" cy="0"/>
          <a:chOff x="0" y="0"/>
          <a:chExt cx="0" cy="0"/>
        </a:xfrm>
      </p:grpSpPr>
      <p:sp>
        <p:nvSpPr>
          <p:cNvPr id="3074" name="Google Shape;3074;p351"/>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pic>
        <p:nvPicPr>
          <p:cNvPr id="3075" name="Google Shape;3075;p351"/>
          <p:cNvPicPr preferRelativeResize="0"/>
          <p:nvPr/>
        </p:nvPicPr>
        <p:blipFill rotWithShape="1">
          <a:blip r:embed="rId3">
            <a:alphaModFix/>
          </a:blip>
          <a:srcRect b="0" l="0" r="0" t="0"/>
          <a:stretch/>
        </p:blipFill>
        <p:spPr>
          <a:xfrm>
            <a:off x="10632" y="0"/>
            <a:ext cx="9122735" cy="6858000"/>
          </a:xfrm>
          <a:prstGeom prst="rect">
            <a:avLst/>
          </a:prstGeom>
          <a:noFill/>
          <a:ln>
            <a:noFill/>
          </a:ln>
        </p:spPr>
      </p:pic>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9" name="Shape 3079"/>
        <p:cNvGrpSpPr/>
        <p:nvPr/>
      </p:nvGrpSpPr>
      <p:grpSpPr>
        <a:xfrm>
          <a:off x="0" y="0"/>
          <a:ext cx="0" cy="0"/>
          <a:chOff x="0" y="0"/>
          <a:chExt cx="0" cy="0"/>
        </a:xfrm>
      </p:grpSpPr>
      <p:sp>
        <p:nvSpPr>
          <p:cNvPr id="3080" name="Google Shape;3080;p352"/>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Inter"/>
              <a:buNone/>
            </a:pPr>
            <a:r>
              <a:rPr b="0" i="0" lang="en-US">
                <a:latin typeface="Inter"/>
                <a:ea typeface="Inter"/>
                <a:cs typeface="Inter"/>
                <a:sym typeface="Inter"/>
              </a:rPr>
              <a:t>The Collection interface is the interface which is implemented by all the classes in the collection framework.</a:t>
            </a:r>
            <a:endParaRPr/>
          </a:p>
          <a:p>
            <a:pPr indent="0" lvl="0" marL="0" rtl="0" algn="ctr">
              <a:lnSpc>
                <a:spcPct val="100000"/>
              </a:lnSpc>
              <a:spcBef>
                <a:spcPts val="600"/>
              </a:spcBef>
              <a:spcAft>
                <a:spcPts val="0"/>
              </a:spcAft>
              <a:buSzPts val="2000"/>
              <a:buFont typeface="Inter"/>
              <a:buNone/>
            </a:pPr>
            <a:r>
              <a:rPr b="0" i="0" lang="en-US">
                <a:latin typeface="Inter"/>
                <a:ea typeface="Inter"/>
                <a:cs typeface="Inter"/>
                <a:sym typeface="Inter"/>
              </a:rPr>
              <a:t> It declares the methods that every collection will have.</a:t>
            </a:r>
            <a:endParaRPr/>
          </a:p>
          <a:p>
            <a:pPr indent="0" lvl="0" marL="0" rtl="0" algn="ctr">
              <a:lnSpc>
                <a:spcPct val="100000"/>
              </a:lnSpc>
              <a:spcBef>
                <a:spcPts val="600"/>
              </a:spcBef>
              <a:spcAft>
                <a:spcPts val="0"/>
              </a:spcAft>
              <a:buSzPts val="2000"/>
              <a:buFont typeface="Inter"/>
              <a:buNone/>
            </a:pPr>
            <a:r>
              <a:rPr b="0" i="0" lang="en-US">
                <a:latin typeface="Inter"/>
                <a:ea typeface="Inter"/>
                <a:cs typeface="Inter"/>
                <a:sym typeface="Inter"/>
              </a:rPr>
              <a:t> In other words, we can say that the Collection interface builds the foundation on which the collection framework depends.</a:t>
            </a:r>
            <a:endParaRPr/>
          </a:p>
          <a:p>
            <a:pPr indent="0" lvl="0" marL="0" rtl="0" algn="ctr">
              <a:lnSpc>
                <a:spcPct val="100000"/>
              </a:lnSpc>
              <a:spcBef>
                <a:spcPts val="600"/>
              </a:spcBef>
              <a:spcAft>
                <a:spcPts val="0"/>
              </a:spcAft>
              <a:buSzPts val="2000"/>
              <a:buFont typeface="Inter"/>
              <a:buNone/>
            </a:pPr>
            <a:r>
              <a:rPr b="0" i="0" lang="en-US">
                <a:latin typeface="Inter"/>
                <a:ea typeface="Inter"/>
                <a:cs typeface="Inter"/>
                <a:sym typeface="Inter"/>
              </a:rPr>
              <a:t>Some of the methods of Collection interface are Boolean add ( Object obj), Boolean addAll ( Collection c), void clear(), etc. which are implemented by all the subclasses of Collection interface.</a:t>
            </a:r>
            <a:endParaRPr/>
          </a:p>
        </p:txBody>
      </p:sp>
      <p:sp>
        <p:nvSpPr>
          <p:cNvPr id="3081" name="Google Shape;3081;p35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COLLECTION INTERFACE</a:t>
            </a:r>
            <a:endParaRPr/>
          </a:p>
        </p:txBody>
      </p:sp>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5" name="Shape 3085"/>
        <p:cNvGrpSpPr/>
        <p:nvPr/>
      </p:nvGrpSpPr>
      <p:grpSpPr>
        <a:xfrm>
          <a:off x="0" y="0"/>
          <a:ext cx="0" cy="0"/>
          <a:chOff x="0" y="0"/>
          <a:chExt cx="0" cy="0"/>
        </a:xfrm>
      </p:grpSpPr>
      <p:sp>
        <p:nvSpPr>
          <p:cNvPr id="3086" name="Google Shape;3086;p353"/>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100000"/>
              </a:lnSpc>
              <a:spcBef>
                <a:spcPts val="0"/>
              </a:spcBef>
              <a:spcAft>
                <a:spcPts val="0"/>
              </a:spcAft>
              <a:buSzPts val="2000"/>
              <a:buFont typeface="Inter"/>
              <a:buNone/>
            </a:pPr>
            <a:r>
              <a:rPr b="0" i="0" lang="en-US">
                <a:latin typeface="Inter"/>
                <a:ea typeface="Inter"/>
                <a:cs typeface="Inter"/>
                <a:sym typeface="Inter"/>
              </a:rPr>
              <a:t>List interface is the child interface of Collection interface. It inhibits a list type data structure in which we can store the ordered collection of objects. It can have duplicate values.</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List interface is implemented by the classes ArrayList, LinkedList, Vector, and Stack.</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To instantiate the List interface, we must use :</a:t>
            </a:r>
            <a:endParaRPr/>
          </a:p>
          <a:p>
            <a:pPr indent="-127000" lvl="0" marL="0" rtl="0" algn="just">
              <a:lnSpc>
                <a:spcPct val="100000"/>
              </a:lnSpc>
              <a:spcBef>
                <a:spcPts val="600"/>
              </a:spcBef>
              <a:spcAft>
                <a:spcPts val="0"/>
              </a:spcAft>
              <a:buSzPts val="2000"/>
              <a:buFont typeface="Garamond"/>
              <a:buAutoNum type="arabicPeriod"/>
            </a:pPr>
            <a:r>
              <a:rPr b="0" i="0" lang="en-US">
                <a:latin typeface="Inter"/>
                <a:ea typeface="Inter"/>
                <a:cs typeface="Inter"/>
                <a:sym typeface="Inter"/>
              </a:rPr>
              <a:t>List &lt;data-type&gt; list1= </a:t>
            </a:r>
            <a:r>
              <a:rPr b="1" i="0" lang="en-US">
                <a:latin typeface="Inter"/>
                <a:ea typeface="Inter"/>
                <a:cs typeface="Inter"/>
                <a:sym typeface="Inter"/>
              </a:rPr>
              <a:t>new</a:t>
            </a:r>
            <a:r>
              <a:rPr b="0" i="0" lang="en-US">
                <a:latin typeface="Inter"/>
                <a:ea typeface="Inter"/>
                <a:cs typeface="Inter"/>
                <a:sym typeface="Inter"/>
              </a:rPr>
              <a:t> ArrayList();  </a:t>
            </a:r>
            <a:endParaRPr/>
          </a:p>
          <a:p>
            <a:pPr indent="-127000" lvl="0" marL="0" rtl="0" algn="just">
              <a:lnSpc>
                <a:spcPct val="100000"/>
              </a:lnSpc>
              <a:spcBef>
                <a:spcPts val="600"/>
              </a:spcBef>
              <a:spcAft>
                <a:spcPts val="0"/>
              </a:spcAft>
              <a:buSzPts val="2000"/>
              <a:buFont typeface="Garamond"/>
              <a:buAutoNum type="arabicPeriod"/>
            </a:pPr>
            <a:r>
              <a:rPr b="0" i="0" lang="en-US">
                <a:latin typeface="Inter"/>
                <a:ea typeface="Inter"/>
                <a:cs typeface="Inter"/>
                <a:sym typeface="Inter"/>
              </a:rPr>
              <a:t>List &lt;data-type&gt; list2 = </a:t>
            </a:r>
            <a:r>
              <a:rPr b="1" i="0" lang="en-US">
                <a:latin typeface="Inter"/>
                <a:ea typeface="Inter"/>
                <a:cs typeface="Inter"/>
                <a:sym typeface="Inter"/>
              </a:rPr>
              <a:t>new</a:t>
            </a:r>
            <a:r>
              <a:rPr b="0" i="0" lang="en-US">
                <a:latin typeface="Inter"/>
                <a:ea typeface="Inter"/>
                <a:cs typeface="Inter"/>
                <a:sym typeface="Inter"/>
              </a:rPr>
              <a:t> LinkedList();  </a:t>
            </a:r>
            <a:endParaRPr/>
          </a:p>
          <a:p>
            <a:pPr indent="-127000" lvl="0" marL="0" rtl="0" algn="just">
              <a:lnSpc>
                <a:spcPct val="100000"/>
              </a:lnSpc>
              <a:spcBef>
                <a:spcPts val="600"/>
              </a:spcBef>
              <a:spcAft>
                <a:spcPts val="0"/>
              </a:spcAft>
              <a:buSzPts val="2000"/>
              <a:buFont typeface="Garamond"/>
              <a:buAutoNum type="arabicPeriod"/>
            </a:pPr>
            <a:r>
              <a:rPr b="0" i="0" lang="en-US">
                <a:latin typeface="Inter"/>
                <a:ea typeface="Inter"/>
                <a:cs typeface="Inter"/>
                <a:sym typeface="Inter"/>
              </a:rPr>
              <a:t>List &lt;data-type&gt; list3 = </a:t>
            </a:r>
            <a:r>
              <a:rPr b="1" i="0" lang="en-US">
                <a:latin typeface="Inter"/>
                <a:ea typeface="Inter"/>
                <a:cs typeface="Inter"/>
                <a:sym typeface="Inter"/>
              </a:rPr>
              <a:t>new</a:t>
            </a:r>
            <a:r>
              <a:rPr b="0" i="0" lang="en-US">
                <a:latin typeface="Inter"/>
                <a:ea typeface="Inter"/>
                <a:cs typeface="Inter"/>
                <a:sym typeface="Inter"/>
              </a:rPr>
              <a:t> Vector();  </a:t>
            </a:r>
            <a:endParaRPr/>
          </a:p>
          <a:p>
            <a:pPr indent="-127000" lvl="0" marL="0" rtl="0" algn="just">
              <a:lnSpc>
                <a:spcPct val="100000"/>
              </a:lnSpc>
              <a:spcBef>
                <a:spcPts val="600"/>
              </a:spcBef>
              <a:spcAft>
                <a:spcPts val="0"/>
              </a:spcAft>
              <a:buSzPts val="2000"/>
              <a:buFont typeface="Garamond"/>
              <a:buAutoNum type="arabicPeriod"/>
            </a:pPr>
            <a:r>
              <a:rPr b="0" i="0" lang="en-US">
                <a:latin typeface="Inter"/>
                <a:ea typeface="Inter"/>
                <a:cs typeface="Inter"/>
                <a:sym typeface="Inter"/>
              </a:rPr>
              <a:t>List &lt;data-type&gt; list4 = </a:t>
            </a:r>
            <a:r>
              <a:rPr b="1" i="0" lang="en-US">
                <a:latin typeface="Inter"/>
                <a:ea typeface="Inter"/>
                <a:cs typeface="Inter"/>
                <a:sym typeface="Inter"/>
              </a:rPr>
              <a:t>new</a:t>
            </a:r>
            <a:r>
              <a:rPr b="0" i="0" lang="en-US">
                <a:latin typeface="Inter"/>
                <a:ea typeface="Inter"/>
                <a:cs typeface="Inter"/>
                <a:sym typeface="Inter"/>
              </a:rPr>
              <a:t> Stack();  </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There are various methods in List interface that can be used to insert, delete, and access the elements from the list.</a:t>
            </a:r>
            <a:endParaRPr/>
          </a:p>
          <a:p>
            <a:pPr indent="0" lvl="0" marL="0" rtl="0" algn="ctr">
              <a:lnSpc>
                <a:spcPct val="100000"/>
              </a:lnSpc>
              <a:spcBef>
                <a:spcPts val="600"/>
              </a:spcBef>
              <a:spcAft>
                <a:spcPts val="0"/>
              </a:spcAft>
              <a:buSzPts val="2000"/>
              <a:buFont typeface="Garamond"/>
              <a:buNone/>
            </a:pPr>
            <a:r>
              <a:t/>
            </a:r>
            <a:endParaRPr/>
          </a:p>
        </p:txBody>
      </p:sp>
      <p:sp>
        <p:nvSpPr>
          <p:cNvPr id="3087" name="Google Shape;3087;p353"/>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LIST INTERFACE</a:t>
            </a:r>
            <a:endParaRPr/>
          </a:p>
        </p:txBody>
      </p:sp>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1" name="Shape 3091"/>
        <p:cNvGrpSpPr/>
        <p:nvPr/>
      </p:nvGrpSpPr>
      <p:grpSpPr>
        <a:xfrm>
          <a:off x="0" y="0"/>
          <a:ext cx="0" cy="0"/>
          <a:chOff x="0" y="0"/>
          <a:chExt cx="0" cy="0"/>
        </a:xfrm>
      </p:grpSpPr>
      <p:sp>
        <p:nvSpPr>
          <p:cNvPr id="3092" name="Google Shape;3092;p354"/>
          <p:cNvSpPr txBox="1"/>
          <p:nvPr>
            <p:ph idx="1" type="body"/>
          </p:nvPr>
        </p:nvSpPr>
        <p:spPr>
          <a:xfrm>
            <a:off x="457200" y="1340768"/>
            <a:ext cx="8229600" cy="54006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ctr">
              <a:lnSpc>
                <a:spcPct val="100000"/>
              </a:lnSpc>
              <a:spcBef>
                <a:spcPts val="0"/>
              </a:spcBef>
              <a:spcAft>
                <a:spcPts val="0"/>
              </a:spcAft>
              <a:buSzPct val="100000"/>
              <a:buFont typeface="Garamond"/>
              <a:buNone/>
            </a:pPr>
            <a:r>
              <a:t/>
            </a:r>
            <a:endParaRPr b="0" i="0">
              <a:latin typeface="Inter"/>
              <a:ea typeface="Inter"/>
              <a:cs typeface="Inter"/>
              <a:sym typeface="Inter"/>
            </a:endParaRPr>
          </a:p>
          <a:p>
            <a:pPr indent="0" lvl="0" marL="0" rtl="0" algn="ctr">
              <a:lnSpc>
                <a:spcPct val="100000"/>
              </a:lnSpc>
              <a:spcBef>
                <a:spcPts val="600"/>
              </a:spcBef>
              <a:spcAft>
                <a:spcPts val="0"/>
              </a:spcAft>
              <a:buSzPct val="100000"/>
              <a:buFont typeface="Inter"/>
              <a:buNone/>
            </a:pPr>
            <a:r>
              <a:rPr b="0" i="0" lang="en-US">
                <a:latin typeface="Inter"/>
                <a:ea typeface="Inter"/>
                <a:cs typeface="Inter"/>
                <a:sym typeface="Inter"/>
              </a:rPr>
              <a:t>The ArrayList class implements the List interface. It uses a dynamic array to store the duplicate element of different data types. The ArrayList class maintains the insertion order and is non-synchronized. The elements stored in the ArrayList class can be randomly accessed. Consider the following example.</a:t>
            </a:r>
            <a:endParaRPr/>
          </a:p>
          <a:p>
            <a:pPr indent="0" lvl="0" marL="0" rtl="0" algn="just">
              <a:lnSpc>
                <a:spcPct val="100000"/>
              </a:lnSpc>
              <a:spcBef>
                <a:spcPts val="600"/>
              </a:spcBef>
              <a:spcAft>
                <a:spcPts val="0"/>
              </a:spcAft>
              <a:buSzPct val="100000"/>
              <a:buFont typeface="Times New Roman"/>
              <a:buNone/>
            </a:pPr>
            <a:r>
              <a:rPr b="1" i="0" lang="en-US" sz="2500">
                <a:latin typeface="Times New Roman"/>
                <a:ea typeface="Times New Roman"/>
                <a:cs typeface="Times New Roman"/>
                <a:sym typeface="Times New Roman"/>
              </a:rPr>
              <a:t>import</a:t>
            </a:r>
            <a:r>
              <a:rPr b="0" i="0" lang="en-US" sz="2500">
                <a:latin typeface="Times New Roman"/>
                <a:ea typeface="Times New Roman"/>
                <a:cs typeface="Times New Roman"/>
                <a:sym typeface="Times New Roman"/>
              </a:rPr>
              <a:t> java.util.*;  </a:t>
            </a:r>
            <a:endParaRPr/>
          </a:p>
          <a:p>
            <a:pPr indent="0" lvl="0" marL="0" rtl="0" algn="just">
              <a:lnSpc>
                <a:spcPct val="100000"/>
              </a:lnSpc>
              <a:spcBef>
                <a:spcPts val="600"/>
              </a:spcBef>
              <a:spcAft>
                <a:spcPts val="0"/>
              </a:spcAft>
              <a:buSzPct val="100000"/>
              <a:buFont typeface="Times New Roman"/>
              <a:buNone/>
            </a:pPr>
            <a:r>
              <a:rPr b="1" i="0" lang="en-US" sz="2500">
                <a:latin typeface="Times New Roman"/>
                <a:ea typeface="Times New Roman"/>
                <a:cs typeface="Times New Roman"/>
                <a:sym typeface="Times New Roman"/>
              </a:rPr>
              <a:t>class</a:t>
            </a:r>
            <a:r>
              <a:rPr b="0" i="0" lang="en-US" sz="2500">
                <a:latin typeface="Times New Roman"/>
                <a:ea typeface="Times New Roman"/>
                <a:cs typeface="Times New Roman"/>
                <a:sym typeface="Times New Roman"/>
              </a:rPr>
              <a:t> TestJavaCollection1{  </a:t>
            </a:r>
            <a:endParaRPr/>
          </a:p>
          <a:p>
            <a:pPr indent="0" lvl="0" marL="0" rtl="0" algn="just">
              <a:lnSpc>
                <a:spcPct val="100000"/>
              </a:lnSpc>
              <a:spcBef>
                <a:spcPts val="600"/>
              </a:spcBef>
              <a:spcAft>
                <a:spcPts val="0"/>
              </a:spcAft>
              <a:buSzPct val="100000"/>
              <a:buFont typeface="Times New Roman"/>
              <a:buNone/>
            </a:pPr>
            <a:r>
              <a:rPr b="1" i="0" lang="en-US" sz="2500">
                <a:latin typeface="Times New Roman"/>
                <a:ea typeface="Times New Roman"/>
                <a:cs typeface="Times New Roman"/>
                <a:sym typeface="Times New Roman"/>
              </a:rPr>
              <a:t>public</a:t>
            </a:r>
            <a:r>
              <a:rPr b="0" i="0" lang="en-US" sz="2500">
                <a:latin typeface="Times New Roman"/>
                <a:ea typeface="Times New Roman"/>
                <a:cs typeface="Times New Roman"/>
                <a:sym typeface="Times New Roman"/>
              </a:rPr>
              <a:t> </a:t>
            </a:r>
            <a:r>
              <a:rPr b="1" i="0" lang="en-US" sz="2500">
                <a:latin typeface="Times New Roman"/>
                <a:ea typeface="Times New Roman"/>
                <a:cs typeface="Times New Roman"/>
                <a:sym typeface="Times New Roman"/>
              </a:rPr>
              <a:t>static</a:t>
            </a:r>
            <a:r>
              <a:rPr b="0" i="0" lang="en-US" sz="2500">
                <a:latin typeface="Times New Roman"/>
                <a:ea typeface="Times New Roman"/>
                <a:cs typeface="Times New Roman"/>
                <a:sym typeface="Times New Roman"/>
              </a:rPr>
              <a:t> </a:t>
            </a:r>
            <a:r>
              <a:rPr b="1" i="0" lang="en-US" sz="2500">
                <a:latin typeface="Times New Roman"/>
                <a:ea typeface="Times New Roman"/>
                <a:cs typeface="Times New Roman"/>
                <a:sym typeface="Times New Roman"/>
              </a:rPr>
              <a:t>void</a:t>
            </a:r>
            <a:r>
              <a:rPr b="0" i="0" lang="en-US" sz="2500">
                <a:latin typeface="Times New Roman"/>
                <a:ea typeface="Times New Roman"/>
                <a:cs typeface="Times New Roman"/>
                <a:sym typeface="Times New Roman"/>
              </a:rPr>
              <a:t> main(String args[]){  </a:t>
            </a:r>
            <a:endParaRPr/>
          </a:p>
          <a:p>
            <a:pPr indent="0" lvl="0" marL="0" rtl="0" algn="just">
              <a:lnSpc>
                <a:spcPct val="100000"/>
              </a:lnSpc>
              <a:spcBef>
                <a:spcPts val="600"/>
              </a:spcBef>
              <a:spcAft>
                <a:spcPts val="0"/>
              </a:spcAft>
              <a:buSzPct val="100000"/>
              <a:buFont typeface="Times New Roman"/>
              <a:buNone/>
            </a:pPr>
            <a:r>
              <a:rPr b="0" i="0" lang="en-US" sz="2500">
                <a:latin typeface="Times New Roman"/>
                <a:ea typeface="Times New Roman"/>
                <a:cs typeface="Times New Roman"/>
                <a:sym typeface="Times New Roman"/>
              </a:rPr>
              <a:t>ArrayList&lt;String&gt; list=</a:t>
            </a:r>
            <a:r>
              <a:rPr b="1" i="0" lang="en-US" sz="2500">
                <a:latin typeface="Times New Roman"/>
                <a:ea typeface="Times New Roman"/>
                <a:cs typeface="Times New Roman"/>
                <a:sym typeface="Times New Roman"/>
              </a:rPr>
              <a:t>new</a:t>
            </a:r>
            <a:r>
              <a:rPr b="0" i="0" lang="en-US" sz="2500">
                <a:latin typeface="Times New Roman"/>
                <a:ea typeface="Times New Roman"/>
                <a:cs typeface="Times New Roman"/>
                <a:sym typeface="Times New Roman"/>
              </a:rPr>
              <a:t> ArrayList&lt;String&gt;();//Creating arraylist  </a:t>
            </a:r>
            <a:endParaRPr/>
          </a:p>
          <a:p>
            <a:pPr indent="0" lvl="0" marL="0" rtl="0" algn="just">
              <a:lnSpc>
                <a:spcPct val="100000"/>
              </a:lnSpc>
              <a:spcBef>
                <a:spcPts val="600"/>
              </a:spcBef>
              <a:spcAft>
                <a:spcPts val="0"/>
              </a:spcAft>
              <a:buSzPct val="100000"/>
              <a:buFont typeface="Times New Roman"/>
              <a:buNone/>
            </a:pPr>
            <a:r>
              <a:rPr b="0" i="0" lang="en-US" sz="2500">
                <a:latin typeface="Times New Roman"/>
                <a:ea typeface="Times New Roman"/>
                <a:cs typeface="Times New Roman"/>
                <a:sym typeface="Times New Roman"/>
              </a:rPr>
              <a:t>list.add(“akhila");//Adding object in arraylist  </a:t>
            </a:r>
            <a:endParaRPr/>
          </a:p>
          <a:p>
            <a:pPr indent="0" lvl="0" marL="0" rtl="0" algn="just">
              <a:lnSpc>
                <a:spcPct val="100000"/>
              </a:lnSpc>
              <a:spcBef>
                <a:spcPts val="600"/>
              </a:spcBef>
              <a:spcAft>
                <a:spcPts val="0"/>
              </a:spcAft>
              <a:buSzPct val="100000"/>
              <a:buFont typeface="Times New Roman"/>
              <a:buNone/>
            </a:pPr>
            <a:r>
              <a:rPr b="0" i="0" lang="en-US" sz="2500">
                <a:latin typeface="Times New Roman"/>
                <a:ea typeface="Times New Roman"/>
                <a:cs typeface="Times New Roman"/>
                <a:sym typeface="Times New Roman"/>
              </a:rPr>
              <a:t>list.add(“rajesh");  </a:t>
            </a:r>
            <a:endParaRPr/>
          </a:p>
          <a:p>
            <a:pPr indent="0" lvl="0" marL="0" rtl="0" algn="just">
              <a:lnSpc>
                <a:spcPct val="100000"/>
              </a:lnSpc>
              <a:spcBef>
                <a:spcPts val="600"/>
              </a:spcBef>
              <a:spcAft>
                <a:spcPts val="0"/>
              </a:spcAft>
              <a:buSzPct val="100000"/>
              <a:buFont typeface="Times New Roman"/>
              <a:buNone/>
            </a:pPr>
            <a:r>
              <a:rPr b="0" i="0" lang="en-US" sz="2500">
                <a:latin typeface="Times New Roman"/>
                <a:ea typeface="Times New Roman"/>
                <a:cs typeface="Times New Roman"/>
                <a:sym typeface="Times New Roman"/>
              </a:rPr>
              <a:t>list.add(“asha");  </a:t>
            </a:r>
            <a:endParaRPr/>
          </a:p>
          <a:p>
            <a:pPr indent="0" lvl="0" marL="0" rtl="0" algn="just">
              <a:lnSpc>
                <a:spcPct val="100000"/>
              </a:lnSpc>
              <a:spcBef>
                <a:spcPts val="600"/>
              </a:spcBef>
              <a:spcAft>
                <a:spcPts val="0"/>
              </a:spcAft>
              <a:buSzPct val="100000"/>
              <a:buFont typeface="Times New Roman"/>
              <a:buNone/>
            </a:pPr>
            <a:r>
              <a:rPr b="0" i="0" lang="en-US" sz="2500">
                <a:latin typeface="Times New Roman"/>
                <a:ea typeface="Times New Roman"/>
                <a:cs typeface="Times New Roman"/>
                <a:sym typeface="Times New Roman"/>
              </a:rPr>
              <a:t>list.add(“mouli");  </a:t>
            </a:r>
            <a:endParaRPr/>
          </a:p>
          <a:p>
            <a:pPr indent="0" lvl="0" marL="0" rtl="0" algn="just">
              <a:lnSpc>
                <a:spcPct val="100000"/>
              </a:lnSpc>
              <a:spcBef>
                <a:spcPts val="600"/>
              </a:spcBef>
              <a:spcAft>
                <a:spcPts val="0"/>
              </a:spcAft>
              <a:buSzPct val="100000"/>
              <a:buFont typeface="Times New Roman"/>
              <a:buNone/>
            </a:pPr>
            <a:r>
              <a:rPr b="0" i="0" lang="en-US" sz="2500">
                <a:latin typeface="Times New Roman"/>
                <a:ea typeface="Times New Roman"/>
                <a:cs typeface="Times New Roman"/>
                <a:sym typeface="Times New Roman"/>
              </a:rPr>
              <a:t>//Traversing list through Iterator  </a:t>
            </a:r>
            <a:endParaRPr/>
          </a:p>
          <a:p>
            <a:pPr indent="0" lvl="0" marL="0" rtl="0" algn="just">
              <a:lnSpc>
                <a:spcPct val="100000"/>
              </a:lnSpc>
              <a:spcBef>
                <a:spcPts val="600"/>
              </a:spcBef>
              <a:spcAft>
                <a:spcPts val="0"/>
              </a:spcAft>
              <a:buSzPct val="100000"/>
              <a:buFont typeface="Times New Roman"/>
              <a:buNone/>
            </a:pPr>
            <a:r>
              <a:rPr b="0" i="0" lang="en-US" sz="2500">
                <a:latin typeface="Times New Roman"/>
                <a:ea typeface="Times New Roman"/>
                <a:cs typeface="Times New Roman"/>
                <a:sym typeface="Times New Roman"/>
              </a:rPr>
              <a:t>Iterator itr=list.iterator();  </a:t>
            </a:r>
            <a:endParaRPr/>
          </a:p>
          <a:p>
            <a:pPr indent="0" lvl="0" marL="0" rtl="0" algn="just">
              <a:lnSpc>
                <a:spcPct val="100000"/>
              </a:lnSpc>
              <a:spcBef>
                <a:spcPts val="600"/>
              </a:spcBef>
              <a:spcAft>
                <a:spcPts val="0"/>
              </a:spcAft>
              <a:buSzPct val="100000"/>
              <a:buFont typeface="Times New Roman"/>
              <a:buNone/>
            </a:pPr>
            <a:r>
              <a:rPr b="1" i="0" lang="en-US" sz="2500">
                <a:latin typeface="Times New Roman"/>
                <a:ea typeface="Times New Roman"/>
                <a:cs typeface="Times New Roman"/>
                <a:sym typeface="Times New Roman"/>
              </a:rPr>
              <a:t>while</a:t>
            </a:r>
            <a:r>
              <a:rPr b="0" i="0" lang="en-US" sz="2500">
                <a:latin typeface="Times New Roman"/>
                <a:ea typeface="Times New Roman"/>
                <a:cs typeface="Times New Roman"/>
                <a:sym typeface="Times New Roman"/>
              </a:rPr>
              <a:t>(itr.hasNext()){  </a:t>
            </a:r>
            <a:endParaRPr/>
          </a:p>
          <a:p>
            <a:pPr indent="0" lvl="0" marL="0" rtl="0" algn="just">
              <a:lnSpc>
                <a:spcPct val="100000"/>
              </a:lnSpc>
              <a:spcBef>
                <a:spcPts val="600"/>
              </a:spcBef>
              <a:spcAft>
                <a:spcPts val="0"/>
              </a:spcAft>
              <a:buSzPct val="100000"/>
              <a:buFont typeface="Times New Roman"/>
              <a:buNone/>
            </a:pPr>
            <a:r>
              <a:rPr b="0" i="0" lang="en-US" sz="2500">
                <a:latin typeface="Times New Roman"/>
                <a:ea typeface="Times New Roman"/>
                <a:cs typeface="Times New Roman"/>
                <a:sym typeface="Times New Roman"/>
              </a:rPr>
              <a:t>System.out.println(itr.next());  }  }  }  </a:t>
            </a:r>
            <a:endParaRPr/>
          </a:p>
          <a:p>
            <a:pPr indent="0" lvl="0" marL="0" rtl="0" algn="just">
              <a:lnSpc>
                <a:spcPct val="100000"/>
              </a:lnSpc>
              <a:spcBef>
                <a:spcPts val="600"/>
              </a:spcBef>
              <a:spcAft>
                <a:spcPts val="0"/>
              </a:spcAft>
              <a:buSzPct val="100000"/>
              <a:buFont typeface="Times New Roman"/>
              <a:buNone/>
            </a:pPr>
            <a:r>
              <a:rPr lang="en-US" sz="2500">
                <a:latin typeface="Times New Roman"/>
                <a:ea typeface="Times New Roman"/>
                <a:cs typeface="Times New Roman"/>
                <a:sym typeface="Times New Roman"/>
              </a:rPr>
              <a:t>Output:  akhila rajesh asha mouli</a:t>
            </a:r>
            <a:endParaRPr b="0" i="0" sz="2500">
              <a:latin typeface="Times New Roman"/>
              <a:ea typeface="Times New Roman"/>
              <a:cs typeface="Times New Roman"/>
              <a:sym typeface="Times New Roman"/>
            </a:endParaRPr>
          </a:p>
          <a:p>
            <a:pPr indent="0" lvl="0" marL="0" rtl="0" algn="ctr">
              <a:lnSpc>
                <a:spcPct val="100000"/>
              </a:lnSpc>
              <a:spcBef>
                <a:spcPts val="600"/>
              </a:spcBef>
              <a:spcAft>
                <a:spcPts val="0"/>
              </a:spcAft>
              <a:buSzPct val="100000"/>
              <a:buFont typeface="Garamond"/>
              <a:buNone/>
            </a:pPr>
            <a:r>
              <a:t/>
            </a:r>
            <a:endParaRPr/>
          </a:p>
        </p:txBody>
      </p:sp>
      <p:sp>
        <p:nvSpPr>
          <p:cNvPr id="3093" name="Google Shape;3093;p354"/>
          <p:cNvSpPr txBox="1"/>
          <p:nvPr>
            <p:ph type="title"/>
          </p:nvPr>
        </p:nvSpPr>
        <p:spPr>
          <a:xfrm>
            <a:off x="2514600" y="260648"/>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ARRAYLIST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9"/>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fontScale="85000" lnSpcReduction="10000"/>
          </a:bodyPr>
          <a:lstStyle/>
          <a:p>
            <a:pPr indent="0" lvl="0" marL="0" rtl="0" algn="ctr">
              <a:lnSpc>
                <a:spcPct val="100000"/>
              </a:lnSpc>
              <a:spcBef>
                <a:spcPts val="0"/>
              </a:spcBef>
              <a:spcAft>
                <a:spcPts val="0"/>
              </a:spcAft>
              <a:buSzPct val="100000"/>
              <a:buFont typeface="Garamond"/>
              <a:buNone/>
            </a:pPr>
            <a:r>
              <a:rPr lang="en-US"/>
              <a:t>Platform independent</a:t>
            </a:r>
            <a:endParaRPr/>
          </a:p>
          <a:p>
            <a:pPr indent="0" lvl="0" marL="0" rtl="0" algn="ctr">
              <a:lnSpc>
                <a:spcPct val="100000"/>
              </a:lnSpc>
              <a:spcBef>
                <a:spcPts val="600"/>
              </a:spcBef>
              <a:spcAft>
                <a:spcPts val="0"/>
              </a:spcAft>
              <a:buSzPct val="100000"/>
              <a:buFont typeface="Garamond"/>
              <a:buNone/>
            </a:pPr>
            <a:r>
              <a:rPr lang="en-US"/>
              <a:t>“Write once and run anywhere”</a:t>
            </a:r>
            <a:endParaRPr/>
          </a:p>
          <a:p>
            <a:pPr indent="0" lvl="0" marL="0" rtl="0" algn="ctr">
              <a:lnSpc>
                <a:spcPct val="100000"/>
              </a:lnSpc>
              <a:spcBef>
                <a:spcPts val="600"/>
              </a:spcBef>
              <a:spcAft>
                <a:spcPts val="0"/>
              </a:spcAft>
              <a:buSzPct val="100000"/>
              <a:buFont typeface="Garamond"/>
              <a:buNone/>
            </a:pPr>
            <a:r>
              <a:rPr lang="en-US"/>
              <a:t>Secure</a:t>
            </a:r>
            <a:endParaRPr/>
          </a:p>
          <a:p>
            <a:pPr indent="0" lvl="0" marL="0" rtl="0" algn="ctr">
              <a:lnSpc>
                <a:spcPct val="100000"/>
              </a:lnSpc>
              <a:spcBef>
                <a:spcPts val="600"/>
              </a:spcBef>
              <a:spcAft>
                <a:spcPts val="0"/>
              </a:spcAft>
              <a:buSzPct val="100000"/>
              <a:buFont typeface="Garamond"/>
              <a:buNone/>
            </a:pPr>
            <a:r>
              <a:rPr lang="en-US"/>
              <a:t>Based on public key encryption and helps to design virus free systems</a:t>
            </a:r>
            <a:endParaRPr/>
          </a:p>
          <a:p>
            <a:pPr indent="0" lvl="0" marL="0" rtl="0" algn="ctr">
              <a:lnSpc>
                <a:spcPct val="100000"/>
              </a:lnSpc>
              <a:spcBef>
                <a:spcPts val="600"/>
              </a:spcBef>
              <a:spcAft>
                <a:spcPts val="0"/>
              </a:spcAft>
              <a:buSzPct val="100000"/>
              <a:buFont typeface="Garamond"/>
              <a:buNone/>
            </a:pPr>
            <a:r>
              <a:rPr lang="en-US"/>
              <a:t>Architectural and Neutral</a:t>
            </a:r>
            <a:endParaRPr/>
          </a:p>
          <a:p>
            <a:pPr indent="0" lvl="0" marL="0" rtl="0" algn="ctr">
              <a:lnSpc>
                <a:spcPct val="100000"/>
              </a:lnSpc>
              <a:spcBef>
                <a:spcPts val="600"/>
              </a:spcBef>
              <a:spcAft>
                <a:spcPts val="0"/>
              </a:spcAft>
              <a:buSzPct val="100000"/>
              <a:buFont typeface="Garamond"/>
              <a:buNone/>
            </a:pPr>
            <a:r>
              <a:rPr lang="en-US"/>
              <a:t>Ability of generating Architectural-neutral objects that can run on multiple processors</a:t>
            </a:r>
            <a:endParaRPr/>
          </a:p>
          <a:p>
            <a:pPr indent="0" lvl="0" marL="0" rtl="0" algn="ctr">
              <a:lnSpc>
                <a:spcPct val="100000"/>
              </a:lnSpc>
              <a:spcBef>
                <a:spcPts val="600"/>
              </a:spcBef>
              <a:spcAft>
                <a:spcPts val="0"/>
              </a:spcAft>
              <a:buSzPct val="100000"/>
              <a:buFont typeface="Garamond"/>
              <a:buNone/>
            </a:pPr>
            <a:r>
              <a:rPr lang="en-US"/>
              <a:t>Portable</a:t>
            </a:r>
            <a:endParaRPr/>
          </a:p>
          <a:p>
            <a:pPr indent="0" lvl="0" marL="0" rtl="0" algn="ctr">
              <a:lnSpc>
                <a:spcPct val="100000"/>
              </a:lnSpc>
              <a:spcBef>
                <a:spcPts val="600"/>
              </a:spcBef>
              <a:spcAft>
                <a:spcPts val="0"/>
              </a:spcAft>
              <a:buSzPct val="100000"/>
              <a:buFont typeface="Garamond"/>
              <a:buNone/>
            </a:pPr>
            <a:r>
              <a:rPr lang="en-US"/>
              <a:t>Uses a compiler that is written using ANSI C and POSIX sub suit making it portable</a:t>
            </a:r>
            <a:endParaRPr/>
          </a:p>
          <a:p>
            <a:pPr indent="0" lvl="0" marL="0" rtl="0" algn="ctr">
              <a:lnSpc>
                <a:spcPct val="100000"/>
              </a:lnSpc>
              <a:spcBef>
                <a:spcPts val="600"/>
              </a:spcBef>
              <a:spcAft>
                <a:spcPts val="0"/>
              </a:spcAft>
              <a:buSzPct val="100000"/>
              <a:buFont typeface="Garamond"/>
              <a:buNone/>
            </a:pPr>
            <a:r>
              <a:rPr lang="en-US"/>
              <a:t>Robust</a:t>
            </a:r>
            <a:endParaRPr/>
          </a:p>
          <a:p>
            <a:pPr indent="0" lvl="0" marL="0" rtl="0" algn="ctr">
              <a:lnSpc>
                <a:spcPct val="100000"/>
              </a:lnSpc>
              <a:spcBef>
                <a:spcPts val="600"/>
              </a:spcBef>
              <a:spcAft>
                <a:spcPts val="0"/>
              </a:spcAft>
              <a:buSzPct val="100000"/>
              <a:buFont typeface="Garamond"/>
              <a:buNone/>
            </a:pPr>
            <a:r>
              <a:rPr lang="en-US"/>
              <a:t>Eliminates the most number of errors in the compile time itself</a:t>
            </a:r>
            <a:endParaRPr/>
          </a:p>
          <a:p>
            <a:pPr indent="0" lvl="0" marL="0" rtl="0" algn="ctr">
              <a:lnSpc>
                <a:spcPct val="100000"/>
              </a:lnSpc>
              <a:spcBef>
                <a:spcPts val="600"/>
              </a:spcBef>
              <a:spcAft>
                <a:spcPts val="0"/>
              </a:spcAft>
              <a:buSzPct val="100000"/>
              <a:buFont typeface="Garamond"/>
              <a:buNone/>
            </a:pPr>
            <a:r>
              <a:rPr lang="en-US"/>
              <a:t>Multi-Threading</a:t>
            </a:r>
            <a:endParaRPr/>
          </a:p>
          <a:p>
            <a:pPr indent="0" lvl="0" marL="0" rtl="0" algn="ctr">
              <a:lnSpc>
                <a:spcPct val="100000"/>
              </a:lnSpc>
              <a:spcBef>
                <a:spcPts val="600"/>
              </a:spcBef>
              <a:spcAft>
                <a:spcPts val="0"/>
              </a:spcAft>
              <a:buSzPct val="100000"/>
              <a:buFont typeface="Garamond"/>
              <a:buNone/>
            </a:pPr>
            <a:r>
              <a:rPr lang="en-US"/>
              <a:t>Capable to execute code simultaneously above multiple processors at a time.</a:t>
            </a:r>
            <a:endParaRPr/>
          </a:p>
        </p:txBody>
      </p:sp>
      <p:sp>
        <p:nvSpPr>
          <p:cNvPr id="402" name="Google Shape;402;p4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JAVA BUZZWORDS</a:t>
            </a:r>
            <a:endParaRPr/>
          </a:p>
        </p:txBody>
      </p:sp>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7" name="Shape 3097"/>
        <p:cNvGrpSpPr/>
        <p:nvPr/>
      </p:nvGrpSpPr>
      <p:grpSpPr>
        <a:xfrm>
          <a:off x="0" y="0"/>
          <a:ext cx="0" cy="0"/>
          <a:chOff x="0" y="0"/>
          <a:chExt cx="0" cy="0"/>
        </a:xfrm>
      </p:grpSpPr>
      <p:sp>
        <p:nvSpPr>
          <p:cNvPr id="3098" name="Google Shape;3098;p355"/>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100000"/>
              </a:lnSpc>
              <a:spcBef>
                <a:spcPts val="0"/>
              </a:spcBef>
              <a:spcAft>
                <a:spcPts val="0"/>
              </a:spcAft>
              <a:buSzPts val="2000"/>
              <a:buFont typeface="Inter"/>
              <a:buNone/>
            </a:pPr>
            <a:r>
              <a:rPr b="0" i="0" lang="en-US">
                <a:latin typeface="Inter"/>
                <a:ea typeface="Inter"/>
                <a:cs typeface="Inter"/>
                <a:sym typeface="Inter"/>
              </a:rPr>
              <a:t>Java </a:t>
            </a:r>
            <a:r>
              <a:rPr b="1" i="0" lang="en-US">
                <a:latin typeface="Inter"/>
                <a:ea typeface="Inter"/>
                <a:cs typeface="Inter"/>
                <a:sym typeface="Inter"/>
              </a:rPr>
              <a:t>ArrayList</a:t>
            </a:r>
            <a:r>
              <a:rPr b="0" i="0" lang="en-US">
                <a:latin typeface="Inter"/>
                <a:ea typeface="Inter"/>
                <a:cs typeface="Inter"/>
                <a:sym typeface="Inter"/>
              </a:rPr>
              <a:t> class uses a </a:t>
            </a:r>
            <a:r>
              <a:rPr b="0" i="1" lang="en-US">
                <a:latin typeface="Inter"/>
                <a:ea typeface="Inter"/>
                <a:cs typeface="Inter"/>
                <a:sym typeface="Inter"/>
              </a:rPr>
              <a:t>dynamic </a:t>
            </a:r>
            <a:r>
              <a:rPr b="0" i="1" lang="en-US" u="sng" strike="noStrike">
                <a:solidFill>
                  <a:schemeClr val="hlink"/>
                </a:solidFill>
                <a:latin typeface="Inter"/>
                <a:ea typeface="Inter"/>
                <a:cs typeface="Inter"/>
                <a:sym typeface="Inter"/>
                <a:hlinkClick r:id="rId3"/>
              </a:rPr>
              <a:t>array</a:t>
            </a:r>
            <a:r>
              <a:rPr b="0" i="0" lang="en-US">
                <a:latin typeface="Inter"/>
                <a:ea typeface="Inter"/>
                <a:cs typeface="Inter"/>
                <a:sym typeface="Inter"/>
              </a:rPr>
              <a:t> for storing the elements. </a:t>
            </a:r>
            <a:endParaRPr/>
          </a:p>
          <a:p>
            <a:pPr indent="0" lvl="0" marL="0" rtl="0" algn="ctr">
              <a:lnSpc>
                <a:spcPct val="100000"/>
              </a:lnSpc>
              <a:spcBef>
                <a:spcPts val="600"/>
              </a:spcBef>
              <a:spcAft>
                <a:spcPts val="0"/>
              </a:spcAft>
              <a:buSzPts val="2000"/>
              <a:buFont typeface="Inter"/>
              <a:buNone/>
            </a:pPr>
            <a:r>
              <a:rPr b="0" i="0" lang="en-US">
                <a:latin typeface="Inter"/>
                <a:ea typeface="Inter"/>
                <a:cs typeface="Inter"/>
                <a:sym typeface="Inter"/>
              </a:rPr>
              <a:t>It is like an array, but there is </a:t>
            </a:r>
            <a:r>
              <a:rPr b="0" i="1" lang="en-US">
                <a:latin typeface="Inter"/>
                <a:ea typeface="Inter"/>
                <a:cs typeface="Inter"/>
                <a:sym typeface="Inter"/>
              </a:rPr>
              <a:t>no size limit</a:t>
            </a:r>
            <a:r>
              <a:rPr b="0" i="0" lang="en-US">
                <a:latin typeface="Inter"/>
                <a:ea typeface="Inter"/>
                <a:cs typeface="Inter"/>
                <a:sym typeface="Inter"/>
              </a:rPr>
              <a:t>. </a:t>
            </a:r>
            <a:endParaRPr/>
          </a:p>
          <a:p>
            <a:pPr indent="0" lvl="0" marL="0" rtl="0" algn="ctr">
              <a:lnSpc>
                <a:spcPct val="100000"/>
              </a:lnSpc>
              <a:spcBef>
                <a:spcPts val="600"/>
              </a:spcBef>
              <a:spcAft>
                <a:spcPts val="0"/>
              </a:spcAft>
              <a:buSzPts val="2000"/>
              <a:buFont typeface="Inter"/>
              <a:buNone/>
            </a:pPr>
            <a:r>
              <a:rPr b="0" i="0" lang="en-US">
                <a:latin typeface="Inter"/>
                <a:ea typeface="Inter"/>
                <a:cs typeface="Inter"/>
                <a:sym typeface="Inter"/>
              </a:rPr>
              <a:t>We can add or remove elements anytime. </a:t>
            </a:r>
            <a:endParaRPr/>
          </a:p>
          <a:p>
            <a:pPr indent="0" lvl="0" marL="0" rtl="0" algn="ctr">
              <a:lnSpc>
                <a:spcPct val="100000"/>
              </a:lnSpc>
              <a:spcBef>
                <a:spcPts val="600"/>
              </a:spcBef>
              <a:spcAft>
                <a:spcPts val="0"/>
              </a:spcAft>
              <a:buSzPts val="2000"/>
              <a:buFont typeface="Inter"/>
              <a:buNone/>
            </a:pPr>
            <a:r>
              <a:rPr b="0" i="0" lang="en-US">
                <a:latin typeface="Inter"/>
                <a:ea typeface="Inter"/>
                <a:cs typeface="Inter"/>
                <a:sym typeface="Inter"/>
              </a:rPr>
              <a:t>So, it is much more flexible than the traditional array.</a:t>
            </a:r>
            <a:endParaRPr/>
          </a:p>
          <a:p>
            <a:pPr indent="0" lvl="0" marL="0" rtl="0" algn="ctr">
              <a:lnSpc>
                <a:spcPct val="100000"/>
              </a:lnSpc>
              <a:spcBef>
                <a:spcPts val="600"/>
              </a:spcBef>
              <a:spcAft>
                <a:spcPts val="0"/>
              </a:spcAft>
              <a:buSzPts val="2000"/>
              <a:buFont typeface="Inter"/>
              <a:buNone/>
            </a:pPr>
            <a:r>
              <a:rPr b="0" i="0" lang="en-US">
                <a:latin typeface="Inter"/>
                <a:ea typeface="Inter"/>
                <a:cs typeface="Inter"/>
                <a:sym typeface="Inter"/>
              </a:rPr>
              <a:t> It is found in the </a:t>
            </a:r>
            <a:r>
              <a:rPr b="0" i="1" lang="en-US">
                <a:latin typeface="Inter"/>
                <a:ea typeface="Inter"/>
                <a:cs typeface="Inter"/>
                <a:sym typeface="Inter"/>
              </a:rPr>
              <a:t>java.util</a:t>
            </a:r>
            <a:r>
              <a:rPr b="0" i="0" lang="en-US">
                <a:latin typeface="Inter"/>
                <a:ea typeface="Inter"/>
                <a:cs typeface="Inter"/>
                <a:sym typeface="Inter"/>
              </a:rPr>
              <a:t> package.</a:t>
            </a:r>
            <a:endParaRPr/>
          </a:p>
          <a:p>
            <a:pPr indent="0" lvl="0" marL="0" rtl="0" algn="ctr">
              <a:lnSpc>
                <a:spcPct val="100000"/>
              </a:lnSpc>
              <a:spcBef>
                <a:spcPts val="600"/>
              </a:spcBef>
              <a:spcAft>
                <a:spcPts val="0"/>
              </a:spcAft>
              <a:buSzPts val="2000"/>
              <a:buFont typeface="Inter"/>
              <a:buNone/>
            </a:pPr>
            <a:r>
              <a:rPr b="0" i="0" lang="en-US">
                <a:latin typeface="Inter"/>
                <a:ea typeface="Inter"/>
                <a:cs typeface="Inter"/>
                <a:sym typeface="Inter"/>
              </a:rPr>
              <a:t> It is like the Vector in C++.</a:t>
            </a:r>
            <a:endParaRPr/>
          </a:p>
          <a:p>
            <a:pPr indent="0" lvl="0" marL="0" rtl="0" algn="ctr">
              <a:lnSpc>
                <a:spcPct val="100000"/>
              </a:lnSpc>
              <a:spcBef>
                <a:spcPts val="600"/>
              </a:spcBef>
              <a:spcAft>
                <a:spcPts val="0"/>
              </a:spcAft>
              <a:buSzPts val="2000"/>
              <a:buFont typeface="Inter"/>
              <a:buNone/>
            </a:pPr>
            <a:r>
              <a:rPr b="0" i="0" lang="en-US">
                <a:latin typeface="Inter"/>
                <a:ea typeface="Inter"/>
                <a:cs typeface="Inter"/>
                <a:sym typeface="Inter"/>
              </a:rPr>
              <a:t>The ArrayList in Java can have the duplicate elements also.</a:t>
            </a:r>
            <a:endParaRPr/>
          </a:p>
          <a:p>
            <a:pPr indent="0" lvl="0" marL="0" rtl="0" algn="ctr">
              <a:lnSpc>
                <a:spcPct val="100000"/>
              </a:lnSpc>
              <a:spcBef>
                <a:spcPts val="600"/>
              </a:spcBef>
              <a:spcAft>
                <a:spcPts val="0"/>
              </a:spcAft>
              <a:buSzPts val="2000"/>
              <a:buFont typeface="Inter"/>
              <a:buNone/>
            </a:pPr>
            <a:r>
              <a:rPr b="0" i="0" lang="en-US">
                <a:latin typeface="Inter"/>
                <a:ea typeface="Inter"/>
                <a:cs typeface="Inter"/>
                <a:sym typeface="Inter"/>
              </a:rPr>
              <a:t> It implements the List interface so we can use all the methods of List interface here. </a:t>
            </a:r>
            <a:endParaRPr/>
          </a:p>
          <a:p>
            <a:pPr indent="0" lvl="0" marL="0" rtl="0" algn="ctr">
              <a:lnSpc>
                <a:spcPct val="100000"/>
              </a:lnSpc>
              <a:spcBef>
                <a:spcPts val="600"/>
              </a:spcBef>
              <a:spcAft>
                <a:spcPts val="0"/>
              </a:spcAft>
              <a:buSzPts val="2000"/>
              <a:buFont typeface="Inter"/>
              <a:buNone/>
            </a:pPr>
            <a:r>
              <a:rPr b="0" i="0" lang="en-US">
                <a:latin typeface="Inter"/>
                <a:ea typeface="Inter"/>
                <a:cs typeface="Inter"/>
                <a:sym typeface="Inter"/>
              </a:rPr>
              <a:t>The ArrayList maintains the insertion order internally.</a:t>
            </a:r>
            <a:endParaRPr/>
          </a:p>
          <a:p>
            <a:pPr indent="0" lvl="0" marL="0" rtl="0" algn="ctr">
              <a:lnSpc>
                <a:spcPct val="100000"/>
              </a:lnSpc>
              <a:spcBef>
                <a:spcPts val="600"/>
              </a:spcBef>
              <a:spcAft>
                <a:spcPts val="0"/>
              </a:spcAft>
              <a:buSzPts val="2000"/>
              <a:buFont typeface="Inter"/>
              <a:buNone/>
            </a:pPr>
            <a:r>
              <a:rPr b="0" i="0" lang="en-US">
                <a:latin typeface="Inter"/>
                <a:ea typeface="Inter"/>
                <a:cs typeface="Inter"/>
                <a:sym typeface="Inter"/>
              </a:rPr>
              <a:t>It inherits the AbstractList class and implements </a:t>
            </a:r>
            <a:r>
              <a:rPr b="0" i="0" lang="en-US" u="sng" strike="noStrike">
                <a:solidFill>
                  <a:schemeClr val="hlink"/>
                </a:solidFill>
                <a:latin typeface="Inter"/>
                <a:ea typeface="Inter"/>
                <a:cs typeface="Inter"/>
                <a:sym typeface="Inter"/>
                <a:hlinkClick r:id="rId4"/>
              </a:rPr>
              <a:t>List interface</a:t>
            </a:r>
            <a:r>
              <a:rPr b="0" i="0" lang="en-US">
                <a:latin typeface="Inter"/>
                <a:ea typeface="Inter"/>
                <a:cs typeface="Inter"/>
                <a:sym typeface="Inter"/>
              </a:rPr>
              <a:t>.</a:t>
            </a:r>
            <a:endParaRPr/>
          </a:p>
          <a:p>
            <a:pPr indent="0" lvl="0" marL="0" rtl="0" algn="ctr">
              <a:lnSpc>
                <a:spcPct val="100000"/>
              </a:lnSpc>
              <a:spcBef>
                <a:spcPts val="600"/>
              </a:spcBef>
              <a:spcAft>
                <a:spcPts val="0"/>
              </a:spcAft>
              <a:buSzPts val="2000"/>
              <a:buFont typeface="Garamond"/>
              <a:buNone/>
            </a:pPr>
            <a:r>
              <a:t/>
            </a:r>
            <a:endParaRPr/>
          </a:p>
        </p:txBody>
      </p:sp>
      <p:sp>
        <p:nvSpPr>
          <p:cNvPr id="3099" name="Google Shape;3099;p355"/>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ARRAY LIST</a:t>
            </a:r>
            <a:endParaRPr/>
          </a:p>
        </p:txBody>
      </p:sp>
      <p:sp>
        <p:nvSpPr>
          <p:cNvPr id="3100" name="Google Shape;3100;p355"/>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4" name="Shape 3104"/>
        <p:cNvGrpSpPr/>
        <p:nvPr/>
      </p:nvGrpSpPr>
      <p:grpSpPr>
        <a:xfrm>
          <a:off x="0" y="0"/>
          <a:ext cx="0" cy="0"/>
          <a:chOff x="0" y="0"/>
          <a:chExt cx="0" cy="0"/>
        </a:xfrm>
      </p:grpSpPr>
      <p:sp>
        <p:nvSpPr>
          <p:cNvPr id="3105" name="Google Shape;3105;p356"/>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SzPts val="2000"/>
              <a:buFont typeface="Inter"/>
              <a:buNone/>
            </a:pPr>
            <a:r>
              <a:rPr b="0" i="0" lang="en-US">
                <a:latin typeface="Inter"/>
                <a:ea typeface="Inter"/>
                <a:cs typeface="Inter"/>
                <a:sym typeface="Inter"/>
              </a:rPr>
              <a:t>The important points about Java ArrayList class are:</a:t>
            </a:r>
            <a:endParaRPr/>
          </a:p>
          <a:p>
            <a:pPr indent="-127000" lvl="0" marL="0" rtl="0" algn="just">
              <a:lnSpc>
                <a:spcPct val="100000"/>
              </a:lnSpc>
              <a:spcBef>
                <a:spcPts val="600"/>
              </a:spcBef>
              <a:spcAft>
                <a:spcPts val="0"/>
              </a:spcAft>
              <a:buSzPts val="2000"/>
              <a:buFont typeface="Arial"/>
              <a:buChar char="•"/>
            </a:pPr>
            <a:r>
              <a:rPr b="0" i="0" lang="en-US">
                <a:latin typeface="Inter"/>
                <a:ea typeface="Inter"/>
                <a:cs typeface="Inter"/>
                <a:sym typeface="Inter"/>
              </a:rPr>
              <a:t>Java ArrayList class can contain duplicate elements.</a:t>
            </a:r>
            <a:endParaRPr/>
          </a:p>
          <a:p>
            <a:pPr indent="-127000" lvl="0" marL="0" rtl="0" algn="just">
              <a:lnSpc>
                <a:spcPct val="100000"/>
              </a:lnSpc>
              <a:spcBef>
                <a:spcPts val="600"/>
              </a:spcBef>
              <a:spcAft>
                <a:spcPts val="0"/>
              </a:spcAft>
              <a:buSzPts val="2000"/>
              <a:buFont typeface="Arial"/>
              <a:buChar char="•"/>
            </a:pPr>
            <a:r>
              <a:rPr b="0" i="0" lang="en-US">
                <a:latin typeface="Inter"/>
                <a:ea typeface="Inter"/>
                <a:cs typeface="Inter"/>
                <a:sym typeface="Inter"/>
              </a:rPr>
              <a:t>Java ArrayList class maintains insertion order.</a:t>
            </a:r>
            <a:endParaRPr/>
          </a:p>
          <a:p>
            <a:pPr indent="-127000" lvl="0" marL="0" rtl="0" algn="just">
              <a:lnSpc>
                <a:spcPct val="100000"/>
              </a:lnSpc>
              <a:spcBef>
                <a:spcPts val="600"/>
              </a:spcBef>
              <a:spcAft>
                <a:spcPts val="0"/>
              </a:spcAft>
              <a:buSzPts val="2000"/>
              <a:buFont typeface="Arial"/>
              <a:buChar char="•"/>
            </a:pPr>
            <a:r>
              <a:rPr b="0" i="0" lang="en-US">
                <a:latin typeface="Inter"/>
                <a:ea typeface="Inter"/>
                <a:cs typeface="Inter"/>
                <a:sym typeface="Inter"/>
              </a:rPr>
              <a:t>Java ArrayList class is non </a:t>
            </a:r>
            <a:r>
              <a:rPr b="0" i="0" lang="en-US" u="sng" strike="noStrike">
                <a:solidFill>
                  <a:schemeClr val="hlink"/>
                </a:solidFill>
                <a:latin typeface="Inter"/>
                <a:ea typeface="Inter"/>
                <a:cs typeface="Inter"/>
                <a:sym typeface="Inter"/>
                <a:hlinkClick r:id="rId3"/>
              </a:rPr>
              <a:t>synchronized</a:t>
            </a:r>
            <a:r>
              <a:rPr b="0" i="0" lang="en-US">
                <a:latin typeface="Inter"/>
                <a:ea typeface="Inter"/>
                <a:cs typeface="Inter"/>
                <a:sym typeface="Inter"/>
              </a:rPr>
              <a:t>.</a:t>
            </a:r>
            <a:endParaRPr/>
          </a:p>
          <a:p>
            <a:pPr indent="-127000" lvl="0" marL="0" rtl="0" algn="just">
              <a:lnSpc>
                <a:spcPct val="100000"/>
              </a:lnSpc>
              <a:spcBef>
                <a:spcPts val="600"/>
              </a:spcBef>
              <a:spcAft>
                <a:spcPts val="0"/>
              </a:spcAft>
              <a:buSzPts val="2000"/>
              <a:buFont typeface="Arial"/>
              <a:buChar char="•"/>
            </a:pPr>
            <a:r>
              <a:rPr b="0" i="0" lang="en-US">
                <a:latin typeface="Inter"/>
                <a:ea typeface="Inter"/>
                <a:cs typeface="Inter"/>
                <a:sym typeface="Inter"/>
              </a:rPr>
              <a:t>Java ArrayList allows random access because array works at the index basis.</a:t>
            </a:r>
            <a:endParaRPr/>
          </a:p>
          <a:p>
            <a:pPr indent="-127000" lvl="0" marL="0" rtl="0" algn="just">
              <a:lnSpc>
                <a:spcPct val="100000"/>
              </a:lnSpc>
              <a:spcBef>
                <a:spcPts val="600"/>
              </a:spcBef>
              <a:spcAft>
                <a:spcPts val="0"/>
              </a:spcAft>
              <a:buSzPts val="2000"/>
              <a:buFont typeface="Arial"/>
              <a:buChar char="•"/>
            </a:pPr>
            <a:r>
              <a:rPr b="0" i="0" lang="en-US">
                <a:latin typeface="Inter"/>
                <a:ea typeface="Inter"/>
                <a:cs typeface="Inter"/>
                <a:sym typeface="Inter"/>
              </a:rPr>
              <a:t>In ArrayList, manipulation is little bit slower than the LinkedList in Java because a lot of shifting needs to occur if any element is removed from the array list.</a:t>
            </a:r>
            <a:endParaRPr/>
          </a:p>
          <a:p>
            <a:pPr indent="0" lvl="0" marL="0" rtl="0" algn="ctr">
              <a:lnSpc>
                <a:spcPct val="100000"/>
              </a:lnSpc>
              <a:spcBef>
                <a:spcPts val="600"/>
              </a:spcBef>
              <a:spcAft>
                <a:spcPts val="0"/>
              </a:spcAft>
              <a:buSzPts val="2000"/>
              <a:buFont typeface="Garamond"/>
              <a:buNone/>
            </a:pPr>
            <a:r>
              <a:t/>
            </a:r>
            <a:endParaRPr/>
          </a:p>
        </p:txBody>
      </p:sp>
      <p:sp>
        <p:nvSpPr>
          <p:cNvPr id="3106" name="Google Shape;3106;p356"/>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ARRAY LIST</a:t>
            </a:r>
            <a:endParaRPr/>
          </a:p>
        </p:txBody>
      </p:sp>
      <p:sp>
        <p:nvSpPr>
          <p:cNvPr id="3107" name="Google Shape;3107;p356"/>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1" name="Shape 3111"/>
        <p:cNvGrpSpPr/>
        <p:nvPr/>
      </p:nvGrpSpPr>
      <p:grpSpPr>
        <a:xfrm>
          <a:off x="0" y="0"/>
          <a:ext cx="0" cy="0"/>
          <a:chOff x="0" y="0"/>
          <a:chExt cx="0" cy="0"/>
        </a:xfrm>
      </p:grpSpPr>
      <p:sp>
        <p:nvSpPr>
          <p:cNvPr id="3112" name="Google Shape;3112;p357"/>
          <p:cNvSpPr txBox="1"/>
          <p:nvPr>
            <p:ph idx="1" type="body"/>
          </p:nvPr>
        </p:nvSpPr>
        <p:spPr>
          <a:xfrm>
            <a:off x="107504" y="1772816"/>
            <a:ext cx="6840759" cy="4968552"/>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SzPts val="2000"/>
              <a:buFont typeface="Inter"/>
              <a:buNone/>
            </a:pPr>
            <a:r>
              <a:rPr b="0" i="0" lang="en-US">
                <a:latin typeface="Inter"/>
                <a:ea typeface="Inter"/>
                <a:cs typeface="Inter"/>
                <a:sym typeface="Inter"/>
              </a:rPr>
              <a:t>As shown in the above diagram, Java ArrayList class extends AbstractList class which implements List interface. The List interface extends the </a:t>
            </a:r>
            <a:r>
              <a:rPr b="0" i="0" lang="en-US" u="sng" strike="noStrike">
                <a:solidFill>
                  <a:schemeClr val="hlink"/>
                </a:solidFill>
                <a:latin typeface="Inter"/>
                <a:ea typeface="Inter"/>
                <a:cs typeface="Inter"/>
                <a:sym typeface="Inter"/>
                <a:hlinkClick r:id="rId3"/>
              </a:rPr>
              <a:t>Collection</a:t>
            </a:r>
            <a:r>
              <a:rPr b="0" i="0" lang="en-US">
                <a:latin typeface="Inter"/>
                <a:ea typeface="Inter"/>
                <a:cs typeface="Inter"/>
                <a:sym typeface="Inter"/>
              </a:rPr>
              <a:t> and Iterable interfaces in hierarchical order.</a:t>
            </a:r>
            <a:endParaRPr/>
          </a:p>
          <a:p>
            <a:pPr indent="0" lvl="0" marL="0" rtl="0" algn="just">
              <a:lnSpc>
                <a:spcPct val="100000"/>
              </a:lnSpc>
              <a:spcBef>
                <a:spcPts val="600"/>
              </a:spcBef>
              <a:spcAft>
                <a:spcPts val="0"/>
              </a:spcAft>
              <a:buSzPts val="2000"/>
              <a:buFont typeface="Arial"/>
              <a:buNone/>
            </a:pPr>
            <a:r>
              <a:rPr b="0" i="0" lang="en-US">
                <a:latin typeface="Arial"/>
                <a:ea typeface="Arial"/>
                <a:cs typeface="Arial"/>
                <a:sym typeface="Arial"/>
              </a:rPr>
              <a:t>ArrayList class declaration</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Let's see the declaration for java.util.ArrayList class.</a:t>
            </a:r>
            <a:endParaRPr/>
          </a:p>
          <a:p>
            <a:pPr indent="0" lvl="0" marL="0" rtl="0" algn="just">
              <a:lnSpc>
                <a:spcPct val="100000"/>
              </a:lnSpc>
              <a:spcBef>
                <a:spcPts val="600"/>
              </a:spcBef>
              <a:spcAft>
                <a:spcPts val="0"/>
              </a:spcAft>
              <a:buSzPts val="2000"/>
              <a:buFont typeface="Inter"/>
              <a:buNone/>
            </a:pPr>
            <a:r>
              <a:rPr b="1" i="0" lang="en-US">
                <a:latin typeface="Inter"/>
                <a:ea typeface="Inter"/>
                <a:cs typeface="Inter"/>
                <a:sym typeface="Inter"/>
              </a:rPr>
              <a:t>public</a:t>
            </a:r>
            <a:r>
              <a:rPr b="0" i="0" lang="en-US">
                <a:latin typeface="Inter"/>
                <a:ea typeface="Inter"/>
                <a:cs typeface="Inter"/>
                <a:sym typeface="Inter"/>
              </a:rPr>
              <a:t> </a:t>
            </a:r>
            <a:r>
              <a:rPr b="1" i="0" lang="en-US">
                <a:latin typeface="Inter"/>
                <a:ea typeface="Inter"/>
                <a:cs typeface="Inter"/>
                <a:sym typeface="Inter"/>
              </a:rPr>
              <a:t>class</a:t>
            </a:r>
            <a:r>
              <a:rPr b="0" i="0" lang="en-US">
                <a:latin typeface="Inter"/>
                <a:ea typeface="Inter"/>
                <a:cs typeface="Inter"/>
                <a:sym typeface="Inter"/>
              </a:rPr>
              <a:t> ArrayList&lt;E&gt; </a:t>
            </a:r>
            <a:r>
              <a:rPr b="1" i="0" lang="en-US">
                <a:latin typeface="Inter"/>
                <a:ea typeface="Inter"/>
                <a:cs typeface="Inter"/>
                <a:sym typeface="Inter"/>
              </a:rPr>
              <a:t>extends</a:t>
            </a:r>
            <a:r>
              <a:rPr b="0" i="0" lang="en-US">
                <a:latin typeface="Inter"/>
                <a:ea typeface="Inter"/>
                <a:cs typeface="Inter"/>
                <a:sym typeface="Inter"/>
              </a:rPr>
              <a:t> AbstractList&lt;E&gt; </a:t>
            </a:r>
            <a:r>
              <a:rPr b="1" i="0" lang="en-US">
                <a:latin typeface="Inter"/>
                <a:ea typeface="Inter"/>
                <a:cs typeface="Inter"/>
                <a:sym typeface="Inter"/>
              </a:rPr>
              <a:t>implements</a:t>
            </a:r>
            <a:r>
              <a:rPr b="0" i="0" lang="en-US">
                <a:latin typeface="Inter"/>
                <a:ea typeface="Inter"/>
                <a:cs typeface="Inter"/>
                <a:sym typeface="Inter"/>
              </a:rPr>
              <a:t> List&lt;E&gt;, RandomAccess, Cloneable, Serializable  </a:t>
            </a:r>
            <a:endParaRPr/>
          </a:p>
          <a:p>
            <a:pPr indent="0" lvl="0" marL="0" rtl="0" algn="just">
              <a:lnSpc>
                <a:spcPct val="100000"/>
              </a:lnSpc>
              <a:spcBef>
                <a:spcPts val="600"/>
              </a:spcBef>
              <a:spcAft>
                <a:spcPts val="0"/>
              </a:spcAft>
              <a:buSzPts val="2000"/>
              <a:buFont typeface="Garamond"/>
              <a:buNone/>
            </a:pPr>
            <a:r>
              <a:t/>
            </a:r>
            <a:endParaRPr b="0" i="0">
              <a:latin typeface="Inter"/>
              <a:ea typeface="Inter"/>
              <a:cs typeface="Inter"/>
              <a:sym typeface="Inter"/>
            </a:endParaRPr>
          </a:p>
          <a:p>
            <a:pPr indent="0" lvl="0" marL="0" rtl="0" algn="ctr">
              <a:lnSpc>
                <a:spcPct val="100000"/>
              </a:lnSpc>
              <a:spcBef>
                <a:spcPts val="600"/>
              </a:spcBef>
              <a:spcAft>
                <a:spcPts val="0"/>
              </a:spcAft>
              <a:buSzPts val="2000"/>
              <a:buFont typeface="Garamond"/>
              <a:buNone/>
            </a:pPr>
            <a:r>
              <a:t/>
            </a:r>
            <a:endParaRPr/>
          </a:p>
        </p:txBody>
      </p:sp>
      <p:pic>
        <p:nvPicPr>
          <p:cNvPr id="3113" name="Google Shape;3113;p357"/>
          <p:cNvPicPr preferRelativeResize="0"/>
          <p:nvPr>
            <p:ph idx="2" type="body"/>
          </p:nvPr>
        </p:nvPicPr>
        <p:blipFill rotWithShape="1">
          <a:blip r:embed="rId4">
            <a:alphaModFix/>
          </a:blip>
          <a:srcRect b="0" l="0" r="0" t="0"/>
          <a:stretch/>
        </p:blipFill>
        <p:spPr>
          <a:xfrm>
            <a:off x="7164288" y="2020888"/>
            <a:ext cx="1728192" cy="4005262"/>
          </a:xfrm>
          <a:prstGeom prst="rect">
            <a:avLst/>
          </a:prstGeom>
          <a:noFill/>
          <a:ln>
            <a:noFill/>
          </a:ln>
        </p:spPr>
      </p:pic>
      <p:sp>
        <p:nvSpPr>
          <p:cNvPr id="3114" name="Google Shape;3114;p357"/>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Arial"/>
              <a:buNone/>
            </a:pPr>
            <a:r>
              <a:rPr b="0" i="0" lang="en-US">
                <a:latin typeface="Arial"/>
                <a:ea typeface="Arial"/>
                <a:cs typeface="Arial"/>
                <a:sym typeface="Arial"/>
              </a:rPr>
              <a:t>HIERARCHY OF ARRAYLIST CLASS</a:t>
            </a:r>
            <a:endParaRPr/>
          </a:p>
        </p:txBody>
      </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8" name="Shape 3118"/>
        <p:cNvGrpSpPr/>
        <p:nvPr/>
      </p:nvGrpSpPr>
      <p:grpSpPr>
        <a:xfrm>
          <a:off x="0" y="0"/>
          <a:ext cx="0" cy="0"/>
          <a:chOff x="0" y="0"/>
          <a:chExt cx="0" cy="0"/>
        </a:xfrm>
      </p:grpSpPr>
      <p:sp>
        <p:nvSpPr>
          <p:cNvPr id="3119" name="Google Shape;3119;p358"/>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pic>
        <p:nvPicPr>
          <p:cNvPr id="3120" name="Google Shape;3120;p358"/>
          <p:cNvPicPr preferRelativeResize="0"/>
          <p:nvPr/>
        </p:nvPicPr>
        <p:blipFill rotWithShape="1">
          <a:blip r:embed="rId3">
            <a:alphaModFix/>
          </a:blip>
          <a:srcRect b="0" l="0" r="0" t="0"/>
          <a:stretch/>
        </p:blipFill>
        <p:spPr>
          <a:xfrm>
            <a:off x="0" y="332656"/>
            <a:ext cx="9144000" cy="5976664"/>
          </a:xfrm>
          <a:prstGeom prst="rect">
            <a:avLst/>
          </a:prstGeom>
          <a:noFill/>
          <a:ln>
            <a:noFill/>
          </a:ln>
        </p:spPr>
      </p:pic>
    </p:spTree>
  </p:cSld>
  <p:clrMapOvr>
    <a:masterClrMapping/>
  </p:clrMapOvr>
</p:sld>
</file>

<file path=ppt/slides/slide3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4" name="Shape 3124"/>
        <p:cNvGrpSpPr/>
        <p:nvPr/>
      </p:nvGrpSpPr>
      <p:grpSpPr>
        <a:xfrm>
          <a:off x="0" y="0"/>
          <a:ext cx="0" cy="0"/>
          <a:chOff x="0" y="0"/>
          <a:chExt cx="0" cy="0"/>
        </a:xfrm>
      </p:grpSpPr>
      <p:sp>
        <p:nvSpPr>
          <p:cNvPr id="3125" name="Google Shape;3125;p359"/>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pic>
        <p:nvPicPr>
          <p:cNvPr id="3126" name="Google Shape;3126;p359"/>
          <p:cNvPicPr preferRelativeResize="0"/>
          <p:nvPr/>
        </p:nvPicPr>
        <p:blipFill rotWithShape="1">
          <a:blip r:embed="rId3">
            <a:alphaModFix/>
          </a:blip>
          <a:srcRect b="0" l="0" r="0" t="0"/>
          <a:stretch/>
        </p:blipFill>
        <p:spPr>
          <a:xfrm>
            <a:off x="0" y="503246"/>
            <a:ext cx="9144000" cy="5851508"/>
          </a:xfrm>
          <a:prstGeom prst="rect">
            <a:avLst/>
          </a:prstGeom>
          <a:noFill/>
          <a:ln>
            <a:noFill/>
          </a:ln>
        </p:spPr>
      </p:pic>
    </p:spTree>
  </p:cSld>
  <p:clrMapOvr>
    <a:masterClrMapping/>
  </p:clrMapOvr>
</p:sld>
</file>

<file path=ppt/slides/slide3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0" name="Shape 3130"/>
        <p:cNvGrpSpPr/>
        <p:nvPr/>
      </p:nvGrpSpPr>
      <p:grpSpPr>
        <a:xfrm>
          <a:off x="0" y="0"/>
          <a:ext cx="0" cy="0"/>
          <a:chOff x="0" y="0"/>
          <a:chExt cx="0" cy="0"/>
        </a:xfrm>
      </p:grpSpPr>
      <p:sp>
        <p:nvSpPr>
          <p:cNvPr id="3131" name="Google Shape;3131;p360"/>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pic>
        <p:nvPicPr>
          <p:cNvPr id="3132" name="Google Shape;3132;p360"/>
          <p:cNvPicPr preferRelativeResize="0"/>
          <p:nvPr/>
        </p:nvPicPr>
        <p:blipFill rotWithShape="1">
          <a:blip r:embed="rId3">
            <a:alphaModFix/>
          </a:blip>
          <a:srcRect b="0" l="0" r="0" t="0"/>
          <a:stretch/>
        </p:blipFill>
        <p:spPr>
          <a:xfrm>
            <a:off x="249829" y="-44624"/>
            <a:ext cx="8644342" cy="6858000"/>
          </a:xfrm>
          <a:prstGeom prst="rect">
            <a:avLst/>
          </a:prstGeom>
          <a:noFill/>
          <a:ln>
            <a:noFill/>
          </a:ln>
        </p:spPr>
      </p:pic>
    </p:spTree>
  </p:cSld>
  <p:clrMapOvr>
    <a:masterClrMapping/>
  </p:clrMapOvr>
</p:sld>
</file>

<file path=ppt/slides/slide3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6" name="Shape 3136"/>
        <p:cNvGrpSpPr/>
        <p:nvPr/>
      </p:nvGrpSpPr>
      <p:grpSpPr>
        <a:xfrm>
          <a:off x="0" y="0"/>
          <a:ext cx="0" cy="0"/>
          <a:chOff x="0" y="0"/>
          <a:chExt cx="0" cy="0"/>
        </a:xfrm>
      </p:grpSpPr>
      <p:sp>
        <p:nvSpPr>
          <p:cNvPr id="3137" name="Google Shape;3137;p361"/>
          <p:cNvSpPr txBox="1"/>
          <p:nvPr>
            <p:ph idx="1" type="body"/>
          </p:nvPr>
        </p:nvSpPr>
        <p:spPr>
          <a:xfrm>
            <a:off x="457200" y="1772816"/>
            <a:ext cx="8229600" cy="4968552"/>
          </a:xfrm>
          <a:prstGeom prst="rect">
            <a:avLst/>
          </a:prstGeom>
          <a:noFill/>
          <a:ln>
            <a:noFill/>
          </a:ln>
        </p:spPr>
        <p:txBody>
          <a:bodyPr anchorCtr="0" anchor="t" bIns="45700" lIns="91425" spcFirstLastPara="1" rIns="91425" wrap="square" tIns="45700">
            <a:normAutofit fontScale="85000" lnSpcReduction="20000"/>
          </a:bodyPr>
          <a:lstStyle/>
          <a:p>
            <a:pPr indent="0" lvl="0" marL="0" rtl="0" algn="just">
              <a:lnSpc>
                <a:spcPct val="100000"/>
              </a:lnSpc>
              <a:spcBef>
                <a:spcPts val="0"/>
              </a:spcBef>
              <a:spcAft>
                <a:spcPts val="0"/>
              </a:spcAft>
              <a:buSzPct val="100000"/>
              <a:buFont typeface="Inter"/>
              <a:buNone/>
            </a:pPr>
            <a:r>
              <a:rPr b="0" i="0" lang="en-US">
                <a:latin typeface="Inter"/>
                <a:ea typeface="Inter"/>
                <a:cs typeface="Inter"/>
                <a:sym typeface="Inter"/>
              </a:rPr>
              <a:t>LinkedList implements the Collection interface. It uses a doubly linked list internally to store the elements. It can store the duplicate elements. It maintains the insertion order and is not synchronized. In LinkedList, the manipulation is fast because no shifting is required.</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Consider the following example.</a:t>
            </a:r>
            <a:endParaRPr/>
          </a:p>
          <a:p>
            <a:pPr indent="0" lvl="0" marL="0" rtl="0" algn="just">
              <a:lnSpc>
                <a:spcPct val="100000"/>
              </a:lnSpc>
              <a:spcBef>
                <a:spcPts val="600"/>
              </a:spcBef>
              <a:spcAft>
                <a:spcPts val="0"/>
              </a:spcAft>
              <a:buSzPct val="100000"/>
              <a:buFont typeface="Inter"/>
              <a:buNone/>
            </a:pPr>
            <a:r>
              <a:rPr b="1" i="0" lang="en-US">
                <a:latin typeface="Inter"/>
                <a:ea typeface="Inter"/>
                <a:cs typeface="Inter"/>
                <a:sym typeface="Inter"/>
              </a:rPr>
              <a:t>import</a:t>
            </a:r>
            <a:r>
              <a:rPr b="0" i="0" lang="en-US">
                <a:latin typeface="Inter"/>
                <a:ea typeface="Inter"/>
                <a:cs typeface="Inter"/>
                <a:sym typeface="Inter"/>
              </a:rPr>
              <a:t> java.util.*;  </a:t>
            </a:r>
            <a:endParaRPr/>
          </a:p>
          <a:p>
            <a:pPr indent="0" lvl="0" marL="0" rtl="0" algn="just">
              <a:lnSpc>
                <a:spcPct val="100000"/>
              </a:lnSpc>
              <a:spcBef>
                <a:spcPts val="600"/>
              </a:spcBef>
              <a:spcAft>
                <a:spcPts val="0"/>
              </a:spcAft>
              <a:buSzPct val="100000"/>
              <a:buFont typeface="Inter"/>
              <a:buNone/>
            </a:pPr>
            <a:r>
              <a:rPr b="1" i="0" lang="en-US">
                <a:latin typeface="Inter"/>
                <a:ea typeface="Inter"/>
                <a:cs typeface="Inter"/>
                <a:sym typeface="Inter"/>
              </a:rPr>
              <a:t>public</a:t>
            </a:r>
            <a:r>
              <a:rPr b="0" i="0" lang="en-US">
                <a:latin typeface="Inter"/>
                <a:ea typeface="Inter"/>
                <a:cs typeface="Inter"/>
                <a:sym typeface="Inter"/>
              </a:rPr>
              <a:t> </a:t>
            </a:r>
            <a:r>
              <a:rPr b="1" i="0" lang="en-US">
                <a:latin typeface="Inter"/>
                <a:ea typeface="Inter"/>
                <a:cs typeface="Inter"/>
                <a:sym typeface="Inter"/>
              </a:rPr>
              <a:t>class</a:t>
            </a:r>
            <a:r>
              <a:rPr b="0" i="0" lang="en-US">
                <a:latin typeface="Inter"/>
                <a:ea typeface="Inter"/>
                <a:cs typeface="Inter"/>
                <a:sym typeface="Inter"/>
              </a:rPr>
              <a:t> TestJavaCollection2{  </a:t>
            </a:r>
            <a:endParaRPr/>
          </a:p>
          <a:p>
            <a:pPr indent="0" lvl="0" marL="0" rtl="0" algn="just">
              <a:lnSpc>
                <a:spcPct val="100000"/>
              </a:lnSpc>
              <a:spcBef>
                <a:spcPts val="600"/>
              </a:spcBef>
              <a:spcAft>
                <a:spcPts val="0"/>
              </a:spcAft>
              <a:buSzPct val="100000"/>
              <a:buFont typeface="Inter"/>
              <a:buNone/>
            </a:pPr>
            <a:r>
              <a:rPr b="1" i="0" lang="en-US">
                <a:latin typeface="Inter"/>
                <a:ea typeface="Inter"/>
                <a:cs typeface="Inter"/>
                <a:sym typeface="Inter"/>
              </a:rPr>
              <a:t>public</a:t>
            </a:r>
            <a:r>
              <a:rPr b="0" i="0" lang="en-US">
                <a:latin typeface="Inter"/>
                <a:ea typeface="Inter"/>
                <a:cs typeface="Inter"/>
                <a:sym typeface="Inter"/>
              </a:rPr>
              <a:t> </a:t>
            </a:r>
            <a:r>
              <a:rPr b="1" i="0" lang="en-US">
                <a:latin typeface="Inter"/>
                <a:ea typeface="Inter"/>
                <a:cs typeface="Inter"/>
                <a:sym typeface="Inter"/>
              </a:rPr>
              <a:t>static</a:t>
            </a:r>
            <a:r>
              <a:rPr b="0" i="0" lang="en-US">
                <a:latin typeface="Inter"/>
                <a:ea typeface="Inter"/>
                <a:cs typeface="Inter"/>
                <a:sym typeface="Inter"/>
              </a:rPr>
              <a:t> </a:t>
            </a:r>
            <a:r>
              <a:rPr b="1" i="0" lang="en-US">
                <a:latin typeface="Inter"/>
                <a:ea typeface="Inter"/>
                <a:cs typeface="Inter"/>
                <a:sym typeface="Inter"/>
              </a:rPr>
              <a:t>void</a:t>
            </a:r>
            <a:r>
              <a:rPr b="0" i="0" lang="en-US">
                <a:latin typeface="Inter"/>
                <a:ea typeface="Inter"/>
                <a:cs typeface="Inter"/>
                <a:sym typeface="Inter"/>
              </a:rPr>
              <a:t> main(String args[]){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LinkedList&lt;String&gt; al=</a:t>
            </a:r>
            <a:r>
              <a:rPr b="1" i="0" lang="en-US">
                <a:latin typeface="Inter"/>
                <a:ea typeface="Inter"/>
                <a:cs typeface="Inter"/>
                <a:sym typeface="Inter"/>
              </a:rPr>
              <a:t>new</a:t>
            </a:r>
            <a:r>
              <a:rPr b="0" i="0" lang="en-US">
                <a:latin typeface="Inter"/>
                <a:ea typeface="Inter"/>
                <a:cs typeface="Inter"/>
                <a:sym typeface="Inter"/>
              </a:rPr>
              <a:t> LinkedList&lt;String&gt;();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al.add(“Akhila");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al.add(“Rajesh");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al.add(“Asha");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al.add(“Mouli");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Iterator&lt;String&gt; itr=al.iterator();  </a:t>
            </a:r>
            <a:endParaRPr/>
          </a:p>
          <a:p>
            <a:pPr indent="0" lvl="0" marL="0" rtl="0" algn="just">
              <a:lnSpc>
                <a:spcPct val="100000"/>
              </a:lnSpc>
              <a:spcBef>
                <a:spcPts val="600"/>
              </a:spcBef>
              <a:spcAft>
                <a:spcPts val="0"/>
              </a:spcAft>
              <a:buSzPct val="100000"/>
              <a:buFont typeface="Inter"/>
              <a:buNone/>
            </a:pPr>
            <a:r>
              <a:rPr b="1" i="0" lang="en-US">
                <a:latin typeface="Inter"/>
                <a:ea typeface="Inter"/>
                <a:cs typeface="Inter"/>
                <a:sym typeface="Inter"/>
              </a:rPr>
              <a:t>while</a:t>
            </a:r>
            <a:r>
              <a:rPr b="0" i="0" lang="en-US">
                <a:latin typeface="Inter"/>
                <a:ea typeface="Inter"/>
                <a:cs typeface="Inter"/>
                <a:sym typeface="Inter"/>
              </a:rPr>
              <a:t>(itr.hasNext()){  </a:t>
            </a:r>
            <a:endParaRPr/>
          </a:p>
          <a:p>
            <a:pPr indent="0" lvl="0" marL="0" rtl="0" algn="just">
              <a:lnSpc>
                <a:spcPct val="100000"/>
              </a:lnSpc>
              <a:spcBef>
                <a:spcPts val="600"/>
              </a:spcBef>
              <a:spcAft>
                <a:spcPts val="0"/>
              </a:spcAft>
              <a:buSzPct val="100000"/>
              <a:buFont typeface="Inter"/>
              <a:buNone/>
            </a:pPr>
            <a:r>
              <a:rPr lang="en-US">
                <a:latin typeface="Inter"/>
                <a:ea typeface="Inter"/>
                <a:cs typeface="Inter"/>
                <a:sym typeface="Inter"/>
              </a:rPr>
              <a:t>S</a:t>
            </a:r>
            <a:r>
              <a:rPr b="0" i="0" lang="en-US">
                <a:latin typeface="Inter"/>
                <a:ea typeface="Inter"/>
                <a:cs typeface="Inter"/>
                <a:sym typeface="Inter"/>
              </a:rPr>
              <a:t>ystem.out.println(itr.next());  }  }  }  </a:t>
            </a:r>
            <a:endParaRPr/>
          </a:p>
          <a:p>
            <a:pPr indent="0" lvl="0" marL="0" rtl="0" algn="just">
              <a:lnSpc>
                <a:spcPct val="100000"/>
              </a:lnSpc>
              <a:spcBef>
                <a:spcPts val="600"/>
              </a:spcBef>
              <a:spcAft>
                <a:spcPts val="0"/>
              </a:spcAft>
              <a:buSzPct val="100000"/>
              <a:buFont typeface="Inter"/>
              <a:buNone/>
            </a:pPr>
            <a:r>
              <a:rPr lang="en-US">
                <a:latin typeface="Inter"/>
                <a:ea typeface="Inter"/>
                <a:cs typeface="Inter"/>
                <a:sym typeface="Inter"/>
              </a:rPr>
              <a:t>Output: Akhila Rajesh Asha Mouli</a:t>
            </a:r>
            <a:endParaRPr b="0" i="0">
              <a:latin typeface="Inter"/>
              <a:ea typeface="Inter"/>
              <a:cs typeface="Inter"/>
              <a:sym typeface="Inter"/>
            </a:endParaRPr>
          </a:p>
          <a:p>
            <a:pPr indent="0" lvl="0" marL="0" rtl="0" algn="just">
              <a:lnSpc>
                <a:spcPct val="100000"/>
              </a:lnSpc>
              <a:spcBef>
                <a:spcPts val="600"/>
              </a:spcBef>
              <a:spcAft>
                <a:spcPts val="0"/>
              </a:spcAft>
              <a:buSzPct val="100000"/>
              <a:buFont typeface="Garamond"/>
              <a:buNone/>
            </a:pPr>
            <a:r>
              <a:t/>
            </a:r>
            <a:endParaRPr b="0" i="0">
              <a:latin typeface="Inter"/>
              <a:ea typeface="Inter"/>
              <a:cs typeface="Inter"/>
              <a:sym typeface="Inter"/>
            </a:endParaRPr>
          </a:p>
          <a:p>
            <a:pPr indent="0" lvl="0" marL="0" rtl="0" algn="ctr">
              <a:lnSpc>
                <a:spcPct val="100000"/>
              </a:lnSpc>
              <a:spcBef>
                <a:spcPts val="600"/>
              </a:spcBef>
              <a:spcAft>
                <a:spcPts val="0"/>
              </a:spcAft>
              <a:buSzPct val="100000"/>
              <a:buFont typeface="Garamond"/>
              <a:buNone/>
            </a:pPr>
            <a:r>
              <a:t/>
            </a:r>
            <a:endParaRPr/>
          </a:p>
        </p:txBody>
      </p:sp>
      <p:sp>
        <p:nvSpPr>
          <p:cNvPr id="3138" name="Google Shape;3138;p36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LINKEDLIST</a:t>
            </a:r>
            <a:endParaRPr/>
          </a:p>
        </p:txBody>
      </p:sp>
    </p:spTree>
  </p:cSld>
  <p:clrMapOvr>
    <a:masterClrMapping/>
  </p:clrMapOvr>
</p:sld>
</file>

<file path=ppt/slides/slide3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2" name="Shape 3142"/>
        <p:cNvGrpSpPr/>
        <p:nvPr/>
      </p:nvGrpSpPr>
      <p:grpSpPr>
        <a:xfrm>
          <a:off x="0" y="0"/>
          <a:ext cx="0" cy="0"/>
          <a:chOff x="0" y="0"/>
          <a:chExt cx="0" cy="0"/>
        </a:xfrm>
      </p:grpSpPr>
      <p:sp>
        <p:nvSpPr>
          <p:cNvPr id="3143" name="Google Shape;3143;p362"/>
          <p:cNvSpPr txBox="1"/>
          <p:nvPr>
            <p:ph idx="1" type="body"/>
          </p:nvPr>
        </p:nvSpPr>
        <p:spPr>
          <a:xfrm>
            <a:off x="457200" y="2020824"/>
            <a:ext cx="8229600" cy="4837176"/>
          </a:xfrm>
          <a:prstGeom prst="rect">
            <a:avLst/>
          </a:prstGeom>
          <a:noFill/>
          <a:ln>
            <a:noFill/>
          </a:ln>
        </p:spPr>
        <p:txBody>
          <a:bodyPr anchorCtr="0" anchor="t" bIns="45700" lIns="91425" spcFirstLastPara="1" rIns="91425" wrap="square" tIns="45700">
            <a:normAutofit fontScale="92500" lnSpcReduction="20000"/>
          </a:bodyPr>
          <a:lstStyle/>
          <a:p>
            <a:pPr indent="0" lvl="0" marL="0" rtl="0" algn="just">
              <a:lnSpc>
                <a:spcPct val="100000"/>
              </a:lnSpc>
              <a:spcBef>
                <a:spcPts val="0"/>
              </a:spcBef>
              <a:spcAft>
                <a:spcPts val="0"/>
              </a:spcAft>
              <a:buSzPct val="100000"/>
              <a:buFont typeface="Inter"/>
              <a:buNone/>
            </a:pPr>
            <a:r>
              <a:rPr b="0" i="0" lang="en-US">
                <a:latin typeface="Inter"/>
                <a:ea typeface="Inter"/>
                <a:cs typeface="Inter"/>
                <a:sym typeface="Inter"/>
              </a:rPr>
              <a:t>Vector uses a dynamic array to store the data elements. It is similar to ArrayList. However, It is synchronized and contains many methods that are not the part of Collection framework.</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Consider the following example.</a:t>
            </a:r>
            <a:endParaRPr/>
          </a:p>
          <a:p>
            <a:pPr indent="0" lvl="0" marL="0" rtl="0" algn="just">
              <a:lnSpc>
                <a:spcPct val="100000"/>
              </a:lnSpc>
              <a:spcBef>
                <a:spcPts val="600"/>
              </a:spcBef>
              <a:spcAft>
                <a:spcPts val="0"/>
              </a:spcAft>
              <a:buSzPct val="100000"/>
              <a:buFont typeface="Inter"/>
              <a:buNone/>
            </a:pPr>
            <a:r>
              <a:rPr b="1" i="0" lang="en-US">
                <a:latin typeface="Inter"/>
                <a:ea typeface="Inter"/>
                <a:cs typeface="Inter"/>
                <a:sym typeface="Inter"/>
              </a:rPr>
              <a:t>import</a:t>
            </a:r>
            <a:r>
              <a:rPr b="0" i="0" lang="en-US">
                <a:latin typeface="Inter"/>
                <a:ea typeface="Inter"/>
                <a:cs typeface="Inter"/>
                <a:sym typeface="Inter"/>
              </a:rPr>
              <a:t> java.util.*;  </a:t>
            </a:r>
            <a:endParaRPr/>
          </a:p>
          <a:p>
            <a:pPr indent="0" lvl="0" marL="0" rtl="0" algn="just">
              <a:lnSpc>
                <a:spcPct val="100000"/>
              </a:lnSpc>
              <a:spcBef>
                <a:spcPts val="600"/>
              </a:spcBef>
              <a:spcAft>
                <a:spcPts val="0"/>
              </a:spcAft>
              <a:buSzPct val="100000"/>
              <a:buFont typeface="Inter"/>
              <a:buNone/>
            </a:pPr>
            <a:r>
              <a:rPr b="1" i="0" lang="en-US">
                <a:latin typeface="Inter"/>
                <a:ea typeface="Inter"/>
                <a:cs typeface="Inter"/>
                <a:sym typeface="Inter"/>
              </a:rPr>
              <a:t>public</a:t>
            </a:r>
            <a:r>
              <a:rPr b="0" i="0" lang="en-US">
                <a:latin typeface="Inter"/>
                <a:ea typeface="Inter"/>
                <a:cs typeface="Inter"/>
                <a:sym typeface="Inter"/>
              </a:rPr>
              <a:t> </a:t>
            </a:r>
            <a:r>
              <a:rPr b="1" i="0" lang="en-US">
                <a:latin typeface="Inter"/>
                <a:ea typeface="Inter"/>
                <a:cs typeface="Inter"/>
                <a:sym typeface="Inter"/>
              </a:rPr>
              <a:t>class</a:t>
            </a:r>
            <a:r>
              <a:rPr b="0" i="0" lang="en-US">
                <a:latin typeface="Inter"/>
                <a:ea typeface="Inter"/>
                <a:cs typeface="Inter"/>
                <a:sym typeface="Inter"/>
              </a:rPr>
              <a:t> TestJavaCollection3{  </a:t>
            </a:r>
            <a:endParaRPr/>
          </a:p>
          <a:p>
            <a:pPr indent="0" lvl="0" marL="0" rtl="0" algn="just">
              <a:lnSpc>
                <a:spcPct val="100000"/>
              </a:lnSpc>
              <a:spcBef>
                <a:spcPts val="600"/>
              </a:spcBef>
              <a:spcAft>
                <a:spcPts val="0"/>
              </a:spcAft>
              <a:buSzPct val="100000"/>
              <a:buFont typeface="Inter"/>
              <a:buNone/>
            </a:pPr>
            <a:r>
              <a:rPr b="1" i="0" lang="en-US">
                <a:latin typeface="Inter"/>
                <a:ea typeface="Inter"/>
                <a:cs typeface="Inter"/>
                <a:sym typeface="Inter"/>
              </a:rPr>
              <a:t>public</a:t>
            </a:r>
            <a:r>
              <a:rPr b="0" i="0" lang="en-US">
                <a:latin typeface="Inter"/>
                <a:ea typeface="Inter"/>
                <a:cs typeface="Inter"/>
                <a:sym typeface="Inter"/>
              </a:rPr>
              <a:t> </a:t>
            </a:r>
            <a:r>
              <a:rPr b="1" i="0" lang="en-US">
                <a:latin typeface="Inter"/>
                <a:ea typeface="Inter"/>
                <a:cs typeface="Inter"/>
                <a:sym typeface="Inter"/>
              </a:rPr>
              <a:t>static</a:t>
            </a:r>
            <a:r>
              <a:rPr b="0" i="0" lang="en-US">
                <a:latin typeface="Inter"/>
                <a:ea typeface="Inter"/>
                <a:cs typeface="Inter"/>
                <a:sym typeface="Inter"/>
              </a:rPr>
              <a:t> </a:t>
            </a:r>
            <a:r>
              <a:rPr b="1" i="0" lang="en-US">
                <a:latin typeface="Inter"/>
                <a:ea typeface="Inter"/>
                <a:cs typeface="Inter"/>
                <a:sym typeface="Inter"/>
              </a:rPr>
              <a:t>void</a:t>
            </a:r>
            <a:r>
              <a:rPr b="0" i="0" lang="en-US">
                <a:latin typeface="Inter"/>
                <a:ea typeface="Inter"/>
                <a:cs typeface="Inter"/>
                <a:sym typeface="Inter"/>
              </a:rPr>
              <a:t> main(String args[]){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Vector&lt;String&gt; v=</a:t>
            </a:r>
            <a:r>
              <a:rPr b="1" i="0" lang="en-US">
                <a:latin typeface="Inter"/>
                <a:ea typeface="Inter"/>
                <a:cs typeface="Inter"/>
                <a:sym typeface="Inter"/>
              </a:rPr>
              <a:t>new</a:t>
            </a:r>
            <a:r>
              <a:rPr b="0" i="0" lang="en-US">
                <a:latin typeface="Inter"/>
                <a:ea typeface="Inter"/>
                <a:cs typeface="Inter"/>
                <a:sym typeface="Inter"/>
              </a:rPr>
              <a:t> Vector&lt;String&gt;();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v.add("Ayush");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v.add("Amit");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v.add("Ashish");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v.add("Garima");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Iterator&lt;String&gt; itr=v.iterator();  </a:t>
            </a:r>
            <a:endParaRPr/>
          </a:p>
          <a:p>
            <a:pPr indent="0" lvl="0" marL="0" rtl="0" algn="just">
              <a:lnSpc>
                <a:spcPct val="100000"/>
              </a:lnSpc>
              <a:spcBef>
                <a:spcPts val="600"/>
              </a:spcBef>
              <a:spcAft>
                <a:spcPts val="0"/>
              </a:spcAft>
              <a:buSzPct val="100000"/>
              <a:buFont typeface="Inter"/>
              <a:buNone/>
            </a:pPr>
            <a:r>
              <a:rPr b="1" i="0" lang="en-US">
                <a:latin typeface="Inter"/>
                <a:ea typeface="Inter"/>
                <a:cs typeface="Inter"/>
                <a:sym typeface="Inter"/>
              </a:rPr>
              <a:t>while</a:t>
            </a:r>
            <a:r>
              <a:rPr b="0" i="0" lang="en-US">
                <a:latin typeface="Inter"/>
                <a:ea typeface="Inter"/>
                <a:cs typeface="Inter"/>
                <a:sym typeface="Inter"/>
              </a:rPr>
              <a:t>(itr.hasNext()){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System.out.println(itr.next());  }  }  }  </a:t>
            </a:r>
            <a:endParaRPr/>
          </a:p>
          <a:p>
            <a:pPr indent="0" lvl="0" marL="0" rtl="0" algn="just">
              <a:lnSpc>
                <a:spcPct val="100000"/>
              </a:lnSpc>
              <a:spcBef>
                <a:spcPts val="600"/>
              </a:spcBef>
              <a:spcAft>
                <a:spcPts val="0"/>
              </a:spcAft>
              <a:buSzPct val="100000"/>
              <a:buFont typeface="Garamond"/>
              <a:buNone/>
            </a:pPr>
            <a:r>
              <a:t/>
            </a:r>
            <a:endParaRPr b="0" i="0">
              <a:latin typeface="Inter"/>
              <a:ea typeface="Inter"/>
              <a:cs typeface="Inter"/>
              <a:sym typeface="Inter"/>
            </a:endParaRPr>
          </a:p>
        </p:txBody>
      </p:sp>
      <p:sp>
        <p:nvSpPr>
          <p:cNvPr id="3144" name="Google Shape;3144;p36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VECTOR</a:t>
            </a:r>
            <a:endParaRPr/>
          </a:p>
        </p:txBody>
      </p:sp>
    </p:spTree>
  </p:cSld>
  <p:clrMapOvr>
    <a:masterClrMapping/>
  </p:clrMapOvr>
</p:sld>
</file>

<file path=ppt/slides/slide3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8" name="Shape 3148"/>
        <p:cNvGrpSpPr/>
        <p:nvPr/>
      </p:nvGrpSpPr>
      <p:grpSpPr>
        <a:xfrm>
          <a:off x="0" y="0"/>
          <a:ext cx="0" cy="0"/>
          <a:chOff x="0" y="0"/>
          <a:chExt cx="0" cy="0"/>
        </a:xfrm>
      </p:grpSpPr>
      <p:sp>
        <p:nvSpPr>
          <p:cNvPr id="3149" name="Google Shape;3149;p363"/>
          <p:cNvSpPr txBox="1"/>
          <p:nvPr>
            <p:ph idx="1" type="body"/>
          </p:nvPr>
        </p:nvSpPr>
        <p:spPr>
          <a:xfrm>
            <a:off x="457200" y="1844824"/>
            <a:ext cx="8229600" cy="4896544"/>
          </a:xfrm>
          <a:prstGeom prst="rect">
            <a:avLst/>
          </a:prstGeom>
          <a:noFill/>
          <a:ln>
            <a:noFill/>
          </a:ln>
        </p:spPr>
        <p:txBody>
          <a:bodyPr anchorCtr="0" anchor="t" bIns="45700" lIns="91425" spcFirstLastPara="1" rIns="91425" wrap="square" tIns="45700">
            <a:normAutofit fontScale="85000" lnSpcReduction="20000"/>
          </a:bodyPr>
          <a:lstStyle/>
          <a:p>
            <a:pPr indent="0" lvl="0" marL="0" rtl="0" algn="just">
              <a:lnSpc>
                <a:spcPct val="100000"/>
              </a:lnSpc>
              <a:spcBef>
                <a:spcPts val="0"/>
              </a:spcBef>
              <a:spcAft>
                <a:spcPts val="0"/>
              </a:spcAft>
              <a:buSzPct val="100000"/>
              <a:buFont typeface="Inter"/>
              <a:buNone/>
            </a:pPr>
            <a:r>
              <a:rPr b="0" i="0" lang="en-US">
                <a:latin typeface="Inter"/>
                <a:ea typeface="Inter"/>
                <a:cs typeface="Inter"/>
                <a:sym typeface="Inter"/>
              </a:rPr>
              <a:t>The stack is the subclass of Vector. It implements the last-in-first-out data structure, i.e., Stack. The stack contains all of the methods of Vector class and also provides its methods like boolean push(), boolean peek(), boolean push(object o), which defines its properties.</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Consider the following example.</a:t>
            </a:r>
            <a:endParaRPr/>
          </a:p>
          <a:p>
            <a:pPr indent="0" lvl="0" marL="0" rtl="0" algn="just">
              <a:lnSpc>
                <a:spcPct val="100000"/>
              </a:lnSpc>
              <a:spcBef>
                <a:spcPts val="600"/>
              </a:spcBef>
              <a:spcAft>
                <a:spcPts val="0"/>
              </a:spcAft>
              <a:buSzPct val="100000"/>
              <a:buFont typeface="Inter"/>
              <a:buNone/>
            </a:pPr>
            <a:r>
              <a:rPr b="1" i="0" lang="en-US">
                <a:latin typeface="Inter"/>
                <a:ea typeface="Inter"/>
                <a:cs typeface="Inter"/>
                <a:sym typeface="Inter"/>
              </a:rPr>
              <a:t>import</a:t>
            </a:r>
            <a:r>
              <a:rPr b="0" i="0" lang="en-US">
                <a:latin typeface="Inter"/>
                <a:ea typeface="Inter"/>
                <a:cs typeface="Inter"/>
                <a:sym typeface="Inter"/>
              </a:rPr>
              <a:t> java.util.*;  </a:t>
            </a:r>
            <a:endParaRPr/>
          </a:p>
          <a:p>
            <a:pPr indent="0" lvl="0" marL="0" rtl="0" algn="just">
              <a:lnSpc>
                <a:spcPct val="100000"/>
              </a:lnSpc>
              <a:spcBef>
                <a:spcPts val="600"/>
              </a:spcBef>
              <a:spcAft>
                <a:spcPts val="0"/>
              </a:spcAft>
              <a:buSzPct val="100000"/>
              <a:buFont typeface="Inter"/>
              <a:buNone/>
            </a:pPr>
            <a:r>
              <a:rPr b="1" i="0" lang="en-US">
                <a:latin typeface="Inter"/>
                <a:ea typeface="Inter"/>
                <a:cs typeface="Inter"/>
                <a:sym typeface="Inter"/>
              </a:rPr>
              <a:t>public</a:t>
            </a:r>
            <a:r>
              <a:rPr b="0" i="0" lang="en-US">
                <a:latin typeface="Inter"/>
                <a:ea typeface="Inter"/>
                <a:cs typeface="Inter"/>
                <a:sym typeface="Inter"/>
              </a:rPr>
              <a:t> </a:t>
            </a:r>
            <a:r>
              <a:rPr b="1" i="0" lang="en-US">
                <a:latin typeface="Inter"/>
                <a:ea typeface="Inter"/>
                <a:cs typeface="Inter"/>
                <a:sym typeface="Inter"/>
              </a:rPr>
              <a:t>class</a:t>
            </a:r>
            <a:r>
              <a:rPr b="0" i="0" lang="en-US">
                <a:latin typeface="Inter"/>
                <a:ea typeface="Inter"/>
                <a:cs typeface="Inter"/>
                <a:sym typeface="Inter"/>
              </a:rPr>
              <a:t> TestJavaCollection4{  </a:t>
            </a:r>
            <a:endParaRPr/>
          </a:p>
          <a:p>
            <a:pPr indent="0" lvl="0" marL="0" rtl="0" algn="just">
              <a:lnSpc>
                <a:spcPct val="100000"/>
              </a:lnSpc>
              <a:spcBef>
                <a:spcPts val="600"/>
              </a:spcBef>
              <a:spcAft>
                <a:spcPts val="0"/>
              </a:spcAft>
              <a:buSzPct val="100000"/>
              <a:buFont typeface="Inter"/>
              <a:buNone/>
            </a:pPr>
            <a:r>
              <a:rPr b="1" i="0" lang="en-US">
                <a:latin typeface="Inter"/>
                <a:ea typeface="Inter"/>
                <a:cs typeface="Inter"/>
                <a:sym typeface="Inter"/>
              </a:rPr>
              <a:t>public</a:t>
            </a:r>
            <a:r>
              <a:rPr b="0" i="0" lang="en-US">
                <a:latin typeface="Inter"/>
                <a:ea typeface="Inter"/>
                <a:cs typeface="Inter"/>
                <a:sym typeface="Inter"/>
              </a:rPr>
              <a:t> </a:t>
            </a:r>
            <a:r>
              <a:rPr b="1" i="0" lang="en-US">
                <a:latin typeface="Inter"/>
                <a:ea typeface="Inter"/>
                <a:cs typeface="Inter"/>
                <a:sym typeface="Inter"/>
              </a:rPr>
              <a:t>static</a:t>
            </a:r>
            <a:r>
              <a:rPr b="0" i="0" lang="en-US">
                <a:latin typeface="Inter"/>
                <a:ea typeface="Inter"/>
                <a:cs typeface="Inter"/>
                <a:sym typeface="Inter"/>
              </a:rPr>
              <a:t> </a:t>
            </a:r>
            <a:r>
              <a:rPr b="1" i="0" lang="en-US">
                <a:latin typeface="Inter"/>
                <a:ea typeface="Inter"/>
                <a:cs typeface="Inter"/>
                <a:sym typeface="Inter"/>
              </a:rPr>
              <a:t>void</a:t>
            </a:r>
            <a:r>
              <a:rPr b="0" i="0" lang="en-US">
                <a:latin typeface="Inter"/>
                <a:ea typeface="Inter"/>
                <a:cs typeface="Inter"/>
                <a:sym typeface="Inter"/>
              </a:rPr>
              <a:t> main(String args[]){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Stack&lt;String&gt; stack = </a:t>
            </a:r>
            <a:r>
              <a:rPr b="1" i="0" lang="en-US">
                <a:latin typeface="Inter"/>
                <a:ea typeface="Inter"/>
                <a:cs typeface="Inter"/>
                <a:sym typeface="Inter"/>
              </a:rPr>
              <a:t>new</a:t>
            </a:r>
            <a:r>
              <a:rPr b="0" i="0" lang="en-US">
                <a:latin typeface="Inter"/>
                <a:ea typeface="Inter"/>
                <a:cs typeface="Inter"/>
                <a:sym typeface="Inter"/>
              </a:rPr>
              <a:t> Stack&lt;String&gt;();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stack.push("Ayush");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stack.push("Garvit");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stack.push("Amit");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stack.push("Ashish");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stack.push("Garima");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stack.pop();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Iterator&lt;String&gt; itr=stack.iterator();  </a:t>
            </a:r>
            <a:endParaRPr/>
          </a:p>
          <a:p>
            <a:pPr indent="0" lvl="0" marL="0" rtl="0" algn="just">
              <a:lnSpc>
                <a:spcPct val="100000"/>
              </a:lnSpc>
              <a:spcBef>
                <a:spcPts val="600"/>
              </a:spcBef>
              <a:spcAft>
                <a:spcPts val="0"/>
              </a:spcAft>
              <a:buSzPct val="100000"/>
              <a:buFont typeface="Inter"/>
              <a:buNone/>
            </a:pPr>
            <a:r>
              <a:rPr b="1" i="0" lang="en-US">
                <a:latin typeface="Inter"/>
                <a:ea typeface="Inter"/>
                <a:cs typeface="Inter"/>
                <a:sym typeface="Inter"/>
              </a:rPr>
              <a:t>while</a:t>
            </a:r>
            <a:r>
              <a:rPr b="0" i="0" lang="en-US">
                <a:latin typeface="Inter"/>
                <a:ea typeface="Inter"/>
                <a:cs typeface="Inter"/>
                <a:sym typeface="Inter"/>
              </a:rPr>
              <a:t>(itr.hasNext()){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System.out.println(itr.next());  }  }  }  </a:t>
            </a:r>
            <a:endParaRPr/>
          </a:p>
          <a:p>
            <a:pPr indent="0" lvl="0" marL="0" rtl="0" algn="just">
              <a:lnSpc>
                <a:spcPct val="100000"/>
              </a:lnSpc>
              <a:spcBef>
                <a:spcPts val="600"/>
              </a:spcBef>
              <a:spcAft>
                <a:spcPts val="0"/>
              </a:spcAft>
              <a:buSzPct val="100000"/>
              <a:buFont typeface="Garamond"/>
              <a:buNone/>
            </a:pPr>
            <a:r>
              <a:t/>
            </a:r>
            <a:endParaRPr b="0" i="0">
              <a:latin typeface="Inter"/>
              <a:ea typeface="Inter"/>
              <a:cs typeface="Inter"/>
              <a:sym typeface="Inter"/>
            </a:endParaRPr>
          </a:p>
        </p:txBody>
      </p:sp>
      <p:sp>
        <p:nvSpPr>
          <p:cNvPr id="3150" name="Google Shape;3150;p363"/>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STACK</a:t>
            </a:r>
            <a:endParaRPr/>
          </a:p>
        </p:txBody>
      </p:sp>
    </p:spTree>
  </p:cSld>
  <p:clrMapOvr>
    <a:masterClrMapping/>
  </p:clrMapOvr>
</p:sld>
</file>

<file path=ppt/slides/slide3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4" name="Shape 3154"/>
        <p:cNvGrpSpPr/>
        <p:nvPr/>
      </p:nvGrpSpPr>
      <p:grpSpPr>
        <a:xfrm>
          <a:off x="0" y="0"/>
          <a:ext cx="0" cy="0"/>
          <a:chOff x="0" y="0"/>
          <a:chExt cx="0" cy="0"/>
        </a:xfrm>
      </p:grpSpPr>
      <p:sp>
        <p:nvSpPr>
          <p:cNvPr id="3155" name="Google Shape;3155;p364"/>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SzPts val="2000"/>
              <a:buFont typeface="Inter"/>
              <a:buNone/>
            </a:pPr>
            <a:r>
              <a:rPr b="0" i="0" lang="en-US">
                <a:latin typeface="Inter"/>
                <a:ea typeface="Inter"/>
                <a:cs typeface="Inter"/>
                <a:sym typeface="Inter"/>
              </a:rPr>
              <a:t>Set Interface in Java is present in java.util package. It extends the Collection interface. It represents the unordered set of elements which doesn't allow us to store the duplicate items. We can store at most one null value in Set. Set is implemented by HashSet, LinkedHashSet, and TreeSet.</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Set can be instantiated as:</a:t>
            </a:r>
            <a:endParaRPr/>
          </a:p>
          <a:p>
            <a:pPr indent="-127000" lvl="0" marL="0" rtl="0" algn="just">
              <a:lnSpc>
                <a:spcPct val="100000"/>
              </a:lnSpc>
              <a:spcBef>
                <a:spcPts val="600"/>
              </a:spcBef>
              <a:spcAft>
                <a:spcPts val="0"/>
              </a:spcAft>
              <a:buSzPts val="2000"/>
              <a:buFont typeface="Garamond"/>
              <a:buAutoNum type="arabicPeriod"/>
            </a:pPr>
            <a:r>
              <a:rPr b="0" i="0" lang="en-US">
                <a:latin typeface="Inter"/>
                <a:ea typeface="Inter"/>
                <a:cs typeface="Inter"/>
                <a:sym typeface="Inter"/>
              </a:rPr>
              <a:t>Set&lt;data-type&gt; s1 = </a:t>
            </a:r>
            <a:r>
              <a:rPr b="1" i="0" lang="en-US">
                <a:latin typeface="Inter"/>
                <a:ea typeface="Inter"/>
                <a:cs typeface="Inter"/>
                <a:sym typeface="Inter"/>
              </a:rPr>
              <a:t>new</a:t>
            </a:r>
            <a:r>
              <a:rPr b="0" i="0" lang="en-US">
                <a:latin typeface="Inter"/>
                <a:ea typeface="Inter"/>
                <a:cs typeface="Inter"/>
                <a:sym typeface="Inter"/>
              </a:rPr>
              <a:t> HashSet&lt;data-type&gt;();  </a:t>
            </a:r>
            <a:endParaRPr/>
          </a:p>
          <a:p>
            <a:pPr indent="-127000" lvl="0" marL="0" rtl="0" algn="just">
              <a:lnSpc>
                <a:spcPct val="100000"/>
              </a:lnSpc>
              <a:spcBef>
                <a:spcPts val="600"/>
              </a:spcBef>
              <a:spcAft>
                <a:spcPts val="0"/>
              </a:spcAft>
              <a:buSzPts val="2000"/>
              <a:buFont typeface="Garamond"/>
              <a:buAutoNum type="arabicPeriod"/>
            </a:pPr>
            <a:r>
              <a:rPr b="0" i="0" lang="en-US">
                <a:latin typeface="Inter"/>
                <a:ea typeface="Inter"/>
                <a:cs typeface="Inter"/>
                <a:sym typeface="Inter"/>
              </a:rPr>
              <a:t>Set&lt;data-type&gt; s2 = </a:t>
            </a:r>
            <a:r>
              <a:rPr b="1" i="0" lang="en-US">
                <a:latin typeface="Inter"/>
                <a:ea typeface="Inter"/>
                <a:cs typeface="Inter"/>
                <a:sym typeface="Inter"/>
              </a:rPr>
              <a:t>new</a:t>
            </a:r>
            <a:r>
              <a:rPr b="0" i="0" lang="en-US">
                <a:latin typeface="Inter"/>
                <a:ea typeface="Inter"/>
                <a:cs typeface="Inter"/>
                <a:sym typeface="Inter"/>
              </a:rPr>
              <a:t> LinkedHashSet&lt;data-type&gt;();  </a:t>
            </a:r>
            <a:endParaRPr/>
          </a:p>
          <a:p>
            <a:pPr indent="-127000" lvl="0" marL="0" rtl="0" algn="just">
              <a:lnSpc>
                <a:spcPct val="100000"/>
              </a:lnSpc>
              <a:spcBef>
                <a:spcPts val="600"/>
              </a:spcBef>
              <a:spcAft>
                <a:spcPts val="0"/>
              </a:spcAft>
              <a:buSzPts val="2000"/>
              <a:buFont typeface="Garamond"/>
              <a:buAutoNum type="arabicPeriod"/>
            </a:pPr>
            <a:r>
              <a:rPr b="0" i="0" lang="en-US">
                <a:latin typeface="Inter"/>
                <a:ea typeface="Inter"/>
                <a:cs typeface="Inter"/>
                <a:sym typeface="Inter"/>
              </a:rPr>
              <a:t>Set&lt;data-type&gt; s3 = </a:t>
            </a:r>
            <a:r>
              <a:rPr b="1" i="0" lang="en-US">
                <a:latin typeface="Inter"/>
                <a:ea typeface="Inter"/>
                <a:cs typeface="Inter"/>
                <a:sym typeface="Inter"/>
              </a:rPr>
              <a:t>new</a:t>
            </a:r>
            <a:r>
              <a:rPr b="0" i="0" lang="en-US">
                <a:latin typeface="Inter"/>
                <a:ea typeface="Inter"/>
                <a:cs typeface="Inter"/>
                <a:sym typeface="Inter"/>
              </a:rPr>
              <a:t> TreeSet&lt;data-type&gt;();  </a:t>
            </a:r>
            <a:endParaRPr/>
          </a:p>
          <a:p>
            <a:pPr indent="0" lvl="0" marL="0" rtl="0" algn="just">
              <a:lnSpc>
                <a:spcPct val="100000"/>
              </a:lnSpc>
              <a:spcBef>
                <a:spcPts val="600"/>
              </a:spcBef>
              <a:spcAft>
                <a:spcPts val="0"/>
              </a:spcAft>
              <a:buSzPts val="2000"/>
              <a:buFont typeface="Garamond"/>
              <a:buNone/>
            </a:pPr>
            <a:r>
              <a:t/>
            </a:r>
            <a:endParaRPr b="0" i="0">
              <a:latin typeface="Inter"/>
              <a:ea typeface="Inter"/>
              <a:cs typeface="Inter"/>
              <a:sym typeface="Inter"/>
            </a:endParaRPr>
          </a:p>
          <a:p>
            <a:pPr indent="0" lvl="0" marL="0" rtl="0" algn="ctr">
              <a:lnSpc>
                <a:spcPct val="100000"/>
              </a:lnSpc>
              <a:spcBef>
                <a:spcPts val="600"/>
              </a:spcBef>
              <a:spcAft>
                <a:spcPts val="0"/>
              </a:spcAft>
              <a:buSzPts val="2000"/>
              <a:buFont typeface="Garamond"/>
              <a:buNone/>
            </a:pPr>
            <a:r>
              <a:t/>
            </a:r>
            <a:endParaRPr/>
          </a:p>
        </p:txBody>
      </p:sp>
      <p:sp>
        <p:nvSpPr>
          <p:cNvPr id="3156" name="Google Shape;3156;p36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SET INTERFACE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0"/>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#4: First Java program</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p:txBody>
      </p:sp>
      <p:sp>
        <p:nvSpPr>
          <p:cNvPr id="409" name="Google Shape;409;p50"/>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3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0" name="Shape 3160"/>
        <p:cNvGrpSpPr/>
        <p:nvPr/>
      </p:nvGrpSpPr>
      <p:grpSpPr>
        <a:xfrm>
          <a:off x="0" y="0"/>
          <a:ext cx="0" cy="0"/>
          <a:chOff x="0" y="0"/>
          <a:chExt cx="0" cy="0"/>
        </a:xfrm>
      </p:grpSpPr>
      <p:sp>
        <p:nvSpPr>
          <p:cNvPr id="3161" name="Google Shape;3161;p365"/>
          <p:cNvSpPr txBox="1"/>
          <p:nvPr>
            <p:ph idx="1" type="body"/>
          </p:nvPr>
        </p:nvSpPr>
        <p:spPr>
          <a:xfrm>
            <a:off x="457200" y="2020824"/>
            <a:ext cx="8229600" cy="4720544"/>
          </a:xfrm>
          <a:prstGeom prst="rect">
            <a:avLst/>
          </a:prstGeom>
          <a:noFill/>
          <a:ln>
            <a:noFill/>
          </a:ln>
        </p:spPr>
        <p:txBody>
          <a:bodyPr anchorCtr="0" anchor="t" bIns="45700" lIns="91425" spcFirstLastPara="1" rIns="91425" wrap="square" tIns="45700">
            <a:normAutofit fontScale="85000" lnSpcReduction="20000"/>
          </a:bodyPr>
          <a:lstStyle/>
          <a:p>
            <a:pPr indent="0" lvl="0" marL="0" rtl="0" algn="just">
              <a:lnSpc>
                <a:spcPct val="100000"/>
              </a:lnSpc>
              <a:spcBef>
                <a:spcPts val="0"/>
              </a:spcBef>
              <a:spcAft>
                <a:spcPts val="0"/>
              </a:spcAft>
              <a:buSzPct val="100000"/>
              <a:buFont typeface="Inter"/>
              <a:buNone/>
            </a:pPr>
            <a:r>
              <a:rPr b="0" i="0" lang="en-US">
                <a:latin typeface="Inter"/>
                <a:ea typeface="Inter"/>
                <a:cs typeface="Inter"/>
                <a:sym typeface="Inter"/>
              </a:rPr>
              <a:t>HashSet class implements Set Interface. It represents the collection that uses a hash table for storage. Hashing is used to store the elements in the HashSet. It contains unique items.</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Consider the following example.</a:t>
            </a:r>
            <a:endParaRPr/>
          </a:p>
          <a:p>
            <a:pPr indent="0" lvl="0" marL="0" rtl="0" algn="just">
              <a:lnSpc>
                <a:spcPct val="100000"/>
              </a:lnSpc>
              <a:spcBef>
                <a:spcPts val="600"/>
              </a:spcBef>
              <a:spcAft>
                <a:spcPts val="0"/>
              </a:spcAft>
              <a:buSzPct val="100000"/>
              <a:buFont typeface="Inter"/>
              <a:buNone/>
            </a:pPr>
            <a:r>
              <a:rPr b="1" i="0" lang="en-US">
                <a:latin typeface="Inter"/>
                <a:ea typeface="Inter"/>
                <a:cs typeface="Inter"/>
                <a:sym typeface="Inter"/>
              </a:rPr>
              <a:t>import</a:t>
            </a:r>
            <a:r>
              <a:rPr b="0" i="0" lang="en-US">
                <a:latin typeface="Inter"/>
                <a:ea typeface="Inter"/>
                <a:cs typeface="Inter"/>
                <a:sym typeface="Inter"/>
              </a:rPr>
              <a:t> java.util.*;  </a:t>
            </a:r>
            <a:endParaRPr/>
          </a:p>
          <a:p>
            <a:pPr indent="0" lvl="0" marL="0" rtl="0" algn="just">
              <a:lnSpc>
                <a:spcPct val="100000"/>
              </a:lnSpc>
              <a:spcBef>
                <a:spcPts val="600"/>
              </a:spcBef>
              <a:spcAft>
                <a:spcPts val="0"/>
              </a:spcAft>
              <a:buSzPct val="100000"/>
              <a:buFont typeface="Inter"/>
              <a:buNone/>
            </a:pPr>
            <a:r>
              <a:rPr b="1" i="0" lang="en-US">
                <a:latin typeface="Inter"/>
                <a:ea typeface="Inter"/>
                <a:cs typeface="Inter"/>
                <a:sym typeface="Inter"/>
              </a:rPr>
              <a:t>public</a:t>
            </a:r>
            <a:r>
              <a:rPr b="0" i="0" lang="en-US">
                <a:latin typeface="Inter"/>
                <a:ea typeface="Inter"/>
                <a:cs typeface="Inter"/>
                <a:sym typeface="Inter"/>
              </a:rPr>
              <a:t> </a:t>
            </a:r>
            <a:r>
              <a:rPr b="1" i="0" lang="en-US">
                <a:latin typeface="Inter"/>
                <a:ea typeface="Inter"/>
                <a:cs typeface="Inter"/>
                <a:sym typeface="Inter"/>
              </a:rPr>
              <a:t>class</a:t>
            </a:r>
            <a:r>
              <a:rPr b="0" i="0" lang="en-US">
                <a:latin typeface="Inter"/>
                <a:ea typeface="Inter"/>
                <a:cs typeface="Inter"/>
                <a:sym typeface="Inter"/>
              </a:rPr>
              <a:t> TestJavaCollection7{  </a:t>
            </a:r>
            <a:endParaRPr/>
          </a:p>
          <a:p>
            <a:pPr indent="0" lvl="0" marL="0" rtl="0" algn="just">
              <a:lnSpc>
                <a:spcPct val="100000"/>
              </a:lnSpc>
              <a:spcBef>
                <a:spcPts val="600"/>
              </a:spcBef>
              <a:spcAft>
                <a:spcPts val="0"/>
              </a:spcAft>
              <a:buSzPct val="100000"/>
              <a:buFont typeface="Inter"/>
              <a:buNone/>
            </a:pPr>
            <a:r>
              <a:rPr b="1" i="0" lang="en-US">
                <a:latin typeface="Inter"/>
                <a:ea typeface="Inter"/>
                <a:cs typeface="Inter"/>
                <a:sym typeface="Inter"/>
              </a:rPr>
              <a:t>public</a:t>
            </a:r>
            <a:r>
              <a:rPr b="0" i="0" lang="en-US">
                <a:latin typeface="Inter"/>
                <a:ea typeface="Inter"/>
                <a:cs typeface="Inter"/>
                <a:sym typeface="Inter"/>
              </a:rPr>
              <a:t> </a:t>
            </a:r>
            <a:r>
              <a:rPr b="1" i="0" lang="en-US">
                <a:latin typeface="Inter"/>
                <a:ea typeface="Inter"/>
                <a:cs typeface="Inter"/>
                <a:sym typeface="Inter"/>
              </a:rPr>
              <a:t>static</a:t>
            </a:r>
            <a:r>
              <a:rPr b="0" i="0" lang="en-US">
                <a:latin typeface="Inter"/>
                <a:ea typeface="Inter"/>
                <a:cs typeface="Inter"/>
                <a:sym typeface="Inter"/>
              </a:rPr>
              <a:t> </a:t>
            </a:r>
            <a:r>
              <a:rPr b="1" i="0" lang="en-US">
                <a:latin typeface="Inter"/>
                <a:ea typeface="Inter"/>
                <a:cs typeface="Inter"/>
                <a:sym typeface="Inter"/>
              </a:rPr>
              <a:t>void</a:t>
            </a:r>
            <a:r>
              <a:rPr b="0" i="0" lang="en-US">
                <a:latin typeface="Inter"/>
                <a:ea typeface="Inter"/>
                <a:cs typeface="Inter"/>
                <a:sym typeface="Inter"/>
              </a:rPr>
              <a:t> main(String args[]){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//Creating HashSet and adding elements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HashSet&lt;String&gt; set=</a:t>
            </a:r>
            <a:r>
              <a:rPr b="1" i="0" lang="en-US">
                <a:latin typeface="Inter"/>
                <a:ea typeface="Inter"/>
                <a:cs typeface="Inter"/>
                <a:sym typeface="Inter"/>
              </a:rPr>
              <a:t>new</a:t>
            </a:r>
            <a:r>
              <a:rPr b="0" i="0" lang="en-US">
                <a:latin typeface="Inter"/>
                <a:ea typeface="Inter"/>
                <a:cs typeface="Inter"/>
                <a:sym typeface="Inter"/>
              </a:rPr>
              <a:t> HashSet&lt;String&gt;();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set.add("Ravi");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set.add("Vijay");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set.add("Ravi");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set.add("Ajay");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//Traversing elements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Iterator&lt;String&gt; itr=set.iterator();  </a:t>
            </a:r>
            <a:endParaRPr/>
          </a:p>
          <a:p>
            <a:pPr indent="0" lvl="0" marL="0" rtl="0" algn="just">
              <a:lnSpc>
                <a:spcPct val="100000"/>
              </a:lnSpc>
              <a:spcBef>
                <a:spcPts val="600"/>
              </a:spcBef>
              <a:spcAft>
                <a:spcPts val="0"/>
              </a:spcAft>
              <a:buSzPct val="100000"/>
              <a:buFont typeface="Inter"/>
              <a:buNone/>
            </a:pPr>
            <a:r>
              <a:rPr b="1" i="0" lang="en-US">
                <a:latin typeface="Inter"/>
                <a:ea typeface="Inter"/>
                <a:cs typeface="Inter"/>
                <a:sym typeface="Inter"/>
              </a:rPr>
              <a:t>while</a:t>
            </a:r>
            <a:r>
              <a:rPr b="0" i="0" lang="en-US">
                <a:latin typeface="Inter"/>
                <a:ea typeface="Inter"/>
                <a:cs typeface="Inter"/>
                <a:sym typeface="Inter"/>
              </a:rPr>
              <a:t>(itr.hasNext()){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System.out.println(itr.next());  }  }  }  </a:t>
            </a:r>
            <a:endParaRPr/>
          </a:p>
          <a:p>
            <a:pPr indent="0" lvl="0" marL="0" rtl="0" algn="just">
              <a:lnSpc>
                <a:spcPct val="100000"/>
              </a:lnSpc>
              <a:spcBef>
                <a:spcPts val="600"/>
              </a:spcBef>
              <a:spcAft>
                <a:spcPts val="0"/>
              </a:spcAft>
              <a:buSzPct val="100000"/>
              <a:buFont typeface="Garamond"/>
              <a:buNone/>
            </a:pPr>
            <a:r>
              <a:t/>
            </a:r>
            <a:endParaRPr b="0" i="0">
              <a:latin typeface="Inter"/>
              <a:ea typeface="Inter"/>
              <a:cs typeface="Inter"/>
              <a:sym typeface="Inter"/>
            </a:endParaRPr>
          </a:p>
          <a:p>
            <a:pPr indent="0" lvl="0" marL="0" rtl="0" algn="ctr">
              <a:lnSpc>
                <a:spcPct val="100000"/>
              </a:lnSpc>
              <a:spcBef>
                <a:spcPts val="600"/>
              </a:spcBef>
              <a:spcAft>
                <a:spcPts val="0"/>
              </a:spcAft>
              <a:buSzPct val="100000"/>
              <a:buFont typeface="Garamond"/>
              <a:buNone/>
            </a:pPr>
            <a:r>
              <a:t/>
            </a:r>
            <a:endParaRPr/>
          </a:p>
        </p:txBody>
      </p:sp>
      <p:sp>
        <p:nvSpPr>
          <p:cNvPr id="3162" name="Google Shape;3162;p365"/>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HASH SET</a:t>
            </a:r>
            <a:endParaRPr/>
          </a:p>
        </p:txBody>
      </p:sp>
    </p:spTree>
  </p:cSld>
  <p:clrMapOvr>
    <a:masterClrMapping/>
  </p:clrMapOvr>
</p:sld>
</file>

<file path=ppt/slides/slide3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6" name="Shape 3166"/>
        <p:cNvGrpSpPr/>
        <p:nvPr/>
      </p:nvGrpSpPr>
      <p:grpSpPr>
        <a:xfrm>
          <a:off x="0" y="0"/>
          <a:ext cx="0" cy="0"/>
          <a:chOff x="0" y="0"/>
          <a:chExt cx="0" cy="0"/>
        </a:xfrm>
      </p:grpSpPr>
      <p:sp>
        <p:nvSpPr>
          <p:cNvPr id="3167" name="Google Shape;3167;p366"/>
          <p:cNvSpPr txBox="1"/>
          <p:nvPr>
            <p:ph idx="1" type="body"/>
          </p:nvPr>
        </p:nvSpPr>
        <p:spPr>
          <a:xfrm>
            <a:off x="457200" y="2020824"/>
            <a:ext cx="8229600" cy="4837176"/>
          </a:xfrm>
          <a:prstGeom prst="rect">
            <a:avLst/>
          </a:prstGeom>
          <a:noFill/>
          <a:ln>
            <a:noFill/>
          </a:ln>
        </p:spPr>
        <p:txBody>
          <a:bodyPr anchorCtr="0" anchor="t" bIns="45700" lIns="91425" spcFirstLastPara="1" rIns="91425" wrap="square" tIns="45700">
            <a:normAutofit fontScale="92500" lnSpcReduction="10000"/>
          </a:bodyPr>
          <a:lstStyle/>
          <a:p>
            <a:pPr indent="0" lvl="0" marL="0" rtl="0" algn="just">
              <a:lnSpc>
                <a:spcPct val="100000"/>
              </a:lnSpc>
              <a:spcBef>
                <a:spcPts val="0"/>
              </a:spcBef>
              <a:spcAft>
                <a:spcPts val="0"/>
              </a:spcAft>
              <a:buSzPct val="100000"/>
              <a:buFont typeface="Inter"/>
              <a:buNone/>
            </a:pPr>
            <a:r>
              <a:rPr b="0" i="0" lang="en-US">
                <a:latin typeface="Inter"/>
                <a:ea typeface="Inter"/>
                <a:cs typeface="Inter"/>
                <a:sym typeface="Inter"/>
              </a:rPr>
              <a:t>Java HashSet class is used to create a collection that uses a hash table for storage. It inherits the AbstractSet class and implements Set interface.</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The important points about Java HashSet class are:</a:t>
            </a:r>
            <a:endParaRPr/>
          </a:p>
          <a:p>
            <a:pPr indent="-117475" lvl="0" marL="0" rtl="0" algn="just">
              <a:lnSpc>
                <a:spcPct val="100000"/>
              </a:lnSpc>
              <a:spcBef>
                <a:spcPts val="600"/>
              </a:spcBef>
              <a:spcAft>
                <a:spcPts val="0"/>
              </a:spcAft>
              <a:buSzPct val="100000"/>
              <a:buFont typeface="Arial"/>
              <a:buChar char="•"/>
            </a:pPr>
            <a:r>
              <a:rPr b="0" i="0" lang="en-US">
                <a:latin typeface="Inter"/>
                <a:ea typeface="Inter"/>
                <a:cs typeface="Inter"/>
                <a:sym typeface="Inter"/>
              </a:rPr>
              <a:t>HashSet stores the elements by using a mechanism called </a:t>
            </a:r>
            <a:r>
              <a:rPr b="1" i="0" lang="en-US">
                <a:latin typeface="Inter"/>
                <a:ea typeface="Inter"/>
                <a:cs typeface="Inter"/>
                <a:sym typeface="Inter"/>
              </a:rPr>
              <a:t>hashing.</a:t>
            </a:r>
            <a:endParaRPr b="0" i="0">
              <a:latin typeface="Inter"/>
              <a:ea typeface="Inter"/>
              <a:cs typeface="Inter"/>
              <a:sym typeface="Inter"/>
            </a:endParaRPr>
          </a:p>
          <a:p>
            <a:pPr indent="-117475" lvl="0" marL="0" rtl="0" algn="just">
              <a:lnSpc>
                <a:spcPct val="100000"/>
              </a:lnSpc>
              <a:spcBef>
                <a:spcPts val="600"/>
              </a:spcBef>
              <a:spcAft>
                <a:spcPts val="0"/>
              </a:spcAft>
              <a:buSzPct val="100000"/>
              <a:buFont typeface="Arial"/>
              <a:buChar char="•"/>
            </a:pPr>
            <a:r>
              <a:rPr b="0" i="0" lang="en-US">
                <a:latin typeface="Inter"/>
                <a:ea typeface="Inter"/>
                <a:cs typeface="Inter"/>
                <a:sym typeface="Inter"/>
              </a:rPr>
              <a:t>HashSet contains unique elements only.</a:t>
            </a:r>
            <a:endParaRPr/>
          </a:p>
          <a:p>
            <a:pPr indent="-117475" lvl="0" marL="0" rtl="0" algn="just">
              <a:lnSpc>
                <a:spcPct val="100000"/>
              </a:lnSpc>
              <a:spcBef>
                <a:spcPts val="600"/>
              </a:spcBef>
              <a:spcAft>
                <a:spcPts val="0"/>
              </a:spcAft>
              <a:buSzPct val="100000"/>
              <a:buFont typeface="Arial"/>
              <a:buChar char="•"/>
            </a:pPr>
            <a:r>
              <a:rPr b="0" i="0" lang="en-US">
                <a:latin typeface="Inter"/>
                <a:ea typeface="Inter"/>
                <a:cs typeface="Inter"/>
                <a:sym typeface="Inter"/>
              </a:rPr>
              <a:t>HashSet allows null value.</a:t>
            </a:r>
            <a:endParaRPr/>
          </a:p>
          <a:p>
            <a:pPr indent="-117475" lvl="0" marL="0" rtl="0" algn="just">
              <a:lnSpc>
                <a:spcPct val="100000"/>
              </a:lnSpc>
              <a:spcBef>
                <a:spcPts val="600"/>
              </a:spcBef>
              <a:spcAft>
                <a:spcPts val="0"/>
              </a:spcAft>
              <a:buSzPct val="100000"/>
              <a:buFont typeface="Arial"/>
              <a:buChar char="•"/>
            </a:pPr>
            <a:r>
              <a:rPr b="0" i="0" lang="en-US">
                <a:latin typeface="Inter"/>
                <a:ea typeface="Inter"/>
                <a:cs typeface="Inter"/>
                <a:sym typeface="Inter"/>
              </a:rPr>
              <a:t>HashSet class is non synchronized.</a:t>
            </a:r>
            <a:endParaRPr/>
          </a:p>
          <a:p>
            <a:pPr indent="-117475" lvl="0" marL="0" rtl="0" algn="just">
              <a:lnSpc>
                <a:spcPct val="100000"/>
              </a:lnSpc>
              <a:spcBef>
                <a:spcPts val="600"/>
              </a:spcBef>
              <a:spcAft>
                <a:spcPts val="0"/>
              </a:spcAft>
              <a:buSzPct val="100000"/>
              <a:buFont typeface="Arial"/>
              <a:buChar char="•"/>
            </a:pPr>
            <a:r>
              <a:rPr b="0" i="0" lang="en-US">
                <a:latin typeface="Inter"/>
                <a:ea typeface="Inter"/>
                <a:cs typeface="Inter"/>
                <a:sym typeface="Inter"/>
              </a:rPr>
              <a:t>HashSet doesn't maintain the insertion order. Here, elements are inserted on the basis of their hashcode.</a:t>
            </a:r>
            <a:endParaRPr/>
          </a:p>
          <a:p>
            <a:pPr indent="-117475" lvl="0" marL="0" rtl="0" algn="just">
              <a:lnSpc>
                <a:spcPct val="100000"/>
              </a:lnSpc>
              <a:spcBef>
                <a:spcPts val="600"/>
              </a:spcBef>
              <a:spcAft>
                <a:spcPts val="0"/>
              </a:spcAft>
              <a:buSzPct val="100000"/>
              <a:buFont typeface="Arial"/>
              <a:buChar char="•"/>
            </a:pPr>
            <a:r>
              <a:rPr b="0" i="0" lang="en-US">
                <a:latin typeface="Inter"/>
                <a:ea typeface="Inter"/>
                <a:cs typeface="Inter"/>
                <a:sym typeface="Inter"/>
              </a:rPr>
              <a:t>HashSet is the best approach for search operations.</a:t>
            </a:r>
            <a:endParaRPr/>
          </a:p>
          <a:p>
            <a:pPr indent="-117475" lvl="0" marL="0" rtl="0" algn="just">
              <a:lnSpc>
                <a:spcPct val="100000"/>
              </a:lnSpc>
              <a:spcBef>
                <a:spcPts val="600"/>
              </a:spcBef>
              <a:spcAft>
                <a:spcPts val="0"/>
              </a:spcAft>
              <a:buSzPct val="100000"/>
              <a:buFont typeface="Arial"/>
              <a:buChar char="•"/>
            </a:pPr>
            <a:r>
              <a:rPr b="0" i="0" lang="en-US">
                <a:latin typeface="Inter"/>
                <a:ea typeface="Inter"/>
                <a:cs typeface="Inter"/>
                <a:sym typeface="Inter"/>
              </a:rPr>
              <a:t>The initial default capacity of HashSet is 16, and the load factor is 0.75.</a:t>
            </a:r>
            <a:endParaRPr/>
          </a:p>
          <a:p>
            <a:pPr indent="0" lvl="0" marL="0" rtl="0" algn="just">
              <a:lnSpc>
                <a:spcPct val="100000"/>
              </a:lnSpc>
              <a:spcBef>
                <a:spcPts val="600"/>
              </a:spcBef>
              <a:spcAft>
                <a:spcPts val="0"/>
              </a:spcAft>
              <a:buSzPct val="100000"/>
              <a:buFont typeface="Arial"/>
              <a:buNone/>
            </a:pPr>
            <a:r>
              <a:rPr b="0" i="0" lang="en-US">
                <a:latin typeface="Arial"/>
                <a:ea typeface="Arial"/>
                <a:cs typeface="Arial"/>
                <a:sym typeface="Arial"/>
              </a:rPr>
              <a:t>Difference between List and Set</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A list can contain duplicate elements whereas Set contains unique elements only.</a:t>
            </a:r>
            <a:endParaRPr/>
          </a:p>
          <a:p>
            <a:pPr indent="0" lvl="0" marL="0" rtl="0" algn="ctr">
              <a:lnSpc>
                <a:spcPct val="100000"/>
              </a:lnSpc>
              <a:spcBef>
                <a:spcPts val="600"/>
              </a:spcBef>
              <a:spcAft>
                <a:spcPts val="0"/>
              </a:spcAft>
              <a:buSzPct val="100000"/>
              <a:buFont typeface="Garamond"/>
              <a:buNone/>
            </a:pPr>
            <a:r>
              <a:t/>
            </a:r>
            <a:endParaRPr/>
          </a:p>
        </p:txBody>
      </p:sp>
      <p:sp>
        <p:nvSpPr>
          <p:cNvPr id="3168" name="Google Shape;3168;p366"/>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HASH SET </a:t>
            </a:r>
            <a:endParaRPr/>
          </a:p>
        </p:txBody>
      </p:sp>
    </p:spTree>
  </p:cSld>
  <p:clrMapOvr>
    <a:masterClrMapping/>
  </p:clrMapOvr>
</p:sld>
</file>

<file path=ppt/slides/slide3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2" name="Shape 3172"/>
        <p:cNvGrpSpPr/>
        <p:nvPr/>
      </p:nvGrpSpPr>
      <p:grpSpPr>
        <a:xfrm>
          <a:off x="0" y="0"/>
          <a:ext cx="0" cy="0"/>
          <a:chOff x="0" y="0"/>
          <a:chExt cx="0" cy="0"/>
        </a:xfrm>
      </p:grpSpPr>
      <p:sp>
        <p:nvSpPr>
          <p:cNvPr id="3173" name="Google Shape;3173;p367"/>
          <p:cNvSpPr txBox="1"/>
          <p:nvPr>
            <p:ph idx="1" type="body"/>
          </p:nvPr>
        </p:nvSpPr>
        <p:spPr>
          <a:xfrm>
            <a:off x="457200" y="2020824"/>
            <a:ext cx="6707087" cy="464853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Inter"/>
              <a:buNone/>
            </a:pPr>
            <a:r>
              <a:rPr b="0" i="0" lang="en-US">
                <a:latin typeface="Inter"/>
                <a:ea typeface="Inter"/>
                <a:cs typeface="Inter"/>
                <a:sym typeface="Inter"/>
              </a:rPr>
              <a:t>The HashSet class extends AbstractSet class which implements Set interface. The Set interface inherits Collection and Iterable interfaces in hierarchical order.</a:t>
            </a:r>
            <a:endParaRPr/>
          </a:p>
          <a:p>
            <a:pPr indent="0" lvl="0" marL="0" rtl="0" algn="just">
              <a:lnSpc>
                <a:spcPct val="100000"/>
              </a:lnSpc>
              <a:spcBef>
                <a:spcPts val="600"/>
              </a:spcBef>
              <a:spcAft>
                <a:spcPts val="0"/>
              </a:spcAft>
              <a:buSzPts val="2000"/>
              <a:buFont typeface="Arial"/>
              <a:buNone/>
            </a:pPr>
            <a:r>
              <a:rPr b="0" i="0" lang="en-US">
                <a:latin typeface="Arial"/>
                <a:ea typeface="Arial"/>
                <a:cs typeface="Arial"/>
                <a:sym typeface="Arial"/>
              </a:rPr>
              <a:t>HashSet class declaration</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Let's see the declaration for java.util.HashSet class.</a:t>
            </a:r>
            <a:endParaRPr/>
          </a:p>
          <a:p>
            <a:pPr indent="0" lvl="0" marL="0" rtl="0" algn="just">
              <a:lnSpc>
                <a:spcPct val="100000"/>
              </a:lnSpc>
              <a:spcBef>
                <a:spcPts val="600"/>
              </a:spcBef>
              <a:spcAft>
                <a:spcPts val="0"/>
              </a:spcAft>
              <a:buSzPts val="2000"/>
              <a:buFont typeface="Inter"/>
              <a:buNone/>
            </a:pPr>
            <a:r>
              <a:rPr b="1" i="0" lang="en-US">
                <a:latin typeface="Inter"/>
                <a:ea typeface="Inter"/>
                <a:cs typeface="Inter"/>
                <a:sym typeface="Inter"/>
              </a:rPr>
              <a:t>public</a:t>
            </a:r>
            <a:r>
              <a:rPr b="0" i="0" lang="en-US">
                <a:latin typeface="Inter"/>
                <a:ea typeface="Inter"/>
                <a:cs typeface="Inter"/>
                <a:sym typeface="Inter"/>
              </a:rPr>
              <a:t> </a:t>
            </a:r>
            <a:r>
              <a:rPr b="1" i="0" lang="en-US">
                <a:latin typeface="Inter"/>
                <a:ea typeface="Inter"/>
                <a:cs typeface="Inter"/>
                <a:sym typeface="Inter"/>
              </a:rPr>
              <a:t>class</a:t>
            </a:r>
            <a:r>
              <a:rPr b="0" i="0" lang="en-US">
                <a:latin typeface="Inter"/>
                <a:ea typeface="Inter"/>
                <a:cs typeface="Inter"/>
                <a:sym typeface="Inter"/>
              </a:rPr>
              <a:t> HashSet&lt;E&gt; </a:t>
            </a:r>
            <a:r>
              <a:rPr b="1" i="0" lang="en-US">
                <a:latin typeface="Inter"/>
                <a:ea typeface="Inter"/>
                <a:cs typeface="Inter"/>
                <a:sym typeface="Inter"/>
              </a:rPr>
              <a:t>extends</a:t>
            </a:r>
            <a:r>
              <a:rPr b="0" i="0" lang="en-US">
                <a:latin typeface="Inter"/>
                <a:ea typeface="Inter"/>
                <a:cs typeface="Inter"/>
                <a:sym typeface="Inter"/>
              </a:rPr>
              <a:t> AbstractSet&lt;E&gt; </a:t>
            </a:r>
            <a:r>
              <a:rPr b="1" i="0" lang="en-US">
                <a:latin typeface="Inter"/>
                <a:ea typeface="Inter"/>
                <a:cs typeface="Inter"/>
                <a:sym typeface="Inter"/>
              </a:rPr>
              <a:t>implements</a:t>
            </a:r>
            <a:r>
              <a:rPr b="0" i="0" lang="en-US">
                <a:latin typeface="Inter"/>
                <a:ea typeface="Inter"/>
                <a:cs typeface="Inter"/>
                <a:sym typeface="Inter"/>
              </a:rPr>
              <a:t> Set&lt;E&gt;, Cloneable, Serializable  </a:t>
            </a:r>
            <a:endParaRPr/>
          </a:p>
          <a:p>
            <a:pPr indent="0" lvl="0" marL="0" rtl="0" algn="ctr">
              <a:lnSpc>
                <a:spcPct val="100000"/>
              </a:lnSpc>
              <a:spcBef>
                <a:spcPts val="600"/>
              </a:spcBef>
              <a:spcAft>
                <a:spcPts val="0"/>
              </a:spcAft>
              <a:buSzPts val="2000"/>
              <a:buFont typeface="Garamond"/>
              <a:buNone/>
            </a:pPr>
            <a:r>
              <a:t/>
            </a:r>
            <a:endParaRPr/>
          </a:p>
        </p:txBody>
      </p:sp>
      <p:pic>
        <p:nvPicPr>
          <p:cNvPr id="3174" name="Google Shape;3174;p367"/>
          <p:cNvPicPr preferRelativeResize="0"/>
          <p:nvPr>
            <p:ph idx="2" type="body"/>
          </p:nvPr>
        </p:nvPicPr>
        <p:blipFill rotWithShape="1">
          <a:blip r:embed="rId3">
            <a:alphaModFix/>
          </a:blip>
          <a:srcRect b="0" l="0" r="0" t="0"/>
          <a:stretch/>
        </p:blipFill>
        <p:spPr>
          <a:xfrm>
            <a:off x="7380312" y="2020888"/>
            <a:ext cx="1656183" cy="4005262"/>
          </a:xfrm>
          <a:prstGeom prst="rect">
            <a:avLst/>
          </a:prstGeom>
          <a:noFill/>
          <a:ln>
            <a:noFill/>
          </a:ln>
        </p:spPr>
      </p:pic>
      <p:sp>
        <p:nvSpPr>
          <p:cNvPr id="3175" name="Google Shape;3175;p367"/>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610B4B"/>
              </a:buClr>
              <a:buSzPts val="1800"/>
              <a:buFont typeface="Arial"/>
              <a:buNone/>
            </a:pPr>
            <a:r>
              <a:rPr b="0" i="0" lang="en-US">
                <a:solidFill>
                  <a:srgbClr val="610B4B"/>
                </a:solidFill>
                <a:latin typeface="Arial"/>
                <a:ea typeface="Arial"/>
                <a:cs typeface="Arial"/>
                <a:sym typeface="Arial"/>
              </a:rPr>
              <a:t>HIERARCHY OF HASHSET CLASS</a:t>
            </a:r>
            <a:br>
              <a:rPr b="0" i="0" lang="en-US">
                <a:solidFill>
                  <a:srgbClr val="610B4B"/>
                </a:solidFill>
                <a:latin typeface="Arial"/>
                <a:ea typeface="Arial"/>
                <a:cs typeface="Arial"/>
                <a:sym typeface="Arial"/>
              </a:rPr>
            </a:br>
            <a:endParaRPr/>
          </a:p>
        </p:txBody>
      </p:sp>
    </p:spTree>
  </p:cSld>
  <p:clrMapOvr>
    <a:masterClrMapping/>
  </p:clrMapOvr>
</p:sld>
</file>

<file path=ppt/slides/slide3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9" name="Shape 3179"/>
        <p:cNvGrpSpPr/>
        <p:nvPr/>
      </p:nvGrpSpPr>
      <p:grpSpPr>
        <a:xfrm>
          <a:off x="0" y="0"/>
          <a:ext cx="0" cy="0"/>
          <a:chOff x="0" y="0"/>
          <a:chExt cx="0" cy="0"/>
        </a:xfrm>
      </p:grpSpPr>
      <p:pic>
        <p:nvPicPr>
          <p:cNvPr id="3180" name="Google Shape;3180;p368"/>
          <p:cNvPicPr preferRelativeResize="0"/>
          <p:nvPr>
            <p:ph idx="1" type="body"/>
          </p:nvPr>
        </p:nvPicPr>
        <p:blipFill rotWithShape="1">
          <a:blip r:embed="rId3">
            <a:alphaModFix/>
          </a:blip>
          <a:srcRect b="0" l="0" r="0" t="0"/>
          <a:stretch/>
        </p:blipFill>
        <p:spPr>
          <a:xfrm>
            <a:off x="179512" y="1916832"/>
            <a:ext cx="8964488" cy="4392488"/>
          </a:xfrm>
          <a:prstGeom prst="rect">
            <a:avLst/>
          </a:prstGeom>
          <a:noFill/>
          <a:ln>
            <a:noFill/>
          </a:ln>
        </p:spPr>
      </p:pic>
      <p:sp>
        <p:nvSpPr>
          <p:cNvPr id="3181" name="Google Shape;3181;p368"/>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t/>
            </a:r>
            <a:endParaRPr/>
          </a:p>
        </p:txBody>
      </p:sp>
      <p:sp>
        <p:nvSpPr>
          <p:cNvPr id="3182" name="Google Shape;3182;p368"/>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Tree>
  </p:cSld>
  <p:clrMapOvr>
    <a:masterClrMapping/>
  </p:clrMapOvr>
</p:sld>
</file>

<file path=ppt/slides/slide3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6" name="Shape 3186"/>
        <p:cNvGrpSpPr/>
        <p:nvPr/>
      </p:nvGrpSpPr>
      <p:grpSpPr>
        <a:xfrm>
          <a:off x="0" y="0"/>
          <a:ext cx="0" cy="0"/>
          <a:chOff x="0" y="0"/>
          <a:chExt cx="0" cy="0"/>
        </a:xfrm>
      </p:grpSpPr>
      <p:pic>
        <p:nvPicPr>
          <p:cNvPr id="3187" name="Google Shape;3187;p369"/>
          <p:cNvPicPr preferRelativeResize="0"/>
          <p:nvPr>
            <p:ph idx="1" type="body"/>
          </p:nvPr>
        </p:nvPicPr>
        <p:blipFill rotWithShape="1">
          <a:blip r:embed="rId3">
            <a:alphaModFix/>
          </a:blip>
          <a:srcRect b="0" l="0" r="0" t="0"/>
          <a:stretch/>
        </p:blipFill>
        <p:spPr>
          <a:xfrm>
            <a:off x="179512" y="1807567"/>
            <a:ext cx="8964488" cy="5005809"/>
          </a:xfrm>
          <a:prstGeom prst="rect">
            <a:avLst/>
          </a:prstGeom>
          <a:noFill/>
          <a:ln>
            <a:noFill/>
          </a:ln>
        </p:spPr>
      </p:pic>
      <p:sp>
        <p:nvSpPr>
          <p:cNvPr id="3188" name="Google Shape;3188;p36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METHODS IN JAVA </a:t>
            </a:r>
            <a:endParaRPr/>
          </a:p>
        </p:txBody>
      </p:sp>
      <p:sp>
        <p:nvSpPr>
          <p:cNvPr id="3189" name="Google Shape;3189;p369"/>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Tree>
  </p:cSld>
  <p:clrMapOvr>
    <a:masterClrMapping/>
  </p:clrMapOvr>
</p:sld>
</file>

<file path=ppt/slides/slide3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3" name="Shape 3193"/>
        <p:cNvGrpSpPr/>
        <p:nvPr/>
      </p:nvGrpSpPr>
      <p:grpSpPr>
        <a:xfrm>
          <a:off x="0" y="0"/>
          <a:ext cx="0" cy="0"/>
          <a:chOff x="0" y="0"/>
          <a:chExt cx="0" cy="0"/>
        </a:xfrm>
      </p:grpSpPr>
      <p:sp>
        <p:nvSpPr>
          <p:cNvPr id="3194" name="Google Shape;3194;p370"/>
          <p:cNvSpPr txBox="1"/>
          <p:nvPr>
            <p:ph idx="1" type="body"/>
          </p:nvPr>
        </p:nvSpPr>
        <p:spPr>
          <a:xfrm>
            <a:off x="457200" y="1772816"/>
            <a:ext cx="8229600" cy="5085184"/>
          </a:xfrm>
          <a:prstGeom prst="rect">
            <a:avLst/>
          </a:prstGeom>
          <a:noFill/>
          <a:ln>
            <a:noFill/>
          </a:ln>
        </p:spPr>
        <p:txBody>
          <a:bodyPr anchorCtr="0" anchor="t" bIns="45700" lIns="91425" spcFirstLastPara="1" rIns="91425" wrap="square" tIns="45700">
            <a:normAutofit fontScale="92500" lnSpcReduction="20000"/>
          </a:bodyPr>
          <a:lstStyle/>
          <a:p>
            <a:pPr indent="0" lvl="0" marL="0" rtl="0" algn="just">
              <a:lnSpc>
                <a:spcPct val="100000"/>
              </a:lnSpc>
              <a:spcBef>
                <a:spcPts val="0"/>
              </a:spcBef>
              <a:spcAft>
                <a:spcPts val="0"/>
              </a:spcAft>
              <a:buSzPct val="100000"/>
              <a:buFont typeface="Inter"/>
              <a:buNone/>
            </a:pPr>
            <a:r>
              <a:rPr b="0" i="0" lang="en-US">
                <a:latin typeface="Inter"/>
                <a:ea typeface="Inter"/>
                <a:cs typeface="Inter"/>
                <a:sym typeface="Inter"/>
              </a:rPr>
              <a:t>LinkedHashSet class represents the LinkedList implementation of Set Interface. It extends the HashSet class and implements Set interface. Like HashSet, It also contains unique elements. It maintains the insertion order and permits null elements.</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Consider the following example.</a:t>
            </a:r>
            <a:endParaRPr/>
          </a:p>
          <a:p>
            <a:pPr indent="0" lvl="0" marL="0" rtl="0" algn="just">
              <a:lnSpc>
                <a:spcPct val="100000"/>
              </a:lnSpc>
              <a:spcBef>
                <a:spcPts val="600"/>
              </a:spcBef>
              <a:spcAft>
                <a:spcPts val="0"/>
              </a:spcAft>
              <a:buSzPct val="100000"/>
              <a:buFont typeface="Inter"/>
              <a:buNone/>
            </a:pPr>
            <a:r>
              <a:rPr b="1" i="0" lang="en-US">
                <a:latin typeface="Inter"/>
                <a:ea typeface="Inter"/>
                <a:cs typeface="Inter"/>
                <a:sym typeface="Inter"/>
              </a:rPr>
              <a:t>import</a:t>
            </a:r>
            <a:r>
              <a:rPr b="0" i="0" lang="en-US">
                <a:latin typeface="Inter"/>
                <a:ea typeface="Inter"/>
                <a:cs typeface="Inter"/>
                <a:sym typeface="Inter"/>
              </a:rPr>
              <a:t> java.util.*;  </a:t>
            </a:r>
            <a:endParaRPr/>
          </a:p>
          <a:p>
            <a:pPr indent="0" lvl="0" marL="0" rtl="0" algn="just">
              <a:lnSpc>
                <a:spcPct val="100000"/>
              </a:lnSpc>
              <a:spcBef>
                <a:spcPts val="600"/>
              </a:spcBef>
              <a:spcAft>
                <a:spcPts val="0"/>
              </a:spcAft>
              <a:buSzPct val="100000"/>
              <a:buFont typeface="Inter"/>
              <a:buNone/>
            </a:pPr>
            <a:r>
              <a:rPr b="1" i="0" lang="en-US">
                <a:latin typeface="Inter"/>
                <a:ea typeface="Inter"/>
                <a:cs typeface="Inter"/>
                <a:sym typeface="Inter"/>
              </a:rPr>
              <a:t>public</a:t>
            </a:r>
            <a:r>
              <a:rPr b="0" i="0" lang="en-US">
                <a:latin typeface="Inter"/>
                <a:ea typeface="Inter"/>
                <a:cs typeface="Inter"/>
                <a:sym typeface="Inter"/>
              </a:rPr>
              <a:t> </a:t>
            </a:r>
            <a:r>
              <a:rPr b="1" i="0" lang="en-US">
                <a:latin typeface="Inter"/>
                <a:ea typeface="Inter"/>
                <a:cs typeface="Inter"/>
                <a:sym typeface="Inter"/>
              </a:rPr>
              <a:t>class</a:t>
            </a:r>
            <a:r>
              <a:rPr b="0" i="0" lang="en-US">
                <a:latin typeface="Inter"/>
                <a:ea typeface="Inter"/>
                <a:cs typeface="Inter"/>
                <a:sym typeface="Inter"/>
              </a:rPr>
              <a:t> TestJavaCollection8{  </a:t>
            </a:r>
            <a:endParaRPr/>
          </a:p>
          <a:p>
            <a:pPr indent="0" lvl="0" marL="0" rtl="0" algn="just">
              <a:lnSpc>
                <a:spcPct val="100000"/>
              </a:lnSpc>
              <a:spcBef>
                <a:spcPts val="600"/>
              </a:spcBef>
              <a:spcAft>
                <a:spcPts val="0"/>
              </a:spcAft>
              <a:buSzPct val="100000"/>
              <a:buFont typeface="Inter"/>
              <a:buNone/>
            </a:pPr>
            <a:r>
              <a:rPr b="1" i="0" lang="en-US">
                <a:latin typeface="Inter"/>
                <a:ea typeface="Inter"/>
                <a:cs typeface="Inter"/>
                <a:sym typeface="Inter"/>
              </a:rPr>
              <a:t>public</a:t>
            </a:r>
            <a:r>
              <a:rPr b="0" i="0" lang="en-US">
                <a:latin typeface="Inter"/>
                <a:ea typeface="Inter"/>
                <a:cs typeface="Inter"/>
                <a:sym typeface="Inter"/>
              </a:rPr>
              <a:t> </a:t>
            </a:r>
            <a:r>
              <a:rPr b="1" i="0" lang="en-US">
                <a:latin typeface="Inter"/>
                <a:ea typeface="Inter"/>
                <a:cs typeface="Inter"/>
                <a:sym typeface="Inter"/>
              </a:rPr>
              <a:t>static</a:t>
            </a:r>
            <a:r>
              <a:rPr b="0" i="0" lang="en-US">
                <a:latin typeface="Inter"/>
                <a:ea typeface="Inter"/>
                <a:cs typeface="Inter"/>
                <a:sym typeface="Inter"/>
              </a:rPr>
              <a:t> </a:t>
            </a:r>
            <a:r>
              <a:rPr b="1" i="0" lang="en-US">
                <a:latin typeface="Inter"/>
                <a:ea typeface="Inter"/>
                <a:cs typeface="Inter"/>
                <a:sym typeface="Inter"/>
              </a:rPr>
              <a:t>void</a:t>
            </a:r>
            <a:r>
              <a:rPr b="0" i="0" lang="en-US">
                <a:latin typeface="Inter"/>
                <a:ea typeface="Inter"/>
                <a:cs typeface="Inter"/>
                <a:sym typeface="Inter"/>
              </a:rPr>
              <a:t> main(String args[]){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LinkedHashSet&lt;String&gt; set=</a:t>
            </a:r>
            <a:r>
              <a:rPr b="1" i="0" lang="en-US">
                <a:latin typeface="Inter"/>
                <a:ea typeface="Inter"/>
                <a:cs typeface="Inter"/>
                <a:sym typeface="Inter"/>
              </a:rPr>
              <a:t>new</a:t>
            </a:r>
            <a:r>
              <a:rPr b="0" i="0" lang="en-US">
                <a:latin typeface="Inter"/>
                <a:ea typeface="Inter"/>
                <a:cs typeface="Inter"/>
                <a:sym typeface="Inter"/>
              </a:rPr>
              <a:t> LinkedHashSet&lt;String&gt;();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set.add("Ravi");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set.add("Vijay");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set.add("Ravi");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set.add("Ajay");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Iterator&lt;String&gt; itr=set.iterator();  </a:t>
            </a:r>
            <a:endParaRPr/>
          </a:p>
          <a:p>
            <a:pPr indent="0" lvl="0" marL="0" rtl="0" algn="just">
              <a:lnSpc>
                <a:spcPct val="100000"/>
              </a:lnSpc>
              <a:spcBef>
                <a:spcPts val="600"/>
              </a:spcBef>
              <a:spcAft>
                <a:spcPts val="0"/>
              </a:spcAft>
              <a:buSzPct val="100000"/>
              <a:buFont typeface="Inter"/>
              <a:buNone/>
            </a:pPr>
            <a:r>
              <a:rPr b="1" i="0" lang="en-US">
                <a:latin typeface="Inter"/>
                <a:ea typeface="Inter"/>
                <a:cs typeface="Inter"/>
                <a:sym typeface="Inter"/>
              </a:rPr>
              <a:t>while</a:t>
            </a:r>
            <a:r>
              <a:rPr b="0" i="0" lang="en-US">
                <a:latin typeface="Inter"/>
                <a:ea typeface="Inter"/>
                <a:cs typeface="Inter"/>
                <a:sym typeface="Inter"/>
              </a:rPr>
              <a:t>(itr.hasNext()){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System.out.println(itr.next());  }  }  }  </a:t>
            </a:r>
            <a:endParaRPr/>
          </a:p>
          <a:p>
            <a:pPr indent="0" lvl="0" marL="0" rtl="0" algn="just">
              <a:lnSpc>
                <a:spcPct val="100000"/>
              </a:lnSpc>
              <a:spcBef>
                <a:spcPts val="600"/>
              </a:spcBef>
              <a:spcAft>
                <a:spcPts val="0"/>
              </a:spcAft>
              <a:buSzPct val="100000"/>
              <a:buFont typeface="Garamond"/>
              <a:buNone/>
            </a:pPr>
            <a:r>
              <a:t/>
            </a:r>
            <a:endParaRPr b="0" i="0">
              <a:latin typeface="Inter"/>
              <a:ea typeface="Inter"/>
              <a:cs typeface="Inter"/>
              <a:sym typeface="Inter"/>
            </a:endParaRPr>
          </a:p>
          <a:p>
            <a:pPr indent="0" lvl="0" marL="0" rtl="0" algn="ctr">
              <a:lnSpc>
                <a:spcPct val="100000"/>
              </a:lnSpc>
              <a:spcBef>
                <a:spcPts val="600"/>
              </a:spcBef>
              <a:spcAft>
                <a:spcPts val="0"/>
              </a:spcAft>
              <a:buSzPct val="100000"/>
              <a:buFont typeface="Garamond"/>
              <a:buNone/>
            </a:pPr>
            <a:r>
              <a:t/>
            </a:r>
            <a:endParaRPr/>
          </a:p>
        </p:txBody>
      </p:sp>
      <p:sp>
        <p:nvSpPr>
          <p:cNvPr id="3195" name="Google Shape;3195;p37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LINKED HASH SET</a:t>
            </a:r>
            <a:endParaRPr/>
          </a:p>
        </p:txBody>
      </p:sp>
    </p:spTree>
  </p:cSld>
  <p:clrMapOvr>
    <a:masterClrMapping/>
  </p:clrMapOvr>
</p:sld>
</file>

<file path=ppt/slides/slide3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9" name="Shape 3199"/>
        <p:cNvGrpSpPr/>
        <p:nvPr/>
      </p:nvGrpSpPr>
      <p:grpSpPr>
        <a:xfrm>
          <a:off x="0" y="0"/>
          <a:ext cx="0" cy="0"/>
          <a:chOff x="0" y="0"/>
          <a:chExt cx="0" cy="0"/>
        </a:xfrm>
      </p:grpSpPr>
      <p:sp>
        <p:nvSpPr>
          <p:cNvPr id="3200" name="Google Shape;3200;p371"/>
          <p:cNvSpPr txBox="1"/>
          <p:nvPr>
            <p:ph idx="1" type="body"/>
          </p:nvPr>
        </p:nvSpPr>
        <p:spPr>
          <a:xfrm>
            <a:off x="457200" y="2020823"/>
            <a:ext cx="8229600" cy="4757801"/>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Font typeface="Inter"/>
              <a:buNone/>
            </a:pPr>
            <a:r>
              <a:rPr b="0" i="0" lang="en-US">
                <a:latin typeface="Inter"/>
                <a:ea typeface="Inter"/>
                <a:cs typeface="Inter"/>
                <a:sym typeface="Inter"/>
              </a:rPr>
              <a:t>Java TreeSet class implements the Set interface that uses a tree for storage. Like HashSet, TreeSet also contains unique elements. However, the access and retrieval time of TreeSet is quite fast. The elements in TreeSet stored in ascending order.</a:t>
            </a:r>
            <a:endParaRPr/>
          </a:p>
          <a:p>
            <a:pPr indent="0" lvl="0" marL="0" rtl="0" algn="just">
              <a:lnSpc>
                <a:spcPct val="100000"/>
              </a:lnSpc>
              <a:spcBef>
                <a:spcPts val="600"/>
              </a:spcBef>
              <a:spcAft>
                <a:spcPts val="0"/>
              </a:spcAft>
              <a:buSzPct val="100000"/>
              <a:buFont typeface="Inter"/>
              <a:buNone/>
            </a:pPr>
            <a:r>
              <a:rPr b="1" i="0" lang="en-US">
                <a:latin typeface="Inter"/>
                <a:ea typeface="Inter"/>
                <a:cs typeface="Inter"/>
                <a:sym typeface="Inter"/>
              </a:rPr>
              <a:t>import</a:t>
            </a:r>
            <a:r>
              <a:rPr b="0" i="0" lang="en-US">
                <a:latin typeface="Inter"/>
                <a:ea typeface="Inter"/>
                <a:cs typeface="Inter"/>
                <a:sym typeface="Inter"/>
              </a:rPr>
              <a:t> java.util.*;  </a:t>
            </a:r>
            <a:endParaRPr/>
          </a:p>
          <a:p>
            <a:pPr indent="0" lvl="0" marL="0" rtl="0" algn="just">
              <a:lnSpc>
                <a:spcPct val="100000"/>
              </a:lnSpc>
              <a:spcBef>
                <a:spcPts val="600"/>
              </a:spcBef>
              <a:spcAft>
                <a:spcPts val="0"/>
              </a:spcAft>
              <a:buSzPct val="100000"/>
              <a:buFont typeface="Inter"/>
              <a:buNone/>
            </a:pPr>
            <a:r>
              <a:rPr b="1" i="0" lang="en-US">
                <a:latin typeface="Inter"/>
                <a:ea typeface="Inter"/>
                <a:cs typeface="Inter"/>
                <a:sym typeface="Inter"/>
              </a:rPr>
              <a:t>public</a:t>
            </a:r>
            <a:r>
              <a:rPr b="0" i="0" lang="en-US">
                <a:latin typeface="Inter"/>
                <a:ea typeface="Inter"/>
                <a:cs typeface="Inter"/>
                <a:sym typeface="Inter"/>
              </a:rPr>
              <a:t> </a:t>
            </a:r>
            <a:r>
              <a:rPr b="1" i="0" lang="en-US">
                <a:latin typeface="Inter"/>
                <a:ea typeface="Inter"/>
                <a:cs typeface="Inter"/>
                <a:sym typeface="Inter"/>
              </a:rPr>
              <a:t>class</a:t>
            </a:r>
            <a:r>
              <a:rPr b="0" i="0" lang="en-US">
                <a:latin typeface="Inter"/>
                <a:ea typeface="Inter"/>
                <a:cs typeface="Inter"/>
                <a:sym typeface="Inter"/>
              </a:rPr>
              <a:t> TestJavaCollection9{  </a:t>
            </a:r>
            <a:endParaRPr/>
          </a:p>
          <a:p>
            <a:pPr indent="0" lvl="0" marL="0" rtl="0" algn="just">
              <a:lnSpc>
                <a:spcPct val="100000"/>
              </a:lnSpc>
              <a:spcBef>
                <a:spcPts val="600"/>
              </a:spcBef>
              <a:spcAft>
                <a:spcPts val="0"/>
              </a:spcAft>
              <a:buSzPct val="100000"/>
              <a:buFont typeface="Inter"/>
              <a:buNone/>
            </a:pPr>
            <a:r>
              <a:rPr b="1" i="0" lang="en-US">
                <a:latin typeface="Inter"/>
                <a:ea typeface="Inter"/>
                <a:cs typeface="Inter"/>
                <a:sym typeface="Inter"/>
              </a:rPr>
              <a:t>public</a:t>
            </a:r>
            <a:r>
              <a:rPr b="0" i="0" lang="en-US">
                <a:latin typeface="Inter"/>
                <a:ea typeface="Inter"/>
                <a:cs typeface="Inter"/>
                <a:sym typeface="Inter"/>
              </a:rPr>
              <a:t> </a:t>
            </a:r>
            <a:r>
              <a:rPr b="1" i="0" lang="en-US">
                <a:latin typeface="Inter"/>
                <a:ea typeface="Inter"/>
                <a:cs typeface="Inter"/>
                <a:sym typeface="Inter"/>
              </a:rPr>
              <a:t>static</a:t>
            </a:r>
            <a:r>
              <a:rPr b="0" i="0" lang="en-US">
                <a:latin typeface="Inter"/>
                <a:ea typeface="Inter"/>
                <a:cs typeface="Inter"/>
                <a:sym typeface="Inter"/>
              </a:rPr>
              <a:t> </a:t>
            </a:r>
            <a:r>
              <a:rPr b="1" i="0" lang="en-US">
                <a:latin typeface="Inter"/>
                <a:ea typeface="Inter"/>
                <a:cs typeface="Inter"/>
                <a:sym typeface="Inter"/>
              </a:rPr>
              <a:t>void</a:t>
            </a:r>
            <a:r>
              <a:rPr b="0" i="0" lang="en-US">
                <a:latin typeface="Inter"/>
                <a:ea typeface="Inter"/>
                <a:cs typeface="Inter"/>
                <a:sym typeface="Inter"/>
              </a:rPr>
              <a:t> main(String args[]){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//Creating and adding elements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TreeSet&lt;String&gt; set=</a:t>
            </a:r>
            <a:r>
              <a:rPr b="1" i="0" lang="en-US">
                <a:latin typeface="Inter"/>
                <a:ea typeface="Inter"/>
                <a:cs typeface="Inter"/>
                <a:sym typeface="Inter"/>
              </a:rPr>
              <a:t>new</a:t>
            </a:r>
            <a:r>
              <a:rPr b="0" i="0" lang="en-US">
                <a:latin typeface="Inter"/>
                <a:ea typeface="Inter"/>
                <a:cs typeface="Inter"/>
                <a:sym typeface="Inter"/>
              </a:rPr>
              <a:t> TreeSet&lt;String&gt;();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set.add("Ravi");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set.add("Vijay");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set.add("Ravi");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set.add("Ajay");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//traversing elements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Iterator&lt;String&gt; itr=set.iterator();  </a:t>
            </a:r>
            <a:endParaRPr/>
          </a:p>
          <a:p>
            <a:pPr indent="0" lvl="0" marL="0" rtl="0" algn="just">
              <a:lnSpc>
                <a:spcPct val="100000"/>
              </a:lnSpc>
              <a:spcBef>
                <a:spcPts val="600"/>
              </a:spcBef>
              <a:spcAft>
                <a:spcPts val="0"/>
              </a:spcAft>
              <a:buSzPct val="100000"/>
              <a:buFont typeface="Inter"/>
              <a:buNone/>
            </a:pPr>
            <a:r>
              <a:rPr b="1" i="0" lang="en-US">
                <a:latin typeface="Inter"/>
                <a:ea typeface="Inter"/>
                <a:cs typeface="Inter"/>
                <a:sym typeface="Inter"/>
              </a:rPr>
              <a:t>while</a:t>
            </a:r>
            <a:r>
              <a:rPr b="0" i="0" lang="en-US">
                <a:latin typeface="Inter"/>
                <a:ea typeface="Inter"/>
                <a:cs typeface="Inter"/>
                <a:sym typeface="Inter"/>
              </a:rPr>
              <a:t>(itr.hasNext()){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System.out.println(itr.next()); }  }  }  </a:t>
            </a:r>
            <a:endParaRPr/>
          </a:p>
          <a:p>
            <a:pPr indent="0" lvl="0" marL="0" rtl="0" algn="ctr">
              <a:lnSpc>
                <a:spcPct val="100000"/>
              </a:lnSpc>
              <a:spcBef>
                <a:spcPts val="600"/>
              </a:spcBef>
              <a:spcAft>
                <a:spcPts val="0"/>
              </a:spcAft>
              <a:buSzPct val="100000"/>
              <a:buFont typeface="Garamond"/>
              <a:buNone/>
            </a:pPr>
            <a:r>
              <a:t/>
            </a:r>
            <a:endParaRPr/>
          </a:p>
        </p:txBody>
      </p:sp>
      <p:sp>
        <p:nvSpPr>
          <p:cNvPr id="3201" name="Google Shape;3201;p37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TREE SET</a:t>
            </a:r>
            <a:endParaRPr/>
          </a:p>
        </p:txBody>
      </p:sp>
    </p:spTree>
  </p:cSld>
  <p:clrMapOvr>
    <a:masterClrMapping/>
  </p:clrMapOvr>
</p:sld>
</file>

<file path=ppt/slides/slide3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5" name="Shape 3205"/>
        <p:cNvGrpSpPr/>
        <p:nvPr/>
      </p:nvGrpSpPr>
      <p:grpSpPr>
        <a:xfrm>
          <a:off x="0" y="0"/>
          <a:ext cx="0" cy="0"/>
          <a:chOff x="0" y="0"/>
          <a:chExt cx="0" cy="0"/>
        </a:xfrm>
      </p:grpSpPr>
      <p:sp>
        <p:nvSpPr>
          <p:cNvPr id="3206" name="Google Shape;3206;p372"/>
          <p:cNvSpPr txBox="1"/>
          <p:nvPr>
            <p:ph idx="1" type="body"/>
          </p:nvPr>
        </p:nvSpPr>
        <p:spPr>
          <a:xfrm>
            <a:off x="457200" y="2020824"/>
            <a:ext cx="8229600" cy="4648536"/>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SzPts val="2000"/>
              <a:buFont typeface="Inter"/>
              <a:buNone/>
            </a:pPr>
            <a:r>
              <a:rPr b="0" i="0" lang="en-US">
                <a:latin typeface="Inter"/>
                <a:ea typeface="Inter"/>
                <a:cs typeface="Inter"/>
                <a:sym typeface="Inter"/>
              </a:rPr>
              <a:t>Java </a:t>
            </a:r>
            <a:r>
              <a:rPr b="1" i="0" lang="en-US">
                <a:latin typeface="Inter"/>
                <a:ea typeface="Inter"/>
                <a:cs typeface="Inter"/>
                <a:sym typeface="Inter"/>
              </a:rPr>
              <a:t>HashMap</a:t>
            </a:r>
            <a:r>
              <a:rPr b="0" i="0" lang="en-US">
                <a:latin typeface="Inter"/>
                <a:ea typeface="Inter"/>
                <a:cs typeface="Inter"/>
                <a:sym typeface="Inter"/>
              </a:rPr>
              <a:t> class implements the Map interface which allows us </a:t>
            </a:r>
            <a:r>
              <a:rPr b="0" i="1" lang="en-US">
                <a:latin typeface="Inter"/>
                <a:ea typeface="Inter"/>
                <a:cs typeface="Inter"/>
                <a:sym typeface="Inter"/>
              </a:rPr>
              <a:t>to store key and value pair</a:t>
            </a:r>
            <a:r>
              <a:rPr b="0" i="0" lang="en-US">
                <a:latin typeface="Inter"/>
                <a:ea typeface="Inter"/>
                <a:cs typeface="Inter"/>
                <a:sym typeface="Inter"/>
              </a:rPr>
              <a:t>, where keys should be unique. </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If you try to insert the duplicate key, it will replace the element of the corresponding key. </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It is easy to perform operations using the key index like updation, deletion, etc. HashMap class is found in the java.util package.</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HashMap in Java is like the legacy Hashtable class, but it is not synchronized. </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It allows us to store the null elements as well, but there should be only one null key.</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 Since Java 5, it is denoted as HashMap&lt;K,V&gt;, where K stands for key and V for value. It inherits the AbstractMap class and implements the Map interface.</a:t>
            </a:r>
            <a:endParaRPr/>
          </a:p>
          <a:p>
            <a:pPr indent="0" lvl="0" marL="0" rtl="0" algn="ctr">
              <a:lnSpc>
                <a:spcPct val="100000"/>
              </a:lnSpc>
              <a:spcBef>
                <a:spcPts val="600"/>
              </a:spcBef>
              <a:spcAft>
                <a:spcPts val="0"/>
              </a:spcAft>
              <a:buSzPts val="2000"/>
              <a:buFont typeface="Garamond"/>
              <a:buNone/>
            </a:pPr>
            <a:r>
              <a:t/>
            </a:r>
            <a:endParaRPr/>
          </a:p>
        </p:txBody>
      </p:sp>
      <p:sp>
        <p:nvSpPr>
          <p:cNvPr id="3207" name="Google Shape;3207;p37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HASH MAP</a:t>
            </a:r>
            <a:endParaRPr/>
          </a:p>
        </p:txBody>
      </p:sp>
    </p:spTree>
  </p:cSld>
  <p:clrMapOvr>
    <a:masterClrMapping/>
  </p:clrMapOvr>
</p:sld>
</file>

<file path=ppt/slides/slide3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1" name="Shape 3211"/>
        <p:cNvGrpSpPr/>
        <p:nvPr/>
      </p:nvGrpSpPr>
      <p:grpSpPr>
        <a:xfrm>
          <a:off x="0" y="0"/>
          <a:ext cx="0" cy="0"/>
          <a:chOff x="0" y="0"/>
          <a:chExt cx="0" cy="0"/>
        </a:xfrm>
      </p:grpSpPr>
      <p:sp>
        <p:nvSpPr>
          <p:cNvPr id="3212" name="Google Shape;3212;p373"/>
          <p:cNvSpPr txBox="1"/>
          <p:nvPr>
            <p:ph idx="1" type="body"/>
          </p:nvPr>
        </p:nvSpPr>
        <p:spPr>
          <a:xfrm>
            <a:off x="35496" y="2020824"/>
            <a:ext cx="6593904" cy="4648536"/>
          </a:xfrm>
          <a:prstGeom prst="rect">
            <a:avLst/>
          </a:prstGeom>
          <a:noFill/>
          <a:ln>
            <a:noFill/>
          </a:ln>
        </p:spPr>
        <p:txBody>
          <a:bodyPr anchorCtr="0" anchor="t" bIns="45700" lIns="91425" spcFirstLastPara="1" rIns="91425" wrap="square" tIns="45700">
            <a:normAutofit/>
          </a:bodyPr>
          <a:lstStyle/>
          <a:p>
            <a:pPr indent="-127000" lvl="0" marL="0" rtl="0" algn="just">
              <a:lnSpc>
                <a:spcPct val="100000"/>
              </a:lnSpc>
              <a:spcBef>
                <a:spcPts val="0"/>
              </a:spcBef>
              <a:spcAft>
                <a:spcPts val="0"/>
              </a:spcAft>
              <a:buSzPts val="2000"/>
              <a:buFont typeface="Arial"/>
              <a:buChar char="•"/>
            </a:pPr>
            <a:r>
              <a:rPr b="0" i="0" lang="en-US">
                <a:latin typeface="Inter"/>
                <a:ea typeface="Inter"/>
                <a:cs typeface="Inter"/>
                <a:sym typeface="Inter"/>
              </a:rPr>
              <a:t>Java HashMap contains values based on the key.</a:t>
            </a:r>
            <a:endParaRPr/>
          </a:p>
          <a:p>
            <a:pPr indent="-127000" lvl="0" marL="0" rtl="0" algn="just">
              <a:lnSpc>
                <a:spcPct val="100000"/>
              </a:lnSpc>
              <a:spcBef>
                <a:spcPts val="600"/>
              </a:spcBef>
              <a:spcAft>
                <a:spcPts val="0"/>
              </a:spcAft>
              <a:buSzPts val="2000"/>
              <a:buFont typeface="Arial"/>
              <a:buChar char="•"/>
            </a:pPr>
            <a:r>
              <a:rPr b="0" i="0" lang="en-US">
                <a:latin typeface="Inter"/>
                <a:ea typeface="Inter"/>
                <a:cs typeface="Inter"/>
                <a:sym typeface="Inter"/>
              </a:rPr>
              <a:t>Java HashMap contains only unique keys.</a:t>
            </a:r>
            <a:endParaRPr/>
          </a:p>
          <a:p>
            <a:pPr indent="-127000" lvl="0" marL="0" rtl="0" algn="just">
              <a:lnSpc>
                <a:spcPct val="100000"/>
              </a:lnSpc>
              <a:spcBef>
                <a:spcPts val="600"/>
              </a:spcBef>
              <a:spcAft>
                <a:spcPts val="0"/>
              </a:spcAft>
              <a:buSzPts val="2000"/>
              <a:buFont typeface="Arial"/>
              <a:buChar char="•"/>
            </a:pPr>
            <a:r>
              <a:rPr b="0" i="0" lang="en-US">
                <a:latin typeface="Inter"/>
                <a:ea typeface="Inter"/>
                <a:cs typeface="Inter"/>
                <a:sym typeface="Inter"/>
              </a:rPr>
              <a:t>Java HashMap may have one null key and multiple null values.</a:t>
            </a:r>
            <a:endParaRPr/>
          </a:p>
          <a:p>
            <a:pPr indent="-127000" lvl="0" marL="0" rtl="0" algn="just">
              <a:lnSpc>
                <a:spcPct val="100000"/>
              </a:lnSpc>
              <a:spcBef>
                <a:spcPts val="600"/>
              </a:spcBef>
              <a:spcAft>
                <a:spcPts val="0"/>
              </a:spcAft>
              <a:buSzPts val="2000"/>
              <a:buFont typeface="Arial"/>
              <a:buChar char="•"/>
            </a:pPr>
            <a:r>
              <a:rPr b="0" i="0" lang="en-US">
                <a:latin typeface="Inter"/>
                <a:ea typeface="Inter"/>
                <a:cs typeface="Inter"/>
                <a:sym typeface="Inter"/>
              </a:rPr>
              <a:t>Java HashMap is non synchronized.</a:t>
            </a:r>
            <a:endParaRPr/>
          </a:p>
          <a:p>
            <a:pPr indent="-127000" lvl="0" marL="0" rtl="0" algn="just">
              <a:lnSpc>
                <a:spcPct val="100000"/>
              </a:lnSpc>
              <a:spcBef>
                <a:spcPts val="600"/>
              </a:spcBef>
              <a:spcAft>
                <a:spcPts val="0"/>
              </a:spcAft>
              <a:buSzPts val="2000"/>
              <a:buFont typeface="Arial"/>
              <a:buChar char="•"/>
            </a:pPr>
            <a:r>
              <a:rPr b="0" i="0" lang="en-US">
                <a:latin typeface="Inter"/>
                <a:ea typeface="Inter"/>
                <a:cs typeface="Inter"/>
                <a:sym typeface="Inter"/>
              </a:rPr>
              <a:t>Java HashMap maintains no order.</a:t>
            </a:r>
            <a:endParaRPr/>
          </a:p>
          <a:p>
            <a:pPr indent="-127000" lvl="0" marL="0" rtl="0" algn="just">
              <a:lnSpc>
                <a:spcPct val="100000"/>
              </a:lnSpc>
              <a:spcBef>
                <a:spcPts val="600"/>
              </a:spcBef>
              <a:spcAft>
                <a:spcPts val="0"/>
              </a:spcAft>
              <a:buSzPts val="2000"/>
              <a:buFont typeface="Arial"/>
              <a:buChar char="•"/>
            </a:pPr>
            <a:r>
              <a:rPr b="0" i="0" lang="en-US">
                <a:latin typeface="Inter"/>
                <a:ea typeface="Inter"/>
                <a:cs typeface="Inter"/>
                <a:sym typeface="Inter"/>
              </a:rPr>
              <a:t>The initial default capacity of Java HashMap class is 16 with a load factor of 0.75.</a:t>
            </a:r>
            <a:endParaRPr/>
          </a:p>
          <a:p>
            <a:pPr indent="0" lvl="0" marL="0" rtl="0" algn="just">
              <a:lnSpc>
                <a:spcPct val="100000"/>
              </a:lnSpc>
              <a:spcBef>
                <a:spcPts val="600"/>
              </a:spcBef>
              <a:spcAft>
                <a:spcPts val="0"/>
              </a:spcAft>
              <a:buSzPts val="2000"/>
              <a:buFont typeface="Arial"/>
              <a:buNone/>
            </a:pPr>
            <a:r>
              <a:rPr b="0" i="0" lang="en-US">
                <a:latin typeface="Arial"/>
                <a:ea typeface="Arial"/>
                <a:cs typeface="Arial"/>
                <a:sym typeface="Arial"/>
              </a:rPr>
              <a:t>Hierarchy of HashMap class</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As shown in the above figure, HashMap class extends AbstractMap class and implements Map interface.</a:t>
            </a:r>
            <a:endParaRPr/>
          </a:p>
          <a:p>
            <a:pPr indent="0" lvl="0" marL="0" rtl="0" algn="ctr">
              <a:lnSpc>
                <a:spcPct val="100000"/>
              </a:lnSpc>
              <a:spcBef>
                <a:spcPts val="600"/>
              </a:spcBef>
              <a:spcAft>
                <a:spcPts val="0"/>
              </a:spcAft>
              <a:buSzPts val="2000"/>
              <a:buFont typeface="Garamond"/>
              <a:buNone/>
            </a:pPr>
            <a:r>
              <a:t/>
            </a:r>
            <a:endParaRPr/>
          </a:p>
        </p:txBody>
      </p:sp>
      <p:pic>
        <p:nvPicPr>
          <p:cNvPr id="3213" name="Google Shape;3213;p373"/>
          <p:cNvPicPr preferRelativeResize="0"/>
          <p:nvPr>
            <p:ph idx="2" type="body"/>
          </p:nvPr>
        </p:nvPicPr>
        <p:blipFill rotWithShape="1">
          <a:blip r:embed="rId3">
            <a:alphaModFix/>
          </a:blip>
          <a:srcRect b="0" l="0" r="0" t="0"/>
          <a:stretch/>
        </p:blipFill>
        <p:spPr>
          <a:xfrm>
            <a:off x="6996406" y="2020824"/>
            <a:ext cx="2133600" cy="4216488"/>
          </a:xfrm>
          <a:prstGeom prst="rect">
            <a:avLst/>
          </a:prstGeom>
          <a:noFill/>
          <a:ln>
            <a:noFill/>
          </a:ln>
        </p:spPr>
      </p:pic>
      <p:sp>
        <p:nvSpPr>
          <p:cNvPr id="3214" name="Google Shape;3214;p373"/>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HASH MAP</a:t>
            </a:r>
            <a:endParaRPr/>
          </a:p>
        </p:txBody>
      </p:sp>
    </p:spTree>
  </p:cSld>
  <p:clrMapOvr>
    <a:masterClrMapping/>
  </p:clrMapOvr>
</p:sld>
</file>

<file path=ppt/slides/slide3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8" name="Shape 3218"/>
        <p:cNvGrpSpPr/>
        <p:nvPr/>
      </p:nvGrpSpPr>
      <p:grpSpPr>
        <a:xfrm>
          <a:off x="0" y="0"/>
          <a:ext cx="0" cy="0"/>
          <a:chOff x="0" y="0"/>
          <a:chExt cx="0" cy="0"/>
        </a:xfrm>
      </p:grpSpPr>
      <p:sp>
        <p:nvSpPr>
          <p:cNvPr id="3219" name="Google Shape;3219;p374"/>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Inter"/>
              <a:buNone/>
            </a:pPr>
            <a:r>
              <a:rPr b="0" i="0" lang="en-US">
                <a:latin typeface="Inter"/>
                <a:ea typeface="Inter"/>
                <a:cs typeface="Inter"/>
                <a:sym typeface="Inter"/>
              </a:rPr>
              <a:t>Let's see the declaration for java.util.HashMap class.</a:t>
            </a:r>
            <a:endParaRPr/>
          </a:p>
          <a:p>
            <a:pPr indent="0" lvl="0" marL="0" rtl="0" algn="ctr">
              <a:lnSpc>
                <a:spcPct val="100000"/>
              </a:lnSpc>
              <a:spcBef>
                <a:spcPts val="600"/>
              </a:spcBef>
              <a:spcAft>
                <a:spcPts val="0"/>
              </a:spcAft>
              <a:buSzPts val="2000"/>
              <a:buFont typeface="Inter"/>
              <a:buNone/>
            </a:pPr>
            <a:r>
              <a:rPr b="1" i="0" lang="en-US">
                <a:latin typeface="Inter"/>
                <a:ea typeface="Inter"/>
                <a:cs typeface="Inter"/>
                <a:sym typeface="Inter"/>
              </a:rPr>
              <a:t>public</a:t>
            </a:r>
            <a:r>
              <a:rPr b="0" i="0" lang="en-US">
                <a:latin typeface="Inter"/>
                <a:ea typeface="Inter"/>
                <a:cs typeface="Inter"/>
                <a:sym typeface="Inter"/>
              </a:rPr>
              <a:t> </a:t>
            </a:r>
            <a:r>
              <a:rPr b="1" i="0" lang="en-US">
                <a:latin typeface="Inter"/>
                <a:ea typeface="Inter"/>
                <a:cs typeface="Inter"/>
                <a:sym typeface="Inter"/>
              </a:rPr>
              <a:t>class</a:t>
            </a:r>
            <a:r>
              <a:rPr b="0" i="0" lang="en-US">
                <a:latin typeface="Inter"/>
                <a:ea typeface="Inter"/>
                <a:cs typeface="Inter"/>
                <a:sym typeface="Inter"/>
              </a:rPr>
              <a:t> HashMap&lt;K,V&gt; </a:t>
            </a:r>
            <a:r>
              <a:rPr b="1" i="0" lang="en-US">
                <a:latin typeface="Inter"/>
                <a:ea typeface="Inter"/>
                <a:cs typeface="Inter"/>
                <a:sym typeface="Inter"/>
              </a:rPr>
              <a:t>extends</a:t>
            </a:r>
            <a:r>
              <a:rPr b="0" i="0" lang="en-US">
                <a:latin typeface="Inter"/>
                <a:ea typeface="Inter"/>
                <a:cs typeface="Inter"/>
                <a:sym typeface="Inter"/>
              </a:rPr>
              <a:t> AbstractMap&lt;K,V&gt; </a:t>
            </a:r>
            <a:r>
              <a:rPr b="1" i="0" lang="en-US">
                <a:latin typeface="Inter"/>
                <a:ea typeface="Inter"/>
                <a:cs typeface="Inter"/>
                <a:sym typeface="Inter"/>
              </a:rPr>
              <a:t>implements</a:t>
            </a:r>
            <a:r>
              <a:rPr b="0" i="0" lang="en-US">
                <a:latin typeface="Inter"/>
                <a:ea typeface="Inter"/>
                <a:cs typeface="Inter"/>
                <a:sym typeface="Inter"/>
              </a:rPr>
              <a:t> Map&lt;K,V&gt;, Cloneable, Serializable  </a:t>
            </a:r>
            <a:endParaRPr/>
          </a:p>
          <a:p>
            <a:pPr indent="0" lvl="0" marL="0" rtl="0" algn="just">
              <a:lnSpc>
                <a:spcPct val="100000"/>
              </a:lnSpc>
              <a:spcBef>
                <a:spcPts val="600"/>
              </a:spcBef>
              <a:spcAft>
                <a:spcPts val="0"/>
              </a:spcAft>
              <a:buSzPts val="2000"/>
              <a:buFont typeface="Arial"/>
              <a:buNone/>
            </a:pPr>
            <a:r>
              <a:rPr b="0" i="0" lang="en-US">
                <a:latin typeface="Arial"/>
                <a:ea typeface="Arial"/>
                <a:cs typeface="Arial"/>
                <a:sym typeface="Arial"/>
              </a:rPr>
              <a:t>HashMap class Parameters</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Let's see the Parameters for java.util.HashMap class.</a:t>
            </a:r>
            <a:endParaRPr/>
          </a:p>
          <a:p>
            <a:pPr indent="-127000" lvl="0" marL="0" rtl="0" algn="just">
              <a:lnSpc>
                <a:spcPct val="100000"/>
              </a:lnSpc>
              <a:spcBef>
                <a:spcPts val="600"/>
              </a:spcBef>
              <a:spcAft>
                <a:spcPts val="0"/>
              </a:spcAft>
              <a:buSzPts val="2000"/>
              <a:buFont typeface="Arial"/>
              <a:buChar char="•"/>
            </a:pPr>
            <a:r>
              <a:rPr b="1" i="0" lang="en-US">
                <a:latin typeface="Inter"/>
                <a:ea typeface="Inter"/>
                <a:cs typeface="Inter"/>
                <a:sym typeface="Inter"/>
              </a:rPr>
              <a:t>K</a:t>
            </a:r>
            <a:r>
              <a:rPr b="0" i="0" lang="en-US">
                <a:latin typeface="Inter"/>
                <a:ea typeface="Inter"/>
                <a:cs typeface="Inter"/>
                <a:sym typeface="Inter"/>
              </a:rPr>
              <a:t>: It is the type of keys maintained by this map.</a:t>
            </a:r>
            <a:endParaRPr/>
          </a:p>
          <a:p>
            <a:pPr indent="-127000" lvl="0" marL="0" rtl="0" algn="just">
              <a:lnSpc>
                <a:spcPct val="100000"/>
              </a:lnSpc>
              <a:spcBef>
                <a:spcPts val="600"/>
              </a:spcBef>
              <a:spcAft>
                <a:spcPts val="0"/>
              </a:spcAft>
              <a:buSzPts val="2000"/>
              <a:buFont typeface="Arial"/>
              <a:buChar char="•"/>
            </a:pPr>
            <a:r>
              <a:rPr b="1" i="0" lang="en-US">
                <a:latin typeface="Inter"/>
                <a:ea typeface="Inter"/>
                <a:cs typeface="Inter"/>
                <a:sym typeface="Inter"/>
              </a:rPr>
              <a:t>V</a:t>
            </a:r>
            <a:r>
              <a:rPr b="0" i="0" lang="en-US">
                <a:latin typeface="Inter"/>
                <a:ea typeface="Inter"/>
                <a:cs typeface="Inter"/>
                <a:sym typeface="Inter"/>
              </a:rPr>
              <a:t>: It is the type of mapped values.</a:t>
            </a:r>
            <a:endParaRPr/>
          </a:p>
          <a:p>
            <a:pPr indent="0" lvl="0" marL="0" rtl="0" algn="ctr">
              <a:lnSpc>
                <a:spcPct val="100000"/>
              </a:lnSpc>
              <a:spcBef>
                <a:spcPts val="600"/>
              </a:spcBef>
              <a:spcAft>
                <a:spcPts val="0"/>
              </a:spcAft>
              <a:buSzPts val="2000"/>
              <a:buFont typeface="Garamond"/>
              <a:buNone/>
            </a:pPr>
            <a:r>
              <a:t/>
            </a:r>
            <a:endParaRPr/>
          </a:p>
        </p:txBody>
      </p:sp>
      <p:sp>
        <p:nvSpPr>
          <p:cNvPr id="3220" name="Google Shape;3220;p37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HASH MAP DECLARATION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1"/>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p:txBody>
      </p:sp>
      <p:sp>
        <p:nvSpPr>
          <p:cNvPr id="415" name="Google Shape;415;p5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JAVA VIRTUAL MACHINE (JVM)</a:t>
            </a:r>
            <a:endParaRPr/>
          </a:p>
        </p:txBody>
      </p:sp>
      <p:sp>
        <p:nvSpPr>
          <p:cNvPr id="416" name="Google Shape;416;p51"/>
          <p:cNvSpPr txBox="1"/>
          <p:nvPr/>
        </p:nvSpPr>
        <p:spPr>
          <a:xfrm>
            <a:off x="4143372" y="3273982"/>
            <a:ext cx="14287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Byte Code</a:t>
            </a:r>
            <a:endParaRPr/>
          </a:p>
        </p:txBody>
      </p:sp>
      <p:sp>
        <p:nvSpPr>
          <p:cNvPr id="417" name="Google Shape;417;p51"/>
          <p:cNvSpPr/>
          <p:nvPr/>
        </p:nvSpPr>
        <p:spPr>
          <a:xfrm>
            <a:off x="1857356" y="3643314"/>
            <a:ext cx="642942" cy="142876"/>
          </a:xfrm>
          <a:prstGeom prst="rightArrow">
            <a:avLst>
              <a:gd fmla="val 50000" name="adj1"/>
              <a:gd fmla="val 500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418" name="Google Shape;418;p51"/>
          <p:cNvSpPr txBox="1"/>
          <p:nvPr/>
        </p:nvSpPr>
        <p:spPr>
          <a:xfrm>
            <a:off x="2571736" y="3500438"/>
            <a:ext cx="1428760"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Garamond"/>
                <a:ea typeface="Garamond"/>
                <a:cs typeface="Garamond"/>
                <a:sym typeface="Garamond"/>
              </a:rPr>
              <a:t>Compiler</a:t>
            </a:r>
            <a:endParaRPr/>
          </a:p>
        </p:txBody>
      </p:sp>
      <p:sp>
        <p:nvSpPr>
          <p:cNvPr id="419" name="Google Shape;419;p51"/>
          <p:cNvSpPr/>
          <p:nvPr/>
        </p:nvSpPr>
        <p:spPr>
          <a:xfrm>
            <a:off x="4143372" y="3571876"/>
            <a:ext cx="1000132" cy="214314"/>
          </a:xfrm>
          <a:prstGeom prst="rightArrow">
            <a:avLst>
              <a:gd fmla="val 50000" name="adj1"/>
              <a:gd fmla="val 500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420" name="Google Shape;420;p51"/>
          <p:cNvSpPr txBox="1"/>
          <p:nvPr/>
        </p:nvSpPr>
        <p:spPr>
          <a:xfrm>
            <a:off x="928662" y="3500438"/>
            <a:ext cx="10001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Java File</a:t>
            </a:r>
            <a:endParaRPr/>
          </a:p>
        </p:txBody>
      </p:sp>
      <p:sp>
        <p:nvSpPr>
          <p:cNvPr id="421" name="Google Shape;421;p51"/>
          <p:cNvSpPr txBox="1"/>
          <p:nvPr/>
        </p:nvSpPr>
        <p:spPr>
          <a:xfrm>
            <a:off x="4143372" y="3714752"/>
            <a:ext cx="14287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file</a:t>
            </a:r>
            <a:endParaRPr/>
          </a:p>
        </p:txBody>
      </p:sp>
      <p:sp>
        <p:nvSpPr>
          <p:cNvPr id="422" name="Google Shape;422;p51"/>
          <p:cNvSpPr txBox="1"/>
          <p:nvPr/>
        </p:nvSpPr>
        <p:spPr>
          <a:xfrm>
            <a:off x="5286380" y="3357562"/>
            <a:ext cx="1428760" cy="646331"/>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Garamond"/>
                <a:ea typeface="Garamond"/>
                <a:cs typeface="Garamond"/>
                <a:sym typeface="Garamond"/>
              </a:rPr>
              <a:t>Execute (JVM)</a:t>
            </a:r>
            <a:endParaRPr/>
          </a:p>
        </p:txBody>
      </p:sp>
      <p:sp>
        <p:nvSpPr>
          <p:cNvPr id="423" name="Google Shape;423;p51"/>
          <p:cNvSpPr/>
          <p:nvPr/>
        </p:nvSpPr>
        <p:spPr>
          <a:xfrm>
            <a:off x="6858016" y="3571876"/>
            <a:ext cx="714380" cy="214314"/>
          </a:xfrm>
          <a:prstGeom prst="rightArrow">
            <a:avLst>
              <a:gd fmla="val 50000" name="adj1"/>
              <a:gd fmla="val 500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424" name="Google Shape;424;p51"/>
          <p:cNvSpPr txBox="1"/>
          <p:nvPr/>
        </p:nvSpPr>
        <p:spPr>
          <a:xfrm>
            <a:off x="7572396" y="3488296"/>
            <a:ext cx="14287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Output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500"/>
                                        <p:tgtEl>
                                          <p:spTgt spid="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500"/>
                                        <p:tgtEl>
                                          <p:spTgt spid="4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500"/>
                                        <p:tgtEl>
                                          <p:spTgt spid="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500"/>
                                        <p:tgtEl>
                                          <p:spTgt spid="4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500"/>
                                        <p:tgtEl>
                                          <p:spTgt spid="4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500"/>
                                        <p:tgtEl>
                                          <p:spTgt spid="4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500"/>
                                        <p:tgtEl>
                                          <p:spTgt spid="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500"/>
                                        <p:tgtEl>
                                          <p:spTgt spid="4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500"/>
                                        <p:tgtEl>
                                          <p:spTgt spid="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4" name="Shape 3224"/>
        <p:cNvGrpSpPr/>
        <p:nvPr/>
      </p:nvGrpSpPr>
      <p:grpSpPr>
        <a:xfrm>
          <a:off x="0" y="0"/>
          <a:ext cx="0" cy="0"/>
          <a:chOff x="0" y="0"/>
          <a:chExt cx="0" cy="0"/>
        </a:xfrm>
      </p:grpSpPr>
      <p:sp>
        <p:nvSpPr>
          <p:cNvPr id="3225" name="Google Shape;3225;p375"/>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pic>
        <p:nvPicPr>
          <p:cNvPr id="3226" name="Google Shape;3226;p375"/>
          <p:cNvPicPr preferRelativeResize="0"/>
          <p:nvPr/>
        </p:nvPicPr>
        <p:blipFill rotWithShape="1">
          <a:blip r:embed="rId3">
            <a:alphaModFix/>
          </a:blip>
          <a:srcRect b="0" l="0" r="0" t="0"/>
          <a:stretch/>
        </p:blipFill>
        <p:spPr>
          <a:xfrm>
            <a:off x="0" y="188641"/>
            <a:ext cx="9144000" cy="6589984"/>
          </a:xfrm>
          <a:prstGeom prst="rect">
            <a:avLst/>
          </a:prstGeom>
          <a:noFill/>
          <a:ln>
            <a:noFill/>
          </a:ln>
        </p:spPr>
      </p:pic>
    </p:spTree>
  </p:cSld>
  <p:clrMapOvr>
    <a:masterClrMapping/>
  </p:clrMapOvr>
</p:sld>
</file>

<file path=ppt/slides/slide3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0" name="Shape 3230"/>
        <p:cNvGrpSpPr/>
        <p:nvPr/>
      </p:nvGrpSpPr>
      <p:grpSpPr>
        <a:xfrm>
          <a:off x="0" y="0"/>
          <a:ext cx="0" cy="0"/>
          <a:chOff x="0" y="0"/>
          <a:chExt cx="0" cy="0"/>
        </a:xfrm>
      </p:grpSpPr>
      <p:sp>
        <p:nvSpPr>
          <p:cNvPr id="3231" name="Google Shape;3231;p376"/>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pic>
        <p:nvPicPr>
          <p:cNvPr id="3232" name="Google Shape;3232;p376"/>
          <p:cNvPicPr preferRelativeResize="0"/>
          <p:nvPr/>
        </p:nvPicPr>
        <p:blipFill rotWithShape="1">
          <a:blip r:embed="rId3">
            <a:alphaModFix/>
          </a:blip>
          <a:srcRect b="0" l="0" r="0" t="0"/>
          <a:stretch/>
        </p:blipFill>
        <p:spPr>
          <a:xfrm>
            <a:off x="0" y="151115"/>
            <a:ext cx="9144000" cy="6555769"/>
          </a:xfrm>
          <a:prstGeom prst="rect">
            <a:avLst/>
          </a:prstGeom>
          <a:noFill/>
          <a:ln>
            <a:noFill/>
          </a:ln>
        </p:spPr>
      </p:pic>
    </p:spTree>
  </p:cSld>
  <p:clrMapOvr>
    <a:masterClrMapping/>
  </p:clrMapOvr>
</p:sld>
</file>

<file path=ppt/slides/slide3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6" name="Shape 3236"/>
        <p:cNvGrpSpPr/>
        <p:nvPr/>
      </p:nvGrpSpPr>
      <p:grpSpPr>
        <a:xfrm>
          <a:off x="0" y="0"/>
          <a:ext cx="0" cy="0"/>
          <a:chOff x="0" y="0"/>
          <a:chExt cx="0" cy="0"/>
        </a:xfrm>
      </p:grpSpPr>
      <p:sp>
        <p:nvSpPr>
          <p:cNvPr id="3237" name="Google Shape;3237;p377"/>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pic>
        <p:nvPicPr>
          <p:cNvPr id="3238" name="Google Shape;3238;p377"/>
          <p:cNvPicPr preferRelativeResize="0"/>
          <p:nvPr/>
        </p:nvPicPr>
        <p:blipFill rotWithShape="1">
          <a:blip r:embed="rId3">
            <a:alphaModFix/>
          </a:blip>
          <a:srcRect b="0" l="0" r="0" t="0"/>
          <a:stretch/>
        </p:blipFill>
        <p:spPr>
          <a:xfrm>
            <a:off x="0" y="222503"/>
            <a:ext cx="9144000" cy="6556121"/>
          </a:xfrm>
          <a:prstGeom prst="rect">
            <a:avLst/>
          </a:prstGeom>
          <a:noFill/>
          <a:ln>
            <a:noFill/>
          </a:ln>
        </p:spPr>
      </p:pic>
    </p:spTree>
  </p:cSld>
  <p:clrMapOvr>
    <a:masterClrMapping/>
  </p:clrMapOvr>
</p:sld>
</file>

<file path=ppt/slides/slide3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2" name="Shape 3242"/>
        <p:cNvGrpSpPr/>
        <p:nvPr/>
      </p:nvGrpSpPr>
      <p:grpSpPr>
        <a:xfrm>
          <a:off x="0" y="0"/>
          <a:ext cx="0" cy="0"/>
          <a:chOff x="0" y="0"/>
          <a:chExt cx="0" cy="0"/>
        </a:xfrm>
      </p:grpSpPr>
      <p:sp>
        <p:nvSpPr>
          <p:cNvPr id="3243" name="Google Shape;3243;p378"/>
          <p:cNvSpPr txBox="1"/>
          <p:nvPr>
            <p:ph idx="1" type="body"/>
          </p:nvPr>
        </p:nvSpPr>
        <p:spPr>
          <a:xfrm>
            <a:off x="107504" y="1412776"/>
            <a:ext cx="9036496" cy="5445224"/>
          </a:xfrm>
          <a:prstGeom prst="rect">
            <a:avLst/>
          </a:prstGeom>
          <a:noFill/>
          <a:ln>
            <a:noFill/>
          </a:ln>
        </p:spPr>
        <p:txBody>
          <a:bodyPr anchorCtr="0" anchor="t" bIns="45700" lIns="91425" spcFirstLastPara="1" rIns="91425" wrap="square" tIns="45700">
            <a:normAutofit fontScale="85000" lnSpcReduction="20000"/>
          </a:bodyPr>
          <a:lstStyle/>
          <a:p>
            <a:pPr indent="0" lvl="0" marL="0" rtl="0" algn="just">
              <a:lnSpc>
                <a:spcPct val="100000"/>
              </a:lnSpc>
              <a:spcBef>
                <a:spcPts val="0"/>
              </a:spcBef>
              <a:spcAft>
                <a:spcPts val="0"/>
              </a:spcAft>
              <a:buSzPct val="100000"/>
              <a:buFont typeface="Inter"/>
              <a:buNone/>
            </a:pPr>
            <a:r>
              <a:rPr b="1" i="0" lang="en-US">
                <a:latin typeface="Inter"/>
                <a:ea typeface="Inter"/>
                <a:cs typeface="Inter"/>
                <a:sym typeface="Inter"/>
              </a:rPr>
              <a:t>import</a:t>
            </a:r>
            <a:r>
              <a:rPr b="0" i="0" lang="en-US">
                <a:latin typeface="Inter"/>
                <a:ea typeface="Inter"/>
                <a:cs typeface="Inter"/>
                <a:sym typeface="Inter"/>
              </a:rPr>
              <a:t> java.util.*;  </a:t>
            </a:r>
            <a:endParaRPr/>
          </a:p>
          <a:p>
            <a:pPr indent="0" lvl="0" marL="0" rtl="0" algn="just">
              <a:lnSpc>
                <a:spcPct val="100000"/>
              </a:lnSpc>
              <a:spcBef>
                <a:spcPts val="600"/>
              </a:spcBef>
              <a:spcAft>
                <a:spcPts val="0"/>
              </a:spcAft>
              <a:buSzPct val="100000"/>
              <a:buFont typeface="Inter"/>
              <a:buNone/>
            </a:pPr>
            <a:r>
              <a:rPr b="1" i="0" lang="en-US">
                <a:latin typeface="Inter"/>
                <a:ea typeface="Inter"/>
                <a:cs typeface="Inter"/>
                <a:sym typeface="Inter"/>
              </a:rPr>
              <a:t>public</a:t>
            </a:r>
            <a:r>
              <a:rPr b="0" i="0" lang="en-US">
                <a:latin typeface="Inter"/>
                <a:ea typeface="Inter"/>
                <a:cs typeface="Inter"/>
                <a:sym typeface="Inter"/>
              </a:rPr>
              <a:t> </a:t>
            </a:r>
            <a:r>
              <a:rPr b="1" i="0" lang="en-US">
                <a:latin typeface="Inter"/>
                <a:ea typeface="Inter"/>
                <a:cs typeface="Inter"/>
                <a:sym typeface="Inter"/>
              </a:rPr>
              <a:t>class</a:t>
            </a:r>
            <a:r>
              <a:rPr b="0" i="0" lang="en-US">
                <a:latin typeface="Inter"/>
                <a:ea typeface="Inter"/>
                <a:cs typeface="Inter"/>
                <a:sym typeface="Inter"/>
              </a:rPr>
              <a:t> HashMapExample1{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 </a:t>
            </a:r>
            <a:r>
              <a:rPr b="1" i="0" lang="en-US">
                <a:latin typeface="Inter"/>
                <a:ea typeface="Inter"/>
                <a:cs typeface="Inter"/>
                <a:sym typeface="Inter"/>
              </a:rPr>
              <a:t>public</a:t>
            </a:r>
            <a:r>
              <a:rPr b="0" i="0" lang="en-US">
                <a:latin typeface="Inter"/>
                <a:ea typeface="Inter"/>
                <a:cs typeface="Inter"/>
                <a:sym typeface="Inter"/>
              </a:rPr>
              <a:t> </a:t>
            </a:r>
            <a:r>
              <a:rPr b="1" i="0" lang="en-US">
                <a:latin typeface="Inter"/>
                <a:ea typeface="Inter"/>
                <a:cs typeface="Inter"/>
                <a:sym typeface="Inter"/>
              </a:rPr>
              <a:t>static</a:t>
            </a:r>
            <a:r>
              <a:rPr b="0" i="0" lang="en-US">
                <a:latin typeface="Inter"/>
                <a:ea typeface="Inter"/>
                <a:cs typeface="Inter"/>
                <a:sym typeface="Inter"/>
              </a:rPr>
              <a:t> </a:t>
            </a:r>
            <a:r>
              <a:rPr b="1" i="0" lang="en-US">
                <a:latin typeface="Inter"/>
                <a:ea typeface="Inter"/>
                <a:cs typeface="Inter"/>
                <a:sym typeface="Inter"/>
              </a:rPr>
              <a:t>void</a:t>
            </a:r>
            <a:r>
              <a:rPr b="0" i="0" lang="en-US">
                <a:latin typeface="Inter"/>
                <a:ea typeface="Inter"/>
                <a:cs typeface="Inter"/>
                <a:sym typeface="Inter"/>
              </a:rPr>
              <a:t> main(String args[]){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HashMap&lt;Integer,String&gt; map=</a:t>
            </a:r>
            <a:r>
              <a:rPr b="1" i="0" lang="en-US">
                <a:latin typeface="Inter"/>
                <a:ea typeface="Inter"/>
                <a:cs typeface="Inter"/>
                <a:sym typeface="Inter"/>
              </a:rPr>
              <a:t>new</a:t>
            </a:r>
            <a:r>
              <a:rPr b="0" i="0" lang="en-US">
                <a:latin typeface="Inter"/>
                <a:ea typeface="Inter"/>
                <a:cs typeface="Inter"/>
                <a:sym typeface="Inter"/>
              </a:rPr>
              <a:t> HashMap&lt;Integer,String&gt;();</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//Creating HashMap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 map.put(1,"Mango");  //Put elements in Map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 map.put(2,"Apple");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 map.put(3,"Banana");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 map.put(4,"Grapes");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 System.out.println("Iterating Hashmap...");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 </a:t>
            </a:r>
            <a:r>
              <a:rPr b="1" i="0" lang="en-US">
                <a:latin typeface="Inter"/>
                <a:ea typeface="Inter"/>
                <a:cs typeface="Inter"/>
                <a:sym typeface="Inter"/>
              </a:rPr>
              <a:t>for</a:t>
            </a:r>
            <a:r>
              <a:rPr b="0" i="0" lang="en-US">
                <a:latin typeface="Inter"/>
                <a:ea typeface="Inter"/>
                <a:cs typeface="Inter"/>
                <a:sym typeface="Inter"/>
              </a:rPr>
              <a:t>(Map.Entry m : map.entrySet()){    </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 System.out.println(m.getKey()+" "+m.getValue());    }  }  }  </a:t>
            </a:r>
            <a:endParaRPr/>
          </a:p>
          <a:p>
            <a:pPr indent="0" lvl="0" marL="0" rtl="0" algn="just">
              <a:lnSpc>
                <a:spcPct val="100000"/>
              </a:lnSpc>
              <a:spcBef>
                <a:spcPts val="600"/>
              </a:spcBef>
              <a:spcAft>
                <a:spcPts val="0"/>
              </a:spcAft>
              <a:buSzPct val="100000"/>
              <a:buFont typeface="Inter"/>
              <a:buNone/>
            </a:pPr>
            <a:r>
              <a:rPr lang="en-US">
                <a:latin typeface="Inter"/>
                <a:ea typeface="Inter"/>
                <a:cs typeface="Inter"/>
                <a:sym typeface="Inter"/>
              </a:rPr>
              <a:t>Output:  Iterating Hashmap…</a:t>
            </a:r>
            <a:endParaRPr/>
          </a:p>
          <a:p>
            <a:pPr indent="-457200" lvl="0" marL="457200" rtl="0" algn="just">
              <a:lnSpc>
                <a:spcPct val="100000"/>
              </a:lnSpc>
              <a:spcBef>
                <a:spcPts val="600"/>
              </a:spcBef>
              <a:spcAft>
                <a:spcPts val="0"/>
              </a:spcAft>
              <a:buSzPct val="100000"/>
              <a:buFont typeface="Inter"/>
              <a:buAutoNum type="arabicPeriod"/>
            </a:pPr>
            <a:r>
              <a:rPr b="0" i="0" lang="en-US">
                <a:latin typeface="Inter"/>
                <a:ea typeface="Inter"/>
                <a:cs typeface="Inter"/>
                <a:sym typeface="Inter"/>
              </a:rPr>
              <a:t>Mango    2. Apple    3. Banana  4. Grapes</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In this example, we are storing Integer as the key and String as the value, so we are using HashMap&lt;Integer,String&gt; as the type. The put() method inserts the elements in the map.</a:t>
            </a:r>
            <a:endParaRPr/>
          </a:p>
          <a:p>
            <a:pPr indent="0" lvl="0" marL="0" rtl="0" algn="just">
              <a:lnSpc>
                <a:spcPct val="100000"/>
              </a:lnSpc>
              <a:spcBef>
                <a:spcPts val="600"/>
              </a:spcBef>
              <a:spcAft>
                <a:spcPts val="0"/>
              </a:spcAft>
              <a:buSzPct val="100000"/>
              <a:buFont typeface="Inter"/>
              <a:buNone/>
            </a:pPr>
            <a:r>
              <a:rPr b="0" i="0" lang="en-US">
                <a:latin typeface="Inter"/>
                <a:ea typeface="Inter"/>
                <a:cs typeface="Inter"/>
                <a:sym typeface="Inter"/>
              </a:rPr>
              <a:t>To get the key and value elements, we should call the getKey() and getValue() methods. The Map.Entry interface contains the </a:t>
            </a:r>
            <a:r>
              <a:rPr b="0" i="1" lang="en-US">
                <a:latin typeface="Inter"/>
                <a:ea typeface="Inter"/>
                <a:cs typeface="Inter"/>
                <a:sym typeface="Inter"/>
              </a:rPr>
              <a:t>getKey()</a:t>
            </a:r>
            <a:r>
              <a:rPr b="0" i="0" lang="en-US">
                <a:latin typeface="Inter"/>
                <a:ea typeface="Inter"/>
                <a:cs typeface="Inter"/>
                <a:sym typeface="Inter"/>
              </a:rPr>
              <a:t> and </a:t>
            </a:r>
            <a:r>
              <a:rPr b="0" i="1" lang="en-US">
                <a:latin typeface="Inter"/>
                <a:ea typeface="Inter"/>
                <a:cs typeface="Inter"/>
                <a:sym typeface="Inter"/>
              </a:rPr>
              <a:t>getValue()</a:t>
            </a:r>
            <a:r>
              <a:rPr b="0" i="0" lang="en-US">
                <a:latin typeface="Inter"/>
                <a:ea typeface="Inter"/>
                <a:cs typeface="Inter"/>
                <a:sym typeface="Inter"/>
              </a:rPr>
              <a:t> methods. But, we should call the entrySet() method of Map interface to get the instance of Map.Entry.</a:t>
            </a:r>
            <a:endParaRPr/>
          </a:p>
          <a:p>
            <a:pPr indent="0" lvl="0" marL="0" rtl="0" algn="ctr">
              <a:lnSpc>
                <a:spcPct val="100000"/>
              </a:lnSpc>
              <a:spcBef>
                <a:spcPts val="600"/>
              </a:spcBef>
              <a:spcAft>
                <a:spcPts val="0"/>
              </a:spcAft>
              <a:buSzPct val="100000"/>
              <a:buFont typeface="Garamond"/>
              <a:buNone/>
            </a:pPr>
            <a:r>
              <a:t/>
            </a:r>
            <a:endParaRPr/>
          </a:p>
        </p:txBody>
      </p:sp>
      <p:sp>
        <p:nvSpPr>
          <p:cNvPr id="3244" name="Google Shape;3244;p378"/>
          <p:cNvSpPr txBox="1"/>
          <p:nvPr>
            <p:ph type="title"/>
          </p:nvPr>
        </p:nvSpPr>
        <p:spPr>
          <a:xfrm>
            <a:off x="2411760" y="476672"/>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EXAMPLE</a:t>
            </a:r>
            <a:endParaRPr/>
          </a:p>
        </p:txBody>
      </p:sp>
    </p:spTree>
  </p:cSld>
  <p:clrMapOvr>
    <a:masterClrMapping/>
  </p:clrMapOvr>
</p:sld>
</file>

<file path=ppt/slides/slide3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8" name="Shape 3248"/>
        <p:cNvGrpSpPr/>
        <p:nvPr/>
      </p:nvGrpSpPr>
      <p:grpSpPr>
        <a:xfrm>
          <a:off x="0" y="0"/>
          <a:ext cx="0" cy="0"/>
          <a:chOff x="0" y="0"/>
          <a:chExt cx="0" cy="0"/>
        </a:xfrm>
      </p:grpSpPr>
      <p:sp>
        <p:nvSpPr>
          <p:cNvPr id="3249" name="Google Shape;3249;p379"/>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SzPts val="2000"/>
              <a:buFont typeface="Inter"/>
              <a:buNone/>
            </a:pPr>
            <a:r>
              <a:rPr b="0" i="0" lang="en-US">
                <a:latin typeface="Inter"/>
                <a:ea typeface="Inter"/>
                <a:cs typeface="Inter"/>
                <a:sym typeface="Inter"/>
              </a:rPr>
              <a:t>The </a:t>
            </a:r>
            <a:r>
              <a:rPr b="1" i="0" lang="en-US">
                <a:latin typeface="Inter"/>
                <a:ea typeface="Inter"/>
                <a:cs typeface="Inter"/>
                <a:sym typeface="Inter"/>
              </a:rPr>
              <a:t>java.util.StringTokenizer</a:t>
            </a:r>
            <a:r>
              <a:rPr b="0" i="0" lang="en-US">
                <a:latin typeface="Inter"/>
                <a:ea typeface="Inter"/>
                <a:cs typeface="Inter"/>
                <a:sym typeface="Inter"/>
              </a:rPr>
              <a:t> class allows you to break a string into tokens. It is simple way to break string.</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It doesn't provide the facility to differentiate numbers, quoted strings, identifiers etc. like StreamTokenizer class. We will discuss about the StreamTokenizer class in I/O chapter.</a:t>
            </a:r>
            <a:endParaRPr/>
          </a:p>
          <a:p>
            <a:pPr indent="0" lvl="0" marL="0" rtl="0" algn="just">
              <a:lnSpc>
                <a:spcPct val="100000"/>
              </a:lnSpc>
              <a:spcBef>
                <a:spcPts val="600"/>
              </a:spcBef>
              <a:spcAft>
                <a:spcPts val="0"/>
              </a:spcAft>
              <a:buSzPts val="2000"/>
              <a:buFont typeface="Arial"/>
              <a:buNone/>
            </a:pPr>
            <a:r>
              <a:rPr b="0" i="0" lang="en-US">
                <a:latin typeface="Arial"/>
                <a:ea typeface="Arial"/>
                <a:cs typeface="Arial"/>
                <a:sym typeface="Arial"/>
              </a:rPr>
              <a:t>Constructors of StringTokenizer class</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There are 3 constructors defined in the StringTokenizer class.</a:t>
            </a:r>
            <a:endParaRPr/>
          </a:p>
          <a:p>
            <a:pPr indent="0" lvl="0" marL="0" rtl="0" algn="ctr">
              <a:lnSpc>
                <a:spcPct val="100000"/>
              </a:lnSpc>
              <a:spcBef>
                <a:spcPts val="600"/>
              </a:spcBef>
              <a:spcAft>
                <a:spcPts val="0"/>
              </a:spcAft>
              <a:buSzPts val="2000"/>
              <a:buFont typeface="Garamond"/>
              <a:buNone/>
            </a:pPr>
            <a:r>
              <a:t/>
            </a:r>
            <a:endParaRPr/>
          </a:p>
        </p:txBody>
      </p:sp>
      <p:sp>
        <p:nvSpPr>
          <p:cNvPr id="3250" name="Google Shape;3250;p37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STRING TOKENIZER</a:t>
            </a:r>
            <a:endParaRPr/>
          </a:p>
        </p:txBody>
      </p:sp>
    </p:spTree>
  </p:cSld>
  <p:clrMapOvr>
    <a:masterClrMapping/>
  </p:clrMapOvr>
</p:sld>
</file>

<file path=ppt/slides/slide3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4" name="Shape 3254"/>
        <p:cNvGrpSpPr/>
        <p:nvPr/>
      </p:nvGrpSpPr>
      <p:grpSpPr>
        <a:xfrm>
          <a:off x="0" y="0"/>
          <a:ext cx="0" cy="0"/>
          <a:chOff x="0" y="0"/>
          <a:chExt cx="0" cy="0"/>
        </a:xfrm>
      </p:grpSpPr>
      <p:sp>
        <p:nvSpPr>
          <p:cNvPr id="3255" name="Google Shape;3255;p380"/>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pic>
        <p:nvPicPr>
          <p:cNvPr id="3256" name="Google Shape;3256;p380"/>
          <p:cNvPicPr preferRelativeResize="0"/>
          <p:nvPr/>
        </p:nvPicPr>
        <p:blipFill rotWithShape="1">
          <a:blip r:embed="rId3">
            <a:alphaModFix/>
          </a:blip>
          <a:srcRect b="0" l="0" r="0" t="0"/>
          <a:stretch/>
        </p:blipFill>
        <p:spPr>
          <a:xfrm>
            <a:off x="0" y="548680"/>
            <a:ext cx="9144000" cy="5472608"/>
          </a:xfrm>
          <a:prstGeom prst="rect">
            <a:avLst/>
          </a:prstGeom>
          <a:noFill/>
          <a:ln>
            <a:noFill/>
          </a:ln>
        </p:spPr>
      </p:pic>
    </p:spTree>
  </p:cSld>
  <p:clrMapOvr>
    <a:masterClrMapping/>
  </p:clrMapOvr>
</p:sld>
</file>

<file path=ppt/slides/slide3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0" name="Shape 3260"/>
        <p:cNvGrpSpPr/>
        <p:nvPr/>
      </p:nvGrpSpPr>
      <p:grpSpPr>
        <a:xfrm>
          <a:off x="0" y="0"/>
          <a:ext cx="0" cy="0"/>
          <a:chOff x="0" y="0"/>
          <a:chExt cx="0" cy="0"/>
        </a:xfrm>
      </p:grpSpPr>
      <p:sp>
        <p:nvSpPr>
          <p:cNvPr id="3261" name="Google Shape;3261;p381"/>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pic>
        <p:nvPicPr>
          <p:cNvPr id="3262" name="Google Shape;3262;p381"/>
          <p:cNvPicPr preferRelativeResize="0"/>
          <p:nvPr/>
        </p:nvPicPr>
        <p:blipFill rotWithShape="1">
          <a:blip r:embed="rId3">
            <a:alphaModFix/>
          </a:blip>
          <a:srcRect b="0" l="0" r="0" t="0"/>
          <a:stretch/>
        </p:blipFill>
        <p:spPr>
          <a:xfrm>
            <a:off x="0" y="260648"/>
            <a:ext cx="9144000" cy="6120680"/>
          </a:xfrm>
          <a:prstGeom prst="rect">
            <a:avLst/>
          </a:prstGeom>
          <a:noFill/>
          <a:ln>
            <a:noFill/>
          </a:ln>
        </p:spPr>
      </p:pic>
    </p:spTree>
  </p:cSld>
  <p:clrMapOvr>
    <a:masterClrMapping/>
  </p:clrMapOvr>
</p:sld>
</file>

<file path=ppt/slides/slide3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6" name="Shape 3266"/>
        <p:cNvGrpSpPr/>
        <p:nvPr/>
      </p:nvGrpSpPr>
      <p:grpSpPr>
        <a:xfrm>
          <a:off x="0" y="0"/>
          <a:ext cx="0" cy="0"/>
          <a:chOff x="0" y="0"/>
          <a:chExt cx="0" cy="0"/>
        </a:xfrm>
      </p:grpSpPr>
      <p:sp>
        <p:nvSpPr>
          <p:cNvPr id="3267" name="Google Shape;3267;p382"/>
          <p:cNvSpPr txBox="1"/>
          <p:nvPr>
            <p:ph idx="1" type="body"/>
          </p:nvPr>
        </p:nvSpPr>
        <p:spPr>
          <a:xfrm>
            <a:off x="457200" y="2020824"/>
            <a:ext cx="8229600" cy="4648536"/>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SzPts val="2000"/>
              <a:buFont typeface="Inter"/>
              <a:buNone/>
            </a:pPr>
            <a:r>
              <a:rPr b="0" i="0" lang="en-US">
                <a:latin typeface="Inter"/>
                <a:ea typeface="Inter"/>
                <a:cs typeface="Inter"/>
                <a:sym typeface="Inter"/>
              </a:rPr>
              <a:t>Let's see the simple example of StringTokenizer class that tokenizes a string "my name is khan" on the basis of whitespace.</a:t>
            </a:r>
            <a:endParaRPr b="1" i="0">
              <a:latin typeface="Inter"/>
              <a:ea typeface="Inter"/>
              <a:cs typeface="Inter"/>
              <a:sym typeface="Inter"/>
            </a:endParaRPr>
          </a:p>
          <a:p>
            <a:pPr indent="0" lvl="0" marL="0" rtl="0" algn="just">
              <a:lnSpc>
                <a:spcPct val="100000"/>
              </a:lnSpc>
              <a:spcBef>
                <a:spcPts val="600"/>
              </a:spcBef>
              <a:spcAft>
                <a:spcPts val="0"/>
              </a:spcAft>
              <a:buSzPts val="2000"/>
              <a:buFont typeface="Inter"/>
              <a:buNone/>
            </a:pPr>
            <a:r>
              <a:rPr b="1" i="0" lang="en-US">
                <a:latin typeface="Inter"/>
                <a:ea typeface="Inter"/>
                <a:cs typeface="Inter"/>
                <a:sym typeface="Inter"/>
              </a:rPr>
              <a:t>import</a:t>
            </a:r>
            <a:r>
              <a:rPr b="0" i="0" lang="en-US">
                <a:latin typeface="Inter"/>
                <a:ea typeface="Inter"/>
                <a:cs typeface="Inter"/>
                <a:sym typeface="Inter"/>
              </a:rPr>
              <a:t> java.util.StringTokenizer;  </a:t>
            </a:r>
            <a:endParaRPr/>
          </a:p>
          <a:p>
            <a:pPr indent="0" lvl="0" marL="0" rtl="0" algn="just">
              <a:lnSpc>
                <a:spcPct val="100000"/>
              </a:lnSpc>
              <a:spcBef>
                <a:spcPts val="600"/>
              </a:spcBef>
              <a:spcAft>
                <a:spcPts val="0"/>
              </a:spcAft>
              <a:buSzPts val="2000"/>
              <a:buFont typeface="Inter"/>
              <a:buNone/>
            </a:pPr>
            <a:r>
              <a:rPr b="1" i="0" lang="en-US">
                <a:latin typeface="Inter"/>
                <a:ea typeface="Inter"/>
                <a:cs typeface="Inter"/>
                <a:sym typeface="Inter"/>
              </a:rPr>
              <a:t>public</a:t>
            </a:r>
            <a:r>
              <a:rPr b="0" i="0" lang="en-US">
                <a:latin typeface="Inter"/>
                <a:ea typeface="Inter"/>
                <a:cs typeface="Inter"/>
                <a:sym typeface="Inter"/>
              </a:rPr>
              <a:t> </a:t>
            </a:r>
            <a:r>
              <a:rPr b="1" i="0" lang="en-US">
                <a:latin typeface="Inter"/>
                <a:ea typeface="Inter"/>
                <a:cs typeface="Inter"/>
                <a:sym typeface="Inter"/>
              </a:rPr>
              <a:t>class</a:t>
            </a:r>
            <a:r>
              <a:rPr b="0" i="0" lang="en-US">
                <a:latin typeface="Inter"/>
                <a:ea typeface="Inter"/>
                <a:cs typeface="Inter"/>
                <a:sym typeface="Inter"/>
              </a:rPr>
              <a:t> Simple{  </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 </a:t>
            </a:r>
            <a:r>
              <a:rPr b="1" i="0" lang="en-US">
                <a:latin typeface="Inter"/>
                <a:ea typeface="Inter"/>
                <a:cs typeface="Inter"/>
                <a:sym typeface="Inter"/>
              </a:rPr>
              <a:t>public</a:t>
            </a:r>
            <a:r>
              <a:rPr b="0" i="0" lang="en-US">
                <a:latin typeface="Inter"/>
                <a:ea typeface="Inter"/>
                <a:cs typeface="Inter"/>
                <a:sym typeface="Inter"/>
              </a:rPr>
              <a:t> </a:t>
            </a:r>
            <a:r>
              <a:rPr b="1" i="0" lang="en-US">
                <a:latin typeface="Inter"/>
                <a:ea typeface="Inter"/>
                <a:cs typeface="Inter"/>
                <a:sym typeface="Inter"/>
              </a:rPr>
              <a:t>static</a:t>
            </a:r>
            <a:r>
              <a:rPr b="0" i="0" lang="en-US">
                <a:latin typeface="Inter"/>
                <a:ea typeface="Inter"/>
                <a:cs typeface="Inter"/>
                <a:sym typeface="Inter"/>
              </a:rPr>
              <a:t> </a:t>
            </a:r>
            <a:r>
              <a:rPr b="1" i="0" lang="en-US">
                <a:latin typeface="Inter"/>
                <a:ea typeface="Inter"/>
                <a:cs typeface="Inter"/>
                <a:sym typeface="Inter"/>
              </a:rPr>
              <a:t>void</a:t>
            </a:r>
            <a:r>
              <a:rPr b="0" i="0" lang="en-US">
                <a:latin typeface="Inter"/>
                <a:ea typeface="Inter"/>
                <a:cs typeface="Inter"/>
                <a:sym typeface="Inter"/>
              </a:rPr>
              <a:t> main(String args[]){  </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   StringTokenizer st = </a:t>
            </a:r>
            <a:r>
              <a:rPr b="1" i="0" lang="en-US">
                <a:latin typeface="Inter"/>
                <a:ea typeface="Inter"/>
                <a:cs typeface="Inter"/>
                <a:sym typeface="Inter"/>
              </a:rPr>
              <a:t>new</a:t>
            </a:r>
            <a:r>
              <a:rPr b="0" i="0" lang="en-US">
                <a:latin typeface="Inter"/>
                <a:ea typeface="Inter"/>
                <a:cs typeface="Inter"/>
                <a:sym typeface="Inter"/>
              </a:rPr>
              <a:t> StringTokenizer("my name is khan"," ");  </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     </a:t>
            </a:r>
            <a:r>
              <a:rPr b="1" i="0" lang="en-US">
                <a:latin typeface="Inter"/>
                <a:ea typeface="Inter"/>
                <a:cs typeface="Inter"/>
                <a:sym typeface="Inter"/>
              </a:rPr>
              <a:t>while</a:t>
            </a:r>
            <a:r>
              <a:rPr b="0" i="0" lang="en-US">
                <a:latin typeface="Inter"/>
                <a:ea typeface="Inter"/>
                <a:cs typeface="Inter"/>
                <a:sym typeface="Inter"/>
              </a:rPr>
              <a:t> (st.hasMoreTokens()) {  </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        System.out.println(st.nextToken());  }  }  }  </a:t>
            </a:r>
            <a:endParaRPr/>
          </a:p>
          <a:p>
            <a:pPr indent="0" lvl="0" marL="0" rtl="0" algn="just">
              <a:lnSpc>
                <a:spcPct val="100000"/>
              </a:lnSpc>
              <a:spcBef>
                <a:spcPts val="600"/>
              </a:spcBef>
              <a:spcAft>
                <a:spcPts val="0"/>
              </a:spcAft>
              <a:buSzPts val="2000"/>
              <a:buFont typeface="Inter"/>
              <a:buNone/>
            </a:pPr>
            <a:r>
              <a:rPr lang="en-US">
                <a:latin typeface="Inter"/>
                <a:ea typeface="Inter"/>
                <a:cs typeface="Inter"/>
                <a:sym typeface="Inter"/>
              </a:rPr>
              <a:t>Output: my</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               name</a:t>
            </a:r>
            <a:endParaRPr/>
          </a:p>
          <a:p>
            <a:pPr indent="0" lvl="0" marL="0" rtl="0" algn="just">
              <a:lnSpc>
                <a:spcPct val="100000"/>
              </a:lnSpc>
              <a:spcBef>
                <a:spcPts val="600"/>
              </a:spcBef>
              <a:spcAft>
                <a:spcPts val="0"/>
              </a:spcAft>
              <a:buSzPts val="2000"/>
              <a:buFont typeface="Inter"/>
              <a:buNone/>
            </a:pPr>
            <a:r>
              <a:rPr lang="en-US">
                <a:latin typeface="Inter"/>
                <a:ea typeface="Inter"/>
                <a:cs typeface="Inter"/>
                <a:sym typeface="Inter"/>
              </a:rPr>
              <a:t>               is</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               khan</a:t>
            </a:r>
            <a:endParaRPr/>
          </a:p>
          <a:p>
            <a:pPr indent="0" lvl="0" marL="0" rtl="0" algn="ctr">
              <a:lnSpc>
                <a:spcPct val="100000"/>
              </a:lnSpc>
              <a:spcBef>
                <a:spcPts val="600"/>
              </a:spcBef>
              <a:spcAft>
                <a:spcPts val="0"/>
              </a:spcAft>
              <a:buSzPts val="2000"/>
              <a:buFont typeface="Garamond"/>
              <a:buNone/>
            </a:pPr>
            <a:r>
              <a:t/>
            </a:r>
            <a:endParaRPr/>
          </a:p>
        </p:txBody>
      </p:sp>
      <p:sp>
        <p:nvSpPr>
          <p:cNvPr id="3268" name="Google Shape;3268;p38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EXAMPLE</a:t>
            </a:r>
            <a:endParaRPr/>
          </a:p>
        </p:txBody>
      </p:sp>
    </p:spTree>
  </p:cSld>
  <p:clrMapOvr>
    <a:masterClrMapping/>
  </p:clrMapOvr>
</p:sld>
</file>

<file path=ppt/slides/slide3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2" name="Shape 3272"/>
        <p:cNvGrpSpPr/>
        <p:nvPr/>
      </p:nvGrpSpPr>
      <p:grpSpPr>
        <a:xfrm>
          <a:off x="0" y="0"/>
          <a:ext cx="0" cy="0"/>
          <a:chOff x="0" y="0"/>
          <a:chExt cx="0" cy="0"/>
        </a:xfrm>
      </p:grpSpPr>
      <p:sp>
        <p:nvSpPr>
          <p:cNvPr id="3273" name="Google Shape;3273;p383"/>
          <p:cNvSpPr txBox="1"/>
          <p:nvPr>
            <p:ph idx="1" type="body"/>
          </p:nvPr>
        </p:nvSpPr>
        <p:spPr>
          <a:xfrm>
            <a:off x="457200" y="2020824"/>
            <a:ext cx="8229600" cy="4432512"/>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Arial"/>
              <a:buNone/>
            </a:pPr>
            <a:r>
              <a:rPr b="0" i="0" lang="en-US">
                <a:latin typeface="Arial"/>
                <a:ea typeface="Arial"/>
                <a:cs typeface="Arial"/>
                <a:sym typeface="Arial"/>
              </a:rPr>
              <a:t>StringTokenizer class is deprecated now. It is recommended to use split() method of String class or regex (Regular Expression).</a:t>
            </a:r>
            <a:endParaRPr/>
          </a:p>
          <a:p>
            <a:pPr indent="0" lvl="0" marL="0" rtl="0" algn="just">
              <a:lnSpc>
                <a:spcPct val="100000"/>
              </a:lnSpc>
              <a:spcBef>
                <a:spcPts val="600"/>
              </a:spcBef>
              <a:spcAft>
                <a:spcPts val="0"/>
              </a:spcAft>
              <a:buSzPts val="2000"/>
              <a:buFont typeface="Inter"/>
              <a:buNone/>
            </a:pPr>
            <a:r>
              <a:rPr b="1" i="0" lang="en-US">
                <a:latin typeface="Inter"/>
                <a:ea typeface="Inter"/>
                <a:cs typeface="Inter"/>
                <a:sym typeface="Inter"/>
              </a:rPr>
              <a:t>import</a:t>
            </a:r>
            <a:r>
              <a:rPr b="0" i="0" lang="en-US">
                <a:latin typeface="Inter"/>
                <a:ea typeface="Inter"/>
                <a:cs typeface="Inter"/>
                <a:sym typeface="Inter"/>
              </a:rPr>
              <a:t> java.util.*;  </a:t>
            </a:r>
            <a:endParaRPr/>
          </a:p>
          <a:p>
            <a:pPr indent="0" lvl="0" marL="0" rtl="0" algn="just">
              <a:lnSpc>
                <a:spcPct val="100000"/>
              </a:lnSpc>
              <a:spcBef>
                <a:spcPts val="600"/>
              </a:spcBef>
              <a:spcAft>
                <a:spcPts val="0"/>
              </a:spcAft>
              <a:buSzPts val="2000"/>
              <a:buFont typeface="Inter"/>
              <a:buNone/>
            </a:pPr>
            <a:r>
              <a:rPr b="1" i="0" lang="en-US">
                <a:latin typeface="Inter"/>
                <a:ea typeface="Inter"/>
                <a:cs typeface="Inter"/>
                <a:sym typeface="Inter"/>
              </a:rPr>
              <a:t>public</a:t>
            </a:r>
            <a:r>
              <a:rPr b="0" i="0" lang="en-US">
                <a:latin typeface="Inter"/>
                <a:ea typeface="Inter"/>
                <a:cs typeface="Inter"/>
                <a:sym typeface="Inter"/>
              </a:rPr>
              <a:t> </a:t>
            </a:r>
            <a:r>
              <a:rPr b="1" i="0" lang="en-US">
                <a:latin typeface="Inter"/>
                <a:ea typeface="Inter"/>
                <a:cs typeface="Inter"/>
                <a:sym typeface="Inter"/>
              </a:rPr>
              <a:t>class</a:t>
            </a:r>
            <a:r>
              <a:rPr b="0" i="0" lang="en-US">
                <a:latin typeface="Inter"/>
                <a:ea typeface="Inter"/>
                <a:cs typeface="Inter"/>
                <a:sym typeface="Inter"/>
              </a:rPr>
              <a:t> Test {  </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   </a:t>
            </a:r>
            <a:r>
              <a:rPr b="1" i="0" lang="en-US">
                <a:latin typeface="Inter"/>
                <a:ea typeface="Inter"/>
                <a:cs typeface="Inter"/>
                <a:sym typeface="Inter"/>
              </a:rPr>
              <a:t>public</a:t>
            </a:r>
            <a:r>
              <a:rPr b="0" i="0" lang="en-US">
                <a:latin typeface="Inter"/>
                <a:ea typeface="Inter"/>
                <a:cs typeface="Inter"/>
                <a:sym typeface="Inter"/>
              </a:rPr>
              <a:t> </a:t>
            </a:r>
            <a:r>
              <a:rPr b="1" i="0" lang="en-US">
                <a:latin typeface="Inter"/>
                <a:ea typeface="Inter"/>
                <a:cs typeface="Inter"/>
                <a:sym typeface="Inter"/>
              </a:rPr>
              <a:t>static</a:t>
            </a:r>
            <a:r>
              <a:rPr b="0" i="0" lang="en-US">
                <a:latin typeface="Inter"/>
                <a:ea typeface="Inter"/>
                <a:cs typeface="Inter"/>
                <a:sym typeface="Inter"/>
              </a:rPr>
              <a:t> </a:t>
            </a:r>
            <a:r>
              <a:rPr b="1" i="0" lang="en-US">
                <a:latin typeface="Inter"/>
                <a:ea typeface="Inter"/>
                <a:cs typeface="Inter"/>
                <a:sym typeface="Inter"/>
              </a:rPr>
              <a:t>void</a:t>
            </a:r>
            <a:r>
              <a:rPr b="0" i="0" lang="en-US">
                <a:latin typeface="Inter"/>
                <a:ea typeface="Inter"/>
                <a:cs typeface="Inter"/>
                <a:sym typeface="Inter"/>
              </a:rPr>
              <a:t> main(String[] args) {  </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       StringTokenizer st = </a:t>
            </a:r>
            <a:r>
              <a:rPr b="1" i="0" lang="en-US">
                <a:latin typeface="Inter"/>
                <a:ea typeface="Inter"/>
                <a:cs typeface="Inter"/>
                <a:sym typeface="Inter"/>
              </a:rPr>
              <a:t>new</a:t>
            </a:r>
            <a:r>
              <a:rPr b="0" i="0" lang="en-US">
                <a:latin typeface="Inter"/>
                <a:ea typeface="Inter"/>
                <a:cs typeface="Inter"/>
                <a:sym typeface="Inter"/>
              </a:rPr>
              <a:t> StringTokenizer("my,name,is,khan");  </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      // printing next token  </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      System.out.println("Next token is : " + st.nextToken(","));    }      }  </a:t>
            </a:r>
            <a:endParaRPr/>
          </a:p>
          <a:p>
            <a:pPr indent="0" lvl="0" marL="0" rtl="0" algn="just">
              <a:lnSpc>
                <a:spcPct val="100000"/>
              </a:lnSpc>
              <a:spcBef>
                <a:spcPts val="600"/>
              </a:spcBef>
              <a:spcAft>
                <a:spcPts val="0"/>
              </a:spcAft>
              <a:buSzPts val="2000"/>
              <a:buFont typeface="Inter"/>
              <a:buNone/>
            </a:pPr>
            <a:r>
              <a:rPr b="0" i="0" lang="en-US">
                <a:latin typeface="Inter"/>
                <a:ea typeface="Inter"/>
                <a:cs typeface="Inter"/>
                <a:sym typeface="Inter"/>
              </a:rPr>
              <a:t>Output: Next token is : my</a:t>
            </a:r>
            <a:endParaRPr/>
          </a:p>
          <a:p>
            <a:pPr indent="0" lvl="0" marL="0" rtl="0" algn="just">
              <a:lnSpc>
                <a:spcPct val="100000"/>
              </a:lnSpc>
              <a:spcBef>
                <a:spcPts val="600"/>
              </a:spcBef>
              <a:spcAft>
                <a:spcPts val="0"/>
              </a:spcAft>
              <a:buSzPts val="2000"/>
              <a:buFont typeface="Garamond"/>
              <a:buNone/>
            </a:pPr>
            <a:r>
              <a:t/>
            </a:r>
            <a:endParaRPr b="0" i="0">
              <a:latin typeface="Inter"/>
              <a:ea typeface="Inter"/>
              <a:cs typeface="Inter"/>
              <a:sym typeface="Inter"/>
            </a:endParaRPr>
          </a:p>
          <a:p>
            <a:pPr indent="0" lvl="0" marL="0" rtl="0" algn="ctr">
              <a:lnSpc>
                <a:spcPct val="100000"/>
              </a:lnSpc>
              <a:spcBef>
                <a:spcPts val="600"/>
              </a:spcBef>
              <a:spcAft>
                <a:spcPts val="0"/>
              </a:spcAft>
              <a:buSzPts val="2000"/>
              <a:buFont typeface="Garamond"/>
              <a:buNone/>
            </a:pPr>
            <a:r>
              <a:t/>
            </a:r>
            <a:endParaRPr/>
          </a:p>
        </p:txBody>
      </p:sp>
      <p:sp>
        <p:nvSpPr>
          <p:cNvPr id="3274" name="Google Shape;3274;p383"/>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610B4B"/>
              </a:buClr>
              <a:buSzPts val="1800"/>
              <a:buFont typeface="Tahoma"/>
              <a:buNone/>
            </a:pPr>
            <a:r>
              <a:rPr b="0" lang="en-US">
                <a:solidFill>
                  <a:srgbClr val="610B4B"/>
                </a:solidFill>
                <a:latin typeface="Tahoma"/>
                <a:ea typeface="Tahoma"/>
                <a:cs typeface="Tahoma"/>
                <a:sym typeface="Tahoma"/>
              </a:rPr>
              <a:t>NEXTTOKEN(STRING DELIM) METHOD OF STRINGTOKENIZER CLASS</a:t>
            </a:r>
            <a:endParaRPr/>
          </a:p>
        </p:txBody>
      </p:sp>
    </p:spTree>
  </p:cSld>
  <p:clrMapOvr>
    <a:masterClrMapping/>
  </p:clrMapOvr>
</p:sld>
</file>

<file path=ppt/slides/slide3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8" name="Shape 3278"/>
        <p:cNvGrpSpPr/>
        <p:nvPr/>
      </p:nvGrpSpPr>
      <p:grpSpPr>
        <a:xfrm>
          <a:off x="0" y="0"/>
          <a:ext cx="0" cy="0"/>
          <a:chOff x="0" y="0"/>
          <a:chExt cx="0" cy="0"/>
        </a:xfrm>
      </p:grpSpPr>
      <p:sp>
        <p:nvSpPr>
          <p:cNvPr id="3279" name="Google Shape;3279;p384"/>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Inter"/>
              <a:buNone/>
            </a:pPr>
            <a:r>
              <a:rPr b="0" i="0" lang="en-US">
                <a:latin typeface="Inter"/>
                <a:ea typeface="Inter"/>
                <a:cs typeface="Inter"/>
                <a:sym typeface="Inter"/>
              </a:rPr>
              <a:t>Java Calendar class is an abstract class that provides methods for converting date between a specific instant in time and a set of calendar fields such as MONTH, YEAR, HOUR, etc. It inherits Object class and implements the Comparable interface.</a:t>
            </a:r>
            <a:endParaRPr/>
          </a:p>
          <a:p>
            <a:pPr indent="0" lvl="0" marL="0" rtl="0" algn="ctr">
              <a:lnSpc>
                <a:spcPct val="100000"/>
              </a:lnSpc>
              <a:spcBef>
                <a:spcPts val="600"/>
              </a:spcBef>
              <a:spcAft>
                <a:spcPts val="0"/>
              </a:spcAft>
              <a:buSzPts val="2000"/>
              <a:buFont typeface="Arial"/>
              <a:buNone/>
            </a:pPr>
            <a:r>
              <a:rPr b="0" i="0" lang="en-US">
                <a:latin typeface="Arial"/>
                <a:ea typeface="Arial"/>
                <a:cs typeface="Arial"/>
                <a:sym typeface="Arial"/>
              </a:rPr>
              <a:t>Java Calendar class declaration</a:t>
            </a:r>
            <a:endParaRPr/>
          </a:p>
          <a:p>
            <a:pPr indent="0" lvl="0" marL="0" rtl="0" algn="ctr">
              <a:lnSpc>
                <a:spcPct val="100000"/>
              </a:lnSpc>
              <a:spcBef>
                <a:spcPts val="600"/>
              </a:spcBef>
              <a:spcAft>
                <a:spcPts val="0"/>
              </a:spcAft>
              <a:buSzPts val="2000"/>
              <a:buFont typeface="Inter"/>
              <a:buNone/>
            </a:pPr>
            <a:r>
              <a:rPr b="0" i="0" lang="en-US">
                <a:latin typeface="Inter"/>
                <a:ea typeface="Inter"/>
                <a:cs typeface="Inter"/>
                <a:sym typeface="Inter"/>
              </a:rPr>
              <a:t>Let's see the declaration of java.util.Calendar class.</a:t>
            </a:r>
            <a:endParaRPr/>
          </a:p>
          <a:p>
            <a:pPr indent="0" lvl="0" marL="0" rtl="0" algn="just">
              <a:lnSpc>
                <a:spcPct val="100000"/>
              </a:lnSpc>
              <a:spcBef>
                <a:spcPts val="600"/>
              </a:spcBef>
              <a:spcAft>
                <a:spcPts val="0"/>
              </a:spcAft>
              <a:buSzPts val="2000"/>
              <a:buFont typeface="Inter"/>
              <a:buNone/>
            </a:pPr>
            <a:r>
              <a:rPr b="1" i="0" lang="en-US">
                <a:latin typeface="Inter"/>
                <a:ea typeface="Inter"/>
                <a:cs typeface="Inter"/>
                <a:sym typeface="Inter"/>
              </a:rPr>
              <a:t>public</a:t>
            </a:r>
            <a:r>
              <a:rPr b="0" i="0" lang="en-US">
                <a:latin typeface="Inter"/>
                <a:ea typeface="Inter"/>
                <a:cs typeface="Inter"/>
                <a:sym typeface="Inter"/>
              </a:rPr>
              <a:t> </a:t>
            </a:r>
            <a:r>
              <a:rPr b="1" i="0" lang="en-US">
                <a:latin typeface="Inter"/>
                <a:ea typeface="Inter"/>
                <a:cs typeface="Inter"/>
                <a:sym typeface="Inter"/>
              </a:rPr>
              <a:t>abstract</a:t>
            </a:r>
            <a:r>
              <a:rPr b="0" i="0" lang="en-US">
                <a:latin typeface="Inter"/>
                <a:ea typeface="Inter"/>
                <a:cs typeface="Inter"/>
                <a:sym typeface="Inter"/>
              </a:rPr>
              <a:t> </a:t>
            </a:r>
            <a:r>
              <a:rPr b="1" i="0" lang="en-US">
                <a:latin typeface="Inter"/>
                <a:ea typeface="Inter"/>
                <a:cs typeface="Inter"/>
                <a:sym typeface="Inter"/>
              </a:rPr>
              <a:t>class</a:t>
            </a:r>
            <a:r>
              <a:rPr b="0" i="0" lang="en-US">
                <a:latin typeface="Inter"/>
                <a:ea typeface="Inter"/>
                <a:cs typeface="Inter"/>
                <a:sym typeface="Inter"/>
              </a:rPr>
              <a:t> Calendar </a:t>
            </a:r>
            <a:r>
              <a:rPr b="1" i="0" lang="en-US">
                <a:latin typeface="Inter"/>
                <a:ea typeface="Inter"/>
                <a:cs typeface="Inter"/>
                <a:sym typeface="Inter"/>
              </a:rPr>
              <a:t>extends</a:t>
            </a:r>
            <a:r>
              <a:rPr b="0" i="0" lang="en-US">
                <a:latin typeface="Inter"/>
                <a:ea typeface="Inter"/>
                <a:cs typeface="Inter"/>
                <a:sym typeface="Inter"/>
              </a:rPr>
              <a:t> Object   </a:t>
            </a:r>
            <a:endParaRPr/>
          </a:p>
          <a:p>
            <a:pPr indent="0" lvl="0" marL="0" rtl="0" algn="just">
              <a:lnSpc>
                <a:spcPct val="100000"/>
              </a:lnSpc>
              <a:spcBef>
                <a:spcPts val="600"/>
              </a:spcBef>
              <a:spcAft>
                <a:spcPts val="0"/>
              </a:spcAft>
              <a:buSzPts val="2000"/>
              <a:buFont typeface="Inter"/>
              <a:buNone/>
            </a:pPr>
            <a:r>
              <a:rPr b="1" i="0" lang="en-US">
                <a:latin typeface="Inter"/>
                <a:ea typeface="Inter"/>
                <a:cs typeface="Inter"/>
                <a:sym typeface="Inter"/>
              </a:rPr>
              <a:t>implements</a:t>
            </a:r>
            <a:r>
              <a:rPr b="0" i="0" lang="en-US">
                <a:latin typeface="Inter"/>
                <a:ea typeface="Inter"/>
                <a:cs typeface="Inter"/>
                <a:sym typeface="Inter"/>
              </a:rPr>
              <a:t> Serializable, Cloneable, Comparable&lt;Calendar&gt;  </a:t>
            </a:r>
            <a:endParaRPr/>
          </a:p>
          <a:p>
            <a:pPr indent="0" lvl="0" marL="0" rtl="0" algn="ctr">
              <a:lnSpc>
                <a:spcPct val="100000"/>
              </a:lnSpc>
              <a:spcBef>
                <a:spcPts val="600"/>
              </a:spcBef>
              <a:spcAft>
                <a:spcPts val="0"/>
              </a:spcAft>
              <a:buSzPts val="2000"/>
              <a:buFont typeface="Garamond"/>
              <a:buNone/>
            </a:pPr>
            <a:r>
              <a:t/>
            </a:r>
            <a:endParaRPr>
              <a:solidFill>
                <a:srgbClr val="333333"/>
              </a:solidFill>
              <a:latin typeface="Inter"/>
              <a:ea typeface="Inter"/>
              <a:cs typeface="Inter"/>
              <a:sym typeface="Inter"/>
            </a:endParaRPr>
          </a:p>
        </p:txBody>
      </p:sp>
      <p:sp>
        <p:nvSpPr>
          <p:cNvPr id="3280" name="Google Shape;3280;p38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CALENDER CLASS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2"/>
          <p:cNvSpPr txBox="1"/>
          <p:nvPr>
            <p:ph idx="1" type="body"/>
          </p:nvPr>
        </p:nvSpPr>
        <p:spPr>
          <a:xfrm>
            <a:off x="214282" y="2000240"/>
            <a:ext cx="4023360" cy="285752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class classname</a:t>
            </a:r>
            <a:endParaRPr/>
          </a:p>
          <a:p>
            <a:pPr indent="0" lvl="0" marL="0" rtl="0" algn="l">
              <a:lnSpc>
                <a:spcPct val="100000"/>
              </a:lnSpc>
              <a:spcBef>
                <a:spcPts val="600"/>
              </a:spcBef>
              <a:spcAft>
                <a:spcPts val="0"/>
              </a:spcAft>
              <a:buSzPts val="2000"/>
              <a:buFont typeface="Garamond"/>
              <a:buNone/>
            </a:pPr>
            <a:r>
              <a:rPr lang="en-US"/>
              <a:t>{</a:t>
            </a:r>
            <a:endParaRPr/>
          </a:p>
          <a:p>
            <a:pPr indent="0" lvl="0" marL="0" rtl="0" algn="l">
              <a:lnSpc>
                <a:spcPct val="100000"/>
              </a:lnSpc>
              <a:spcBef>
                <a:spcPts val="600"/>
              </a:spcBef>
              <a:spcAft>
                <a:spcPts val="0"/>
              </a:spcAft>
              <a:buSzPts val="2000"/>
              <a:buFont typeface="Garamond"/>
              <a:buNone/>
            </a:pPr>
            <a:r>
              <a:rPr lang="en-US"/>
              <a:t>    public static void main (String a[])</a:t>
            </a:r>
            <a:endParaRPr/>
          </a:p>
          <a:p>
            <a:pPr indent="0" lvl="0" marL="0" rtl="0" algn="l">
              <a:lnSpc>
                <a:spcPct val="100000"/>
              </a:lnSpc>
              <a:spcBef>
                <a:spcPts val="600"/>
              </a:spcBef>
              <a:spcAft>
                <a:spcPts val="0"/>
              </a:spcAft>
              <a:buSzPts val="2000"/>
              <a:buFont typeface="Garamond"/>
              <a:buNone/>
            </a:pPr>
            <a:r>
              <a:rPr lang="en-US"/>
              <a:t>    {</a:t>
            </a:r>
            <a:endParaRPr/>
          </a:p>
          <a:p>
            <a:pPr indent="0" lvl="0" marL="0" rtl="0" algn="l">
              <a:lnSpc>
                <a:spcPct val="100000"/>
              </a:lnSpc>
              <a:spcBef>
                <a:spcPts val="600"/>
              </a:spcBef>
              <a:spcAft>
                <a:spcPts val="0"/>
              </a:spcAft>
              <a:buSzPts val="2000"/>
              <a:buFont typeface="Garamond"/>
              <a:buNone/>
            </a:pPr>
            <a:r>
              <a:rPr lang="en-US"/>
              <a:t>            Block of statements</a:t>
            </a:r>
            <a:endParaRPr/>
          </a:p>
          <a:p>
            <a:pPr indent="0" lvl="0" marL="0" rtl="0" algn="l">
              <a:lnSpc>
                <a:spcPct val="100000"/>
              </a:lnSpc>
              <a:spcBef>
                <a:spcPts val="600"/>
              </a:spcBef>
              <a:spcAft>
                <a:spcPts val="0"/>
              </a:spcAft>
              <a:buSzPts val="2000"/>
              <a:buFont typeface="Garamond"/>
              <a:buNone/>
            </a:pPr>
            <a:r>
              <a:rPr lang="en-US"/>
              <a:t>     }</a:t>
            </a:r>
            <a:endParaRPr/>
          </a:p>
          <a:p>
            <a:pPr indent="0" lvl="0" marL="0" rtl="0" algn="l">
              <a:lnSpc>
                <a:spcPct val="100000"/>
              </a:lnSpc>
              <a:spcBef>
                <a:spcPts val="600"/>
              </a:spcBef>
              <a:spcAft>
                <a:spcPts val="0"/>
              </a:spcAft>
              <a:buSzPts val="2000"/>
              <a:buFont typeface="Garamond"/>
              <a:buNone/>
            </a:pPr>
            <a:r>
              <a:rPr lang="en-US"/>
              <a:t>}</a:t>
            </a:r>
            <a:endParaRPr/>
          </a:p>
        </p:txBody>
      </p:sp>
      <p:sp>
        <p:nvSpPr>
          <p:cNvPr id="430" name="Google Shape;430;p52"/>
          <p:cNvSpPr txBox="1"/>
          <p:nvPr>
            <p:ph idx="2" type="body"/>
          </p:nvPr>
        </p:nvSpPr>
        <p:spPr>
          <a:xfrm>
            <a:off x="4357686" y="2000240"/>
            <a:ext cx="4500594" cy="285752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class First</a:t>
            </a:r>
            <a:endParaRPr/>
          </a:p>
          <a:p>
            <a:pPr indent="0" lvl="0" marL="0" rtl="0" algn="l">
              <a:lnSpc>
                <a:spcPct val="100000"/>
              </a:lnSpc>
              <a:spcBef>
                <a:spcPts val="600"/>
              </a:spcBef>
              <a:spcAft>
                <a:spcPts val="0"/>
              </a:spcAft>
              <a:buSzPts val="2000"/>
              <a:buFont typeface="Garamond"/>
              <a:buNone/>
            </a:pPr>
            <a:r>
              <a:rPr lang="en-US"/>
              <a:t>{</a:t>
            </a:r>
            <a:endParaRPr/>
          </a:p>
          <a:p>
            <a:pPr indent="0" lvl="0" marL="0" rtl="0" algn="l">
              <a:lnSpc>
                <a:spcPct val="100000"/>
              </a:lnSpc>
              <a:spcBef>
                <a:spcPts val="600"/>
              </a:spcBef>
              <a:spcAft>
                <a:spcPts val="0"/>
              </a:spcAft>
              <a:buSzPts val="2000"/>
              <a:buFont typeface="Garamond"/>
              <a:buNone/>
            </a:pPr>
            <a:r>
              <a:rPr lang="en-US"/>
              <a:t>    public static void main (String a[])</a:t>
            </a:r>
            <a:endParaRPr/>
          </a:p>
          <a:p>
            <a:pPr indent="0" lvl="0" marL="0" rtl="0" algn="l">
              <a:lnSpc>
                <a:spcPct val="100000"/>
              </a:lnSpc>
              <a:spcBef>
                <a:spcPts val="600"/>
              </a:spcBef>
              <a:spcAft>
                <a:spcPts val="0"/>
              </a:spcAft>
              <a:buSzPts val="2000"/>
              <a:buFont typeface="Garamond"/>
              <a:buNone/>
            </a:pPr>
            <a:r>
              <a:rPr lang="en-US"/>
              <a:t>    {</a:t>
            </a:r>
            <a:endParaRPr/>
          </a:p>
          <a:p>
            <a:pPr indent="0" lvl="0" marL="0" rtl="0" algn="l">
              <a:lnSpc>
                <a:spcPct val="100000"/>
              </a:lnSpc>
              <a:spcBef>
                <a:spcPts val="600"/>
              </a:spcBef>
              <a:spcAft>
                <a:spcPts val="0"/>
              </a:spcAft>
              <a:buSzPts val="2000"/>
              <a:buFont typeface="Garamond"/>
              <a:buNone/>
            </a:pPr>
            <a:r>
              <a:rPr lang="en-US"/>
              <a:t>          </a:t>
            </a:r>
            <a:r>
              <a:rPr lang="en-US" sz="1800"/>
              <a:t>System.out.print(“First java program”);       </a:t>
            </a:r>
            <a:endParaRPr/>
          </a:p>
          <a:p>
            <a:pPr indent="0" lvl="0" marL="0" rtl="0" algn="l">
              <a:lnSpc>
                <a:spcPct val="100000"/>
              </a:lnSpc>
              <a:spcBef>
                <a:spcPts val="600"/>
              </a:spcBef>
              <a:spcAft>
                <a:spcPts val="0"/>
              </a:spcAft>
              <a:buSzPts val="2000"/>
              <a:buFont typeface="Garamond"/>
              <a:buNone/>
            </a:pPr>
            <a:r>
              <a:rPr lang="en-US"/>
              <a:t>     }</a:t>
            </a:r>
            <a:endParaRPr/>
          </a:p>
          <a:p>
            <a:pPr indent="0" lvl="0" marL="0" rtl="0" algn="l">
              <a:lnSpc>
                <a:spcPct val="100000"/>
              </a:lnSpc>
              <a:spcBef>
                <a:spcPts val="600"/>
              </a:spcBef>
              <a:spcAft>
                <a:spcPts val="0"/>
              </a:spcAft>
              <a:buSzPts val="2000"/>
              <a:buFont typeface="Garamond"/>
              <a:buNone/>
            </a:pPr>
            <a:r>
              <a:rPr lang="en-US"/>
              <a:t>}</a:t>
            </a:r>
            <a:endParaRPr/>
          </a:p>
          <a:p>
            <a:pPr indent="0" lvl="0" marL="0" rtl="0" algn="l">
              <a:lnSpc>
                <a:spcPct val="100000"/>
              </a:lnSpc>
              <a:spcBef>
                <a:spcPts val="600"/>
              </a:spcBef>
              <a:spcAft>
                <a:spcPts val="0"/>
              </a:spcAft>
              <a:buSzPts val="2000"/>
              <a:buFont typeface="Garamond"/>
              <a:buNone/>
            </a:pPr>
            <a:r>
              <a:t/>
            </a:r>
            <a:endParaRPr/>
          </a:p>
        </p:txBody>
      </p:sp>
      <p:sp>
        <p:nvSpPr>
          <p:cNvPr id="431" name="Google Shape;431;p5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SIMPLE JAVA PROGRAM</a:t>
            </a:r>
            <a:endParaRPr/>
          </a:p>
        </p:txBody>
      </p:sp>
      <p:sp>
        <p:nvSpPr>
          <p:cNvPr id="432" name="Google Shape;432;p52"/>
          <p:cNvSpPr txBox="1"/>
          <p:nvPr/>
        </p:nvSpPr>
        <p:spPr>
          <a:xfrm>
            <a:off x="285720" y="5286388"/>
            <a:ext cx="4357718" cy="120032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Garamond"/>
                <a:ea typeface="Garamond"/>
                <a:cs typeface="Garamond"/>
                <a:sym typeface="Garamond"/>
              </a:rPr>
              <a:t>Note:</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Garamond"/>
                <a:ea typeface="Garamond"/>
                <a:cs typeface="Garamond"/>
                <a:sym typeface="Garamond"/>
              </a:rPr>
              <a:t> Java is case sensitive</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Garamond"/>
                <a:ea typeface="Garamond"/>
                <a:cs typeface="Garamond"/>
                <a:sym typeface="Garamond"/>
              </a:rPr>
              <a:t> class name first letter should be capital</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Garamond"/>
                <a:ea typeface="Garamond"/>
                <a:cs typeface="Garamond"/>
                <a:sym typeface="Garamond"/>
              </a:rPr>
              <a:t> Every statement should end with semicolon</a:t>
            </a:r>
            <a:endParaRPr/>
          </a:p>
        </p:txBody>
      </p:sp>
      <p:sp>
        <p:nvSpPr>
          <p:cNvPr id="433" name="Google Shape;433;p52"/>
          <p:cNvSpPr txBox="1"/>
          <p:nvPr/>
        </p:nvSpPr>
        <p:spPr>
          <a:xfrm>
            <a:off x="4786282" y="5286388"/>
            <a:ext cx="3143304"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Garamond"/>
                <a:ea typeface="Garamond"/>
                <a:cs typeface="Garamond"/>
                <a:sym typeface="Garamond"/>
              </a:rPr>
              <a:t>keywords:</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  public, static, void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0" st="0"/>
                                            </p:txEl>
                                          </p:spTgt>
                                        </p:tgtEl>
                                        <p:attrNameLst>
                                          <p:attrName>style.visibility</p:attrName>
                                        </p:attrNameLst>
                                      </p:cBhvr>
                                      <p:to>
                                        <p:strVal val="visible"/>
                                      </p:to>
                                    </p:set>
                                    <p:animEffect filter="fade" transition="in">
                                      <p:cBhvr>
                                        <p:cTn dur="2000"/>
                                        <p:tgtEl>
                                          <p:spTgt spid="4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1" st="1"/>
                                            </p:txEl>
                                          </p:spTgt>
                                        </p:tgtEl>
                                        <p:attrNameLst>
                                          <p:attrName>style.visibility</p:attrName>
                                        </p:attrNameLst>
                                      </p:cBhvr>
                                      <p:to>
                                        <p:strVal val="visible"/>
                                      </p:to>
                                    </p:set>
                                    <p:animEffect filter="fade" transition="in">
                                      <p:cBhvr>
                                        <p:cTn dur="2000"/>
                                        <p:tgtEl>
                                          <p:spTgt spid="4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2" st="2"/>
                                            </p:txEl>
                                          </p:spTgt>
                                        </p:tgtEl>
                                        <p:attrNameLst>
                                          <p:attrName>style.visibility</p:attrName>
                                        </p:attrNameLst>
                                      </p:cBhvr>
                                      <p:to>
                                        <p:strVal val="visible"/>
                                      </p:to>
                                    </p:set>
                                    <p:animEffect filter="fade" transition="in">
                                      <p:cBhvr>
                                        <p:cTn dur="2000"/>
                                        <p:tgtEl>
                                          <p:spTgt spid="4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3" st="3"/>
                                            </p:txEl>
                                          </p:spTgt>
                                        </p:tgtEl>
                                        <p:attrNameLst>
                                          <p:attrName>style.visibility</p:attrName>
                                        </p:attrNameLst>
                                      </p:cBhvr>
                                      <p:to>
                                        <p:strVal val="visible"/>
                                      </p:to>
                                    </p:set>
                                    <p:animEffect filter="fade" transition="in">
                                      <p:cBhvr>
                                        <p:cTn dur="2000"/>
                                        <p:tgtEl>
                                          <p:spTgt spid="42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4" st="4"/>
                                            </p:txEl>
                                          </p:spTgt>
                                        </p:tgtEl>
                                        <p:attrNameLst>
                                          <p:attrName>style.visibility</p:attrName>
                                        </p:attrNameLst>
                                      </p:cBhvr>
                                      <p:to>
                                        <p:strVal val="visible"/>
                                      </p:to>
                                    </p:set>
                                    <p:animEffect filter="fade" transition="in">
                                      <p:cBhvr>
                                        <p:cTn dur="2000"/>
                                        <p:tgtEl>
                                          <p:spTgt spid="42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5" st="5"/>
                                            </p:txEl>
                                          </p:spTgt>
                                        </p:tgtEl>
                                        <p:attrNameLst>
                                          <p:attrName>style.visibility</p:attrName>
                                        </p:attrNameLst>
                                      </p:cBhvr>
                                      <p:to>
                                        <p:strVal val="visible"/>
                                      </p:to>
                                    </p:set>
                                    <p:animEffect filter="fade" transition="in">
                                      <p:cBhvr>
                                        <p:cTn dur="2000"/>
                                        <p:tgtEl>
                                          <p:spTgt spid="42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6" st="6"/>
                                            </p:txEl>
                                          </p:spTgt>
                                        </p:tgtEl>
                                        <p:attrNameLst>
                                          <p:attrName>style.visibility</p:attrName>
                                        </p:attrNameLst>
                                      </p:cBhvr>
                                      <p:to>
                                        <p:strVal val="visible"/>
                                      </p:to>
                                    </p:set>
                                    <p:animEffect filter="fade" transition="in">
                                      <p:cBhvr>
                                        <p:cTn dur="2000"/>
                                        <p:tgtEl>
                                          <p:spTgt spid="42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xEl>
                                              <p:pRg end="0" st="0"/>
                                            </p:txEl>
                                          </p:spTgt>
                                        </p:tgtEl>
                                        <p:attrNameLst>
                                          <p:attrName>style.visibility</p:attrName>
                                        </p:attrNameLst>
                                      </p:cBhvr>
                                      <p:to>
                                        <p:strVal val="visible"/>
                                      </p:to>
                                    </p:set>
                                    <p:animEffect filter="fade" transition="in">
                                      <p:cBhvr>
                                        <p:cTn dur="2000"/>
                                        <p:tgtEl>
                                          <p:spTgt spid="4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xEl>
                                              <p:pRg end="1" st="1"/>
                                            </p:txEl>
                                          </p:spTgt>
                                        </p:tgtEl>
                                        <p:attrNameLst>
                                          <p:attrName>style.visibility</p:attrName>
                                        </p:attrNameLst>
                                      </p:cBhvr>
                                      <p:to>
                                        <p:strVal val="visible"/>
                                      </p:to>
                                    </p:set>
                                    <p:animEffect filter="fade" transition="in">
                                      <p:cBhvr>
                                        <p:cTn dur="2000"/>
                                        <p:tgtEl>
                                          <p:spTgt spid="4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xEl>
                                              <p:pRg end="2" st="2"/>
                                            </p:txEl>
                                          </p:spTgt>
                                        </p:tgtEl>
                                        <p:attrNameLst>
                                          <p:attrName>style.visibility</p:attrName>
                                        </p:attrNameLst>
                                      </p:cBhvr>
                                      <p:to>
                                        <p:strVal val="visible"/>
                                      </p:to>
                                    </p:set>
                                    <p:animEffect filter="fade" transition="in">
                                      <p:cBhvr>
                                        <p:cTn dur="2000"/>
                                        <p:tgtEl>
                                          <p:spTgt spid="4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xEl>
                                              <p:pRg end="3" st="3"/>
                                            </p:txEl>
                                          </p:spTgt>
                                        </p:tgtEl>
                                        <p:attrNameLst>
                                          <p:attrName>style.visibility</p:attrName>
                                        </p:attrNameLst>
                                      </p:cBhvr>
                                      <p:to>
                                        <p:strVal val="visible"/>
                                      </p:to>
                                    </p:set>
                                    <p:animEffect filter="fade" transition="in">
                                      <p:cBhvr>
                                        <p:cTn dur="2000"/>
                                        <p:tgtEl>
                                          <p:spTgt spid="43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xEl>
                                              <p:pRg end="4" st="4"/>
                                            </p:txEl>
                                          </p:spTgt>
                                        </p:tgtEl>
                                        <p:attrNameLst>
                                          <p:attrName>style.visibility</p:attrName>
                                        </p:attrNameLst>
                                      </p:cBhvr>
                                      <p:to>
                                        <p:strVal val="visible"/>
                                      </p:to>
                                    </p:set>
                                    <p:animEffect filter="fade" transition="in">
                                      <p:cBhvr>
                                        <p:cTn dur="2000"/>
                                        <p:tgtEl>
                                          <p:spTgt spid="43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xEl>
                                              <p:pRg end="5" st="5"/>
                                            </p:txEl>
                                          </p:spTgt>
                                        </p:tgtEl>
                                        <p:attrNameLst>
                                          <p:attrName>style.visibility</p:attrName>
                                        </p:attrNameLst>
                                      </p:cBhvr>
                                      <p:to>
                                        <p:strVal val="visible"/>
                                      </p:to>
                                    </p:set>
                                    <p:animEffect filter="fade" transition="in">
                                      <p:cBhvr>
                                        <p:cTn dur="2000"/>
                                        <p:tgtEl>
                                          <p:spTgt spid="43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xEl>
                                              <p:pRg end="6" st="6"/>
                                            </p:txEl>
                                          </p:spTgt>
                                        </p:tgtEl>
                                        <p:attrNameLst>
                                          <p:attrName>style.visibility</p:attrName>
                                        </p:attrNameLst>
                                      </p:cBhvr>
                                      <p:to>
                                        <p:strVal val="visible"/>
                                      </p:to>
                                    </p:set>
                                    <p:animEffect filter="fade" transition="in">
                                      <p:cBhvr>
                                        <p:cTn dur="2000"/>
                                        <p:tgtEl>
                                          <p:spTgt spid="43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xEl>
                                              <p:pRg end="7" st="7"/>
                                            </p:txEl>
                                          </p:spTgt>
                                        </p:tgtEl>
                                        <p:attrNameLst>
                                          <p:attrName>style.visibility</p:attrName>
                                        </p:attrNameLst>
                                      </p:cBhvr>
                                      <p:to>
                                        <p:strVal val="visible"/>
                                      </p:to>
                                    </p:set>
                                    <p:animEffect filter="fade" transition="in">
                                      <p:cBhvr>
                                        <p:cTn dur="2000"/>
                                        <p:tgtEl>
                                          <p:spTgt spid="43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xEl>
                                              <p:pRg end="0" st="0"/>
                                            </p:txEl>
                                          </p:spTgt>
                                        </p:tgtEl>
                                        <p:attrNameLst>
                                          <p:attrName>style.visibility</p:attrName>
                                        </p:attrNameLst>
                                      </p:cBhvr>
                                      <p:to>
                                        <p:strVal val="visible"/>
                                      </p:to>
                                    </p:set>
                                    <p:animEffect filter="fade" transition="in">
                                      <p:cBhvr>
                                        <p:cTn dur="500"/>
                                        <p:tgtEl>
                                          <p:spTgt spid="4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xEl>
                                              <p:pRg end="1" st="1"/>
                                            </p:txEl>
                                          </p:spTgt>
                                        </p:tgtEl>
                                        <p:attrNameLst>
                                          <p:attrName>style.visibility</p:attrName>
                                        </p:attrNameLst>
                                      </p:cBhvr>
                                      <p:to>
                                        <p:strVal val="visible"/>
                                      </p:to>
                                    </p:set>
                                    <p:animEffect filter="fade" transition="in">
                                      <p:cBhvr>
                                        <p:cTn dur="500"/>
                                        <p:tgtEl>
                                          <p:spTgt spid="4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xEl>
                                              <p:pRg end="2" st="2"/>
                                            </p:txEl>
                                          </p:spTgt>
                                        </p:tgtEl>
                                        <p:attrNameLst>
                                          <p:attrName>style.visibility</p:attrName>
                                        </p:attrNameLst>
                                      </p:cBhvr>
                                      <p:to>
                                        <p:strVal val="visible"/>
                                      </p:to>
                                    </p:set>
                                    <p:animEffect filter="fade" transition="in">
                                      <p:cBhvr>
                                        <p:cTn dur="500"/>
                                        <p:tgtEl>
                                          <p:spTgt spid="4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xEl>
                                              <p:pRg end="3" st="3"/>
                                            </p:txEl>
                                          </p:spTgt>
                                        </p:tgtEl>
                                        <p:attrNameLst>
                                          <p:attrName>style.visibility</p:attrName>
                                        </p:attrNameLst>
                                      </p:cBhvr>
                                      <p:to>
                                        <p:strVal val="visible"/>
                                      </p:to>
                                    </p:set>
                                    <p:animEffect filter="fade" transition="in">
                                      <p:cBhvr>
                                        <p:cTn dur="500"/>
                                        <p:tgtEl>
                                          <p:spTgt spid="4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500"/>
                                        <p:tgtEl>
                                          <p:spTgt spid="4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4" name="Shape 3284"/>
        <p:cNvGrpSpPr/>
        <p:nvPr/>
      </p:nvGrpSpPr>
      <p:grpSpPr>
        <a:xfrm>
          <a:off x="0" y="0"/>
          <a:ext cx="0" cy="0"/>
          <a:chOff x="0" y="0"/>
          <a:chExt cx="0" cy="0"/>
        </a:xfrm>
      </p:grpSpPr>
      <p:sp>
        <p:nvSpPr>
          <p:cNvPr id="3285" name="Google Shape;3285;p385"/>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EXAMPLE</a:t>
            </a:r>
            <a:endParaRPr/>
          </a:p>
        </p:txBody>
      </p:sp>
      <p:sp>
        <p:nvSpPr>
          <p:cNvPr id="3286" name="Google Shape;3286;p385"/>
          <p:cNvSpPr txBox="1"/>
          <p:nvPr>
            <p:ph idx="1" type="body"/>
          </p:nvPr>
        </p:nvSpPr>
        <p:spPr>
          <a:xfrm>
            <a:off x="457200" y="1844824"/>
            <a:ext cx="8229600" cy="468052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just">
              <a:lnSpc>
                <a:spcPct val="100000"/>
              </a:lnSpc>
              <a:spcBef>
                <a:spcPts val="0"/>
              </a:spcBef>
              <a:spcAft>
                <a:spcPts val="0"/>
              </a:spcAft>
              <a:buSzPct val="100000"/>
              <a:buFont typeface="Times New Roman"/>
              <a:buNone/>
            </a:pPr>
            <a:r>
              <a:rPr b="1" i="0" lang="en-US" sz="2300">
                <a:latin typeface="Times New Roman"/>
                <a:ea typeface="Times New Roman"/>
                <a:cs typeface="Times New Roman"/>
                <a:sym typeface="Times New Roman"/>
              </a:rPr>
              <a:t>import</a:t>
            </a:r>
            <a:r>
              <a:rPr b="0" i="0" lang="en-US" sz="2300">
                <a:latin typeface="Times New Roman"/>
                <a:ea typeface="Times New Roman"/>
                <a:cs typeface="Times New Roman"/>
                <a:sym typeface="Times New Roman"/>
              </a:rPr>
              <a:t> java.util.Calendar;  </a:t>
            </a:r>
            <a:endParaRPr/>
          </a:p>
          <a:p>
            <a:pPr indent="0" lvl="0" marL="0" rtl="0" algn="just">
              <a:lnSpc>
                <a:spcPct val="100000"/>
              </a:lnSpc>
              <a:spcBef>
                <a:spcPts val="600"/>
              </a:spcBef>
              <a:spcAft>
                <a:spcPts val="0"/>
              </a:spcAft>
              <a:buSzPct val="100000"/>
              <a:buFont typeface="Times New Roman"/>
              <a:buNone/>
            </a:pPr>
            <a:r>
              <a:rPr b="1" i="0" lang="en-US" sz="2300">
                <a:latin typeface="Times New Roman"/>
                <a:ea typeface="Times New Roman"/>
                <a:cs typeface="Times New Roman"/>
                <a:sym typeface="Times New Roman"/>
              </a:rPr>
              <a:t>public</a:t>
            </a:r>
            <a:r>
              <a:rPr b="0" i="0" lang="en-US" sz="2300">
                <a:latin typeface="Times New Roman"/>
                <a:ea typeface="Times New Roman"/>
                <a:cs typeface="Times New Roman"/>
                <a:sym typeface="Times New Roman"/>
              </a:rPr>
              <a:t> </a:t>
            </a:r>
            <a:r>
              <a:rPr b="1" i="0" lang="en-US" sz="2300">
                <a:latin typeface="Times New Roman"/>
                <a:ea typeface="Times New Roman"/>
                <a:cs typeface="Times New Roman"/>
                <a:sym typeface="Times New Roman"/>
              </a:rPr>
              <a:t>class</a:t>
            </a:r>
            <a:r>
              <a:rPr b="0" i="0" lang="en-US" sz="2300">
                <a:latin typeface="Times New Roman"/>
                <a:ea typeface="Times New Roman"/>
                <a:cs typeface="Times New Roman"/>
                <a:sym typeface="Times New Roman"/>
              </a:rPr>
              <a:t> CalendarExample1 {  </a:t>
            </a:r>
            <a:endParaRPr/>
          </a:p>
          <a:p>
            <a:pPr indent="0" lvl="0" marL="0" rtl="0" algn="just">
              <a:lnSpc>
                <a:spcPct val="100000"/>
              </a:lnSpc>
              <a:spcBef>
                <a:spcPts val="600"/>
              </a:spcBef>
              <a:spcAft>
                <a:spcPts val="0"/>
              </a:spcAft>
              <a:buSzPct val="100000"/>
              <a:buFont typeface="Times New Roman"/>
              <a:buNone/>
            </a:pPr>
            <a:r>
              <a:rPr b="0" i="0" lang="en-US" sz="2300">
                <a:latin typeface="Times New Roman"/>
                <a:ea typeface="Times New Roman"/>
                <a:cs typeface="Times New Roman"/>
                <a:sym typeface="Times New Roman"/>
              </a:rPr>
              <a:t>   </a:t>
            </a:r>
            <a:r>
              <a:rPr b="1" i="0" lang="en-US" sz="2300">
                <a:latin typeface="Times New Roman"/>
                <a:ea typeface="Times New Roman"/>
                <a:cs typeface="Times New Roman"/>
                <a:sym typeface="Times New Roman"/>
              </a:rPr>
              <a:t>public</a:t>
            </a:r>
            <a:r>
              <a:rPr b="0" i="0" lang="en-US" sz="2300">
                <a:latin typeface="Times New Roman"/>
                <a:ea typeface="Times New Roman"/>
                <a:cs typeface="Times New Roman"/>
                <a:sym typeface="Times New Roman"/>
              </a:rPr>
              <a:t> </a:t>
            </a:r>
            <a:r>
              <a:rPr b="1" i="0" lang="en-US" sz="2300">
                <a:latin typeface="Times New Roman"/>
                <a:ea typeface="Times New Roman"/>
                <a:cs typeface="Times New Roman"/>
                <a:sym typeface="Times New Roman"/>
              </a:rPr>
              <a:t>static</a:t>
            </a:r>
            <a:r>
              <a:rPr b="0" i="0" lang="en-US" sz="2300">
                <a:latin typeface="Times New Roman"/>
                <a:ea typeface="Times New Roman"/>
                <a:cs typeface="Times New Roman"/>
                <a:sym typeface="Times New Roman"/>
              </a:rPr>
              <a:t> </a:t>
            </a:r>
            <a:r>
              <a:rPr b="1" i="0" lang="en-US" sz="2300">
                <a:latin typeface="Times New Roman"/>
                <a:ea typeface="Times New Roman"/>
                <a:cs typeface="Times New Roman"/>
                <a:sym typeface="Times New Roman"/>
              </a:rPr>
              <a:t>void</a:t>
            </a:r>
            <a:r>
              <a:rPr b="0" i="0" lang="en-US" sz="2300">
                <a:latin typeface="Times New Roman"/>
                <a:ea typeface="Times New Roman"/>
                <a:cs typeface="Times New Roman"/>
                <a:sym typeface="Times New Roman"/>
              </a:rPr>
              <a:t> main(String[] args) {  </a:t>
            </a:r>
            <a:endParaRPr/>
          </a:p>
          <a:p>
            <a:pPr indent="0" lvl="0" marL="0" rtl="0" algn="just">
              <a:lnSpc>
                <a:spcPct val="100000"/>
              </a:lnSpc>
              <a:spcBef>
                <a:spcPts val="600"/>
              </a:spcBef>
              <a:spcAft>
                <a:spcPts val="0"/>
              </a:spcAft>
              <a:buSzPct val="100000"/>
              <a:buFont typeface="Times New Roman"/>
              <a:buNone/>
            </a:pPr>
            <a:r>
              <a:rPr b="0" i="0" lang="en-US" sz="2300">
                <a:latin typeface="Times New Roman"/>
                <a:ea typeface="Times New Roman"/>
                <a:cs typeface="Times New Roman"/>
                <a:sym typeface="Times New Roman"/>
              </a:rPr>
              <a:t>   Calendar calendar = Calendar.getInstance();  </a:t>
            </a:r>
            <a:endParaRPr/>
          </a:p>
          <a:p>
            <a:pPr indent="0" lvl="0" marL="0" rtl="0" algn="just">
              <a:lnSpc>
                <a:spcPct val="100000"/>
              </a:lnSpc>
              <a:spcBef>
                <a:spcPts val="600"/>
              </a:spcBef>
              <a:spcAft>
                <a:spcPts val="0"/>
              </a:spcAft>
              <a:buSzPct val="100000"/>
              <a:buFont typeface="Times New Roman"/>
              <a:buNone/>
            </a:pPr>
            <a:r>
              <a:rPr b="0" i="0" lang="en-US" sz="2300">
                <a:latin typeface="Times New Roman"/>
                <a:ea typeface="Times New Roman"/>
                <a:cs typeface="Times New Roman"/>
                <a:sym typeface="Times New Roman"/>
              </a:rPr>
              <a:t>   System.out.println("The current date is : " + calendar.getTime());  </a:t>
            </a:r>
            <a:endParaRPr/>
          </a:p>
          <a:p>
            <a:pPr indent="0" lvl="0" marL="0" rtl="0" algn="just">
              <a:lnSpc>
                <a:spcPct val="100000"/>
              </a:lnSpc>
              <a:spcBef>
                <a:spcPts val="600"/>
              </a:spcBef>
              <a:spcAft>
                <a:spcPts val="0"/>
              </a:spcAft>
              <a:buSzPct val="100000"/>
              <a:buFont typeface="Times New Roman"/>
              <a:buNone/>
            </a:pPr>
            <a:r>
              <a:rPr b="0" i="0" lang="en-US" sz="2300">
                <a:latin typeface="Times New Roman"/>
                <a:ea typeface="Times New Roman"/>
                <a:cs typeface="Times New Roman"/>
                <a:sym typeface="Times New Roman"/>
              </a:rPr>
              <a:t>   calendar.add(Calendar.DATE, -15);  </a:t>
            </a:r>
            <a:endParaRPr/>
          </a:p>
          <a:p>
            <a:pPr indent="0" lvl="0" marL="0" rtl="0" algn="just">
              <a:lnSpc>
                <a:spcPct val="100000"/>
              </a:lnSpc>
              <a:spcBef>
                <a:spcPts val="600"/>
              </a:spcBef>
              <a:spcAft>
                <a:spcPts val="0"/>
              </a:spcAft>
              <a:buSzPct val="100000"/>
              <a:buFont typeface="Times New Roman"/>
              <a:buNone/>
            </a:pPr>
            <a:r>
              <a:rPr b="0" i="0" lang="en-US" sz="2300">
                <a:latin typeface="Times New Roman"/>
                <a:ea typeface="Times New Roman"/>
                <a:cs typeface="Times New Roman"/>
                <a:sym typeface="Times New Roman"/>
              </a:rPr>
              <a:t>   System.out.println("15 days ago: " + calendar.getTime());  </a:t>
            </a:r>
            <a:endParaRPr/>
          </a:p>
          <a:p>
            <a:pPr indent="0" lvl="0" marL="0" rtl="0" algn="just">
              <a:lnSpc>
                <a:spcPct val="100000"/>
              </a:lnSpc>
              <a:spcBef>
                <a:spcPts val="600"/>
              </a:spcBef>
              <a:spcAft>
                <a:spcPts val="0"/>
              </a:spcAft>
              <a:buSzPct val="100000"/>
              <a:buFont typeface="Times New Roman"/>
              <a:buNone/>
            </a:pPr>
            <a:r>
              <a:rPr b="0" i="0" lang="en-US" sz="2300">
                <a:latin typeface="Times New Roman"/>
                <a:ea typeface="Times New Roman"/>
                <a:cs typeface="Times New Roman"/>
                <a:sym typeface="Times New Roman"/>
              </a:rPr>
              <a:t>   calendar.add(Calendar.MONTH, 4);  </a:t>
            </a:r>
            <a:endParaRPr/>
          </a:p>
          <a:p>
            <a:pPr indent="0" lvl="0" marL="0" rtl="0" algn="just">
              <a:lnSpc>
                <a:spcPct val="100000"/>
              </a:lnSpc>
              <a:spcBef>
                <a:spcPts val="600"/>
              </a:spcBef>
              <a:spcAft>
                <a:spcPts val="0"/>
              </a:spcAft>
              <a:buSzPct val="100000"/>
              <a:buFont typeface="Times New Roman"/>
              <a:buNone/>
            </a:pPr>
            <a:r>
              <a:rPr b="0" i="0" lang="en-US" sz="2300">
                <a:latin typeface="Times New Roman"/>
                <a:ea typeface="Times New Roman"/>
                <a:cs typeface="Times New Roman"/>
                <a:sym typeface="Times New Roman"/>
              </a:rPr>
              <a:t>   System.out.println("4 months later: " + calendar.getTime());  </a:t>
            </a:r>
            <a:endParaRPr/>
          </a:p>
          <a:p>
            <a:pPr indent="0" lvl="0" marL="0" rtl="0" algn="just">
              <a:lnSpc>
                <a:spcPct val="100000"/>
              </a:lnSpc>
              <a:spcBef>
                <a:spcPts val="600"/>
              </a:spcBef>
              <a:spcAft>
                <a:spcPts val="0"/>
              </a:spcAft>
              <a:buSzPct val="100000"/>
              <a:buFont typeface="Times New Roman"/>
              <a:buNone/>
            </a:pPr>
            <a:r>
              <a:rPr b="0" i="0" lang="en-US" sz="2300">
                <a:latin typeface="Times New Roman"/>
                <a:ea typeface="Times New Roman"/>
                <a:cs typeface="Times New Roman"/>
                <a:sym typeface="Times New Roman"/>
              </a:rPr>
              <a:t>   calendar.add(Calendar.YEAR, 2);  </a:t>
            </a:r>
            <a:endParaRPr/>
          </a:p>
          <a:p>
            <a:pPr indent="0" lvl="0" marL="0" rtl="0" algn="just">
              <a:lnSpc>
                <a:spcPct val="100000"/>
              </a:lnSpc>
              <a:spcBef>
                <a:spcPts val="600"/>
              </a:spcBef>
              <a:spcAft>
                <a:spcPts val="0"/>
              </a:spcAft>
              <a:buSzPct val="100000"/>
              <a:buFont typeface="Times New Roman"/>
              <a:buNone/>
            </a:pPr>
            <a:r>
              <a:rPr b="0" i="0" lang="en-US" sz="2300">
                <a:latin typeface="Times New Roman"/>
                <a:ea typeface="Times New Roman"/>
                <a:cs typeface="Times New Roman"/>
                <a:sym typeface="Times New Roman"/>
              </a:rPr>
              <a:t>   System.out.println("2 years later: " + calendar.getTime());   }  } </a:t>
            </a:r>
            <a:endParaRPr/>
          </a:p>
          <a:p>
            <a:pPr indent="0" lvl="0" marL="0" rtl="0" algn="just">
              <a:lnSpc>
                <a:spcPct val="100000"/>
              </a:lnSpc>
              <a:spcBef>
                <a:spcPts val="600"/>
              </a:spcBef>
              <a:spcAft>
                <a:spcPts val="0"/>
              </a:spcAft>
              <a:buSzPct val="100000"/>
              <a:buFont typeface="Times New Roman"/>
              <a:buNone/>
            </a:pPr>
            <a:r>
              <a:rPr b="0" i="0" lang="en-US" sz="2300" u="none" cap="none" strike="noStrike">
                <a:solidFill>
                  <a:srgbClr val="F9F9F9"/>
                </a:solidFill>
                <a:latin typeface="Times New Roman"/>
                <a:ea typeface="Times New Roman"/>
                <a:cs typeface="Times New Roman"/>
                <a:sym typeface="Times New Roman"/>
              </a:rPr>
              <a:t>Output:  </a:t>
            </a:r>
            <a:endParaRPr/>
          </a:p>
          <a:p>
            <a:pPr indent="0" lvl="0" marL="0" rtl="0" algn="just">
              <a:lnSpc>
                <a:spcPct val="100000"/>
              </a:lnSpc>
              <a:spcBef>
                <a:spcPts val="600"/>
              </a:spcBef>
              <a:spcAft>
                <a:spcPts val="0"/>
              </a:spcAft>
              <a:buSzPct val="100000"/>
              <a:buFont typeface="Times New Roman"/>
              <a:buNone/>
            </a:pPr>
            <a:r>
              <a:rPr b="0" i="0" lang="en-US" sz="2300" u="none" cap="none" strike="noStrike">
                <a:solidFill>
                  <a:srgbClr val="F9F9F9"/>
                </a:solidFill>
                <a:latin typeface="Times New Roman"/>
                <a:ea typeface="Times New Roman"/>
                <a:cs typeface="Times New Roman"/>
                <a:sym typeface="Times New Roman"/>
              </a:rPr>
              <a:t>The current date is : Thu Jan 19 18:47:02 IST 2017</a:t>
            </a:r>
            <a:r>
              <a:rPr b="0" i="0" lang="en-US" sz="2300" u="none" cap="none" strike="noStrike">
                <a:solidFill>
                  <a:schemeClr val="lt1"/>
                </a:solidFill>
                <a:latin typeface="Times New Roman"/>
                <a:ea typeface="Times New Roman"/>
                <a:cs typeface="Times New Roman"/>
                <a:sym typeface="Times New Roman"/>
              </a:rPr>
              <a:t> </a:t>
            </a:r>
            <a:endParaRPr/>
          </a:p>
          <a:p>
            <a:pPr indent="0" lvl="0" marL="0" rtl="0" algn="just">
              <a:lnSpc>
                <a:spcPct val="100000"/>
              </a:lnSpc>
              <a:spcBef>
                <a:spcPts val="600"/>
              </a:spcBef>
              <a:spcAft>
                <a:spcPts val="0"/>
              </a:spcAft>
              <a:buSzPct val="100000"/>
              <a:buFont typeface="Times New Roman"/>
              <a:buNone/>
            </a:pPr>
            <a:r>
              <a:rPr b="0" i="0" lang="en-US" sz="2300" u="none" cap="none" strike="noStrike">
                <a:solidFill>
                  <a:srgbClr val="F9F9F9"/>
                </a:solidFill>
                <a:latin typeface="Times New Roman"/>
                <a:ea typeface="Times New Roman"/>
                <a:cs typeface="Times New Roman"/>
                <a:sym typeface="Times New Roman"/>
              </a:rPr>
              <a:t>15 days ago: Wed Jan 04 18:47:02 IST 2017</a:t>
            </a:r>
            <a:endParaRPr/>
          </a:p>
          <a:p>
            <a:pPr indent="0" lvl="0" marL="0" rtl="0" algn="just">
              <a:lnSpc>
                <a:spcPct val="100000"/>
              </a:lnSpc>
              <a:spcBef>
                <a:spcPts val="600"/>
              </a:spcBef>
              <a:spcAft>
                <a:spcPts val="0"/>
              </a:spcAft>
              <a:buSzPct val="100000"/>
              <a:buFont typeface="Times New Roman"/>
              <a:buNone/>
            </a:pPr>
            <a:r>
              <a:rPr b="0" i="0" lang="en-US" sz="2300" u="none" cap="none" strike="noStrike">
                <a:solidFill>
                  <a:srgbClr val="F9F9F9"/>
                </a:solidFill>
                <a:latin typeface="Times New Roman"/>
                <a:ea typeface="Times New Roman"/>
                <a:cs typeface="Times New Roman"/>
                <a:sym typeface="Times New Roman"/>
              </a:rPr>
              <a:t>4 months later: Thu May 04 18:47:02 IST 2017</a:t>
            </a:r>
            <a:endParaRPr/>
          </a:p>
          <a:p>
            <a:pPr indent="0" lvl="0" marL="0" rtl="0" algn="just">
              <a:lnSpc>
                <a:spcPct val="100000"/>
              </a:lnSpc>
              <a:spcBef>
                <a:spcPts val="600"/>
              </a:spcBef>
              <a:spcAft>
                <a:spcPts val="0"/>
              </a:spcAft>
              <a:buSzPct val="100000"/>
              <a:buFont typeface="Times New Roman"/>
              <a:buNone/>
            </a:pPr>
            <a:r>
              <a:rPr b="0" i="0" lang="en-US" sz="2300" u="none" cap="none" strike="noStrike">
                <a:solidFill>
                  <a:srgbClr val="F9F9F9"/>
                </a:solidFill>
                <a:latin typeface="Times New Roman"/>
                <a:ea typeface="Times New Roman"/>
                <a:cs typeface="Times New Roman"/>
                <a:sym typeface="Times New Roman"/>
              </a:rPr>
              <a:t>2 years later: Sat May 04 18:47:02 IST 2019</a:t>
            </a:r>
            <a:r>
              <a:rPr b="0" i="0" lang="en-US" sz="2300" u="none" cap="none" strike="noStrike">
                <a:solidFill>
                  <a:schemeClr val="lt1"/>
                </a:solidFill>
                <a:latin typeface="Times New Roman"/>
                <a:ea typeface="Times New Roman"/>
                <a:cs typeface="Times New Roman"/>
                <a:sym typeface="Times New Roman"/>
              </a:rPr>
              <a:t> </a:t>
            </a:r>
            <a:endParaRPr b="0" i="0">
              <a:latin typeface="Inter"/>
              <a:ea typeface="Inter"/>
              <a:cs typeface="Inter"/>
              <a:sym typeface="Inter"/>
            </a:endParaRPr>
          </a:p>
          <a:p>
            <a:pPr indent="0" lvl="0" marL="0" rtl="0" algn="ctr">
              <a:lnSpc>
                <a:spcPct val="100000"/>
              </a:lnSpc>
              <a:spcBef>
                <a:spcPts val="600"/>
              </a:spcBef>
              <a:spcAft>
                <a:spcPts val="0"/>
              </a:spcAft>
              <a:buSzPct val="100000"/>
              <a:buFont typeface="Garamond"/>
              <a:buNone/>
            </a:pPr>
            <a:r>
              <a:t/>
            </a:r>
            <a:endParaRPr/>
          </a:p>
        </p:txBody>
      </p:sp>
      <p:sp>
        <p:nvSpPr>
          <p:cNvPr id="3287" name="Google Shape;3287;p385"/>
          <p:cNvSpPr/>
          <p:nvPr/>
        </p:nvSpPr>
        <p:spPr>
          <a:xfrm>
            <a:off x="4479634" y="43934"/>
            <a:ext cx="184731" cy="369332"/>
          </a:xfrm>
          <a:prstGeom prst="rect">
            <a:avLst/>
          </a:prstGeom>
          <a:noFill/>
          <a:ln>
            <a:noFill/>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lt1"/>
              </a:buClr>
              <a:buSzPts val="1800"/>
              <a:buFont typeface="Garamond"/>
              <a:buNone/>
            </a:pPr>
            <a:r>
              <a:t/>
            </a:r>
            <a:endParaRPr b="0" i="0" sz="1800" u="none" cap="none" strike="noStrike">
              <a:solidFill>
                <a:schemeClr val="lt1"/>
              </a:solidFill>
              <a:latin typeface="Arial"/>
              <a:ea typeface="Arial"/>
              <a:cs typeface="Arial"/>
              <a:sym typeface="Arial"/>
            </a:endParaRPr>
          </a:p>
        </p:txBody>
      </p:sp>
      <p:sp>
        <p:nvSpPr>
          <p:cNvPr id="3288" name="Google Shape;3288;p385"/>
          <p:cNvSpPr/>
          <p:nvPr/>
        </p:nvSpPr>
        <p:spPr>
          <a:xfrm>
            <a:off x="4479634" y="43934"/>
            <a:ext cx="184731" cy="369332"/>
          </a:xfrm>
          <a:prstGeom prst="rect">
            <a:avLst/>
          </a:prstGeom>
          <a:noFill/>
          <a:ln>
            <a:noFill/>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lt1"/>
              </a:buClr>
              <a:buSzPts val="1800"/>
              <a:buFont typeface="Garamond"/>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3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2" name="Shape 3292"/>
        <p:cNvGrpSpPr/>
        <p:nvPr/>
      </p:nvGrpSpPr>
      <p:grpSpPr>
        <a:xfrm>
          <a:off x="0" y="0"/>
          <a:ext cx="0" cy="0"/>
          <a:chOff x="0" y="0"/>
          <a:chExt cx="0" cy="0"/>
        </a:xfrm>
      </p:grpSpPr>
      <p:sp>
        <p:nvSpPr>
          <p:cNvPr id="3293" name="Google Shape;3293;p386"/>
          <p:cNvSpPr txBox="1"/>
          <p:nvPr>
            <p:ph idx="1" type="body"/>
          </p:nvPr>
        </p:nvSpPr>
        <p:spPr>
          <a:xfrm>
            <a:off x="457200" y="2020824"/>
            <a:ext cx="8229600" cy="436050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Inter"/>
              <a:buNone/>
            </a:pPr>
            <a:r>
              <a:rPr b="0" i="0" lang="en-US">
                <a:latin typeface="Inter"/>
                <a:ea typeface="Inter"/>
                <a:cs typeface="Inter"/>
                <a:sym typeface="Inter"/>
              </a:rPr>
              <a:t>Java Random class is used to generate a stream of pseudorandom numbers. The algorithms implemented by Random class use a protected utility method than can supply up to 32 pseudorandomly generated bits on each invocation.</a:t>
            </a:r>
            <a:endParaRPr b="0" i="0">
              <a:latin typeface="Arial"/>
              <a:ea typeface="Arial"/>
              <a:cs typeface="Arial"/>
              <a:sym typeface="Arial"/>
            </a:endParaRPr>
          </a:p>
          <a:p>
            <a:pPr indent="0" lvl="0" marL="0" rtl="0" algn="l">
              <a:lnSpc>
                <a:spcPct val="100000"/>
              </a:lnSpc>
              <a:spcBef>
                <a:spcPts val="600"/>
              </a:spcBef>
              <a:spcAft>
                <a:spcPts val="0"/>
              </a:spcAft>
              <a:buSzPts val="2000"/>
              <a:buFont typeface="Arial"/>
              <a:buNone/>
            </a:pPr>
            <a:r>
              <a:rPr b="0" i="0" lang="en-US">
                <a:latin typeface="Arial"/>
                <a:ea typeface="Arial"/>
                <a:cs typeface="Arial"/>
                <a:sym typeface="Arial"/>
              </a:rPr>
              <a:t>Random class is used to generate pseudo-random numbers in java. An instance of this class is thread-safe. The instance of this class is however cryptographically insecure. This class provides various method calls to generate different random data types such as float, double, int.</a:t>
            </a:r>
            <a:endParaRPr/>
          </a:p>
          <a:p>
            <a:pPr indent="0" lvl="0" marL="0" rtl="0" algn="l">
              <a:lnSpc>
                <a:spcPct val="100000"/>
              </a:lnSpc>
              <a:spcBef>
                <a:spcPts val="600"/>
              </a:spcBef>
              <a:spcAft>
                <a:spcPts val="0"/>
              </a:spcAft>
              <a:buSzPts val="2000"/>
              <a:buFont typeface="Arial"/>
              <a:buNone/>
            </a:pPr>
            <a:r>
              <a:rPr b="1" i="0" lang="en-US">
                <a:latin typeface="Arial"/>
                <a:ea typeface="Arial"/>
                <a:cs typeface="Arial"/>
                <a:sym typeface="Arial"/>
              </a:rPr>
              <a:t>Constructors:</a:t>
            </a:r>
            <a:endParaRPr b="0" i="0">
              <a:latin typeface="Arial"/>
              <a:ea typeface="Arial"/>
              <a:cs typeface="Arial"/>
              <a:sym typeface="Arial"/>
            </a:endParaRPr>
          </a:p>
          <a:p>
            <a:pPr indent="-127000" lvl="0" marL="0" rtl="0" algn="l">
              <a:lnSpc>
                <a:spcPct val="100000"/>
              </a:lnSpc>
              <a:spcBef>
                <a:spcPts val="600"/>
              </a:spcBef>
              <a:spcAft>
                <a:spcPts val="0"/>
              </a:spcAft>
              <a:buSzPts val="2000"/>
              <a:buFont typeface="Arial"/>
              <a:buChar char="•"/>
            </a:pPr>
            <a:r>
              <a:rPr b="1" i="0" lang="en-US">
                <a:latin typeface="Arial"/>
                <a:ea typeface="Arial"/>
                <a:cs typeface="Arial"/>
                <a:sym typeface="Arial"/>
              </a:rPr>
              <a:t>Random()</a:t>
            </a:r>
            <a:r>
              <a:rPr b="0" i="0" lang="en-US">
                <a:latin typeface="Arial"/>
                <a:ea typeface="Arial"/>
                <a:cs typeface="Arial"/>
                <a:sym typeface="Arial"/>
              </a:rPr>
              <a:t>: Creates a new random number generator</a:t>
            </a:r>
            <a:endParaRPr/>
          </a:p>
          <a:p>
            <a:pPr indent="-127000" lvl="0" marL="0" rtl="0" algn="l">
              <a:lnSpc>
                <a:spcPct val="100000"/>
              </a:lnSpc>
              <a:spcBef>
                <a:spcPts val="600"/>
              </a:spcBef>
              <a:spcAft>
                <a:spcPts val="0"/>
              </a:spcAft>
              <a:buSzPts val="2000"/>
              <a:buFont typeface="Arial"/>
              <a:buChar char="•"/>
            </a:pPr>
            <a:r>
              <a:rPr b="1" i="0" lang="en-US">
                <a:latin typeface="Arial"/>
                <a:ea typeface="Arial"/>
                <a:cs typeface="Arial"/>
                <a:sym typeface="Arial"/>
              </a:rPr>
              <a:t>Random(long seed)</a:t>
            </a:r>
            <a:r>
              <a:rPr b="0" i="0" lang="en-US">
                <a:latin typeface="Arial"/>
                <a:ea typeface="Arial"/>
                <a:cs typeface="Arial"/>
                <a:sym typeface="Arial"/>
              </a:rPr>
              <a:t>: Creates a new random number generator using a single long seed</a:t>
            </a:r>
            <a:endParaRPr/>
          </a:p>
          <a:p>
            <a:pPr indent="0" lvl="0" marL="0" rtl="0" algn="ctr">
              <a:lnSpc>
                <a:spcPct val="100000"/>
              </a:lnSpc>
              <a:spcBef>
                <a:spcPts val="600"/>
              </a:spcBef>
              <a:spcAft>
                <a:spcPts val="0"/>
              </a:spcAft>
              <a:buSzPts val="2000"/>
              <a:buFont typeface="Garamond"/>
              <a:buNone/>
            </a:pPr>
            <a:r>
              <a:t/>
            </a:r>
            <a:endParaRPr/>
          </a:p>
        </p:txBody>
      </p:sp>
      <p:sp>
        <p:nvSpPr>
          <p:cNvPr id="3294" name="Google Shape;3294;p386"/>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RANDOM CLASS</a:t>
            </a:r>
            <a:endParaRPr/>
          </a:p>
        </p:txBody>
      </p:sp>
    </p:spTree>
  </p:cSld>
  <p:clrMapOvr>
    <a:masterClrMapping/>
  </p:clrMapOvr>
</p:sld>
</file>

<file path=ppt/slides/slide3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8" name="Shape 3298"/>
        <p:cNvGrpSpPr/>
        <p:nvPr/>
      </p:nvGrpSpPr>
      <p:grpSpPr>
        <a:xfrm>
          <a:off x="0" y="0"/>
          <a:ext cx="0" cy="0"/>
          <a:chOff x="0" y="0"/>
          <a:chExt cx="0" cy="0"/>
        </a:xfrm>
      </p:grpSpPr>
      <p:sp>
        <p:nvSpPr>
          <p:cNvPr id="3299" name="Google Shape;3299;p387"/>
          <p:cNvSpPr txBox="1"/>
          <p:nvPr>
            <p:ph idx="11" type="ftr"/>
          </p:nvPr>
        </p:nvSpPr>
        <p:spPr>
          <a:xfrm>
            <a:off x="1447800" y="6486525"/>
            <a:ext cx="6248400" cy="292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pic>
        <p:nvPicPr>
          <p:cNvPr id="3300" name="Google Shape;3300;p387"/>
          <p:cNvPicPr preferRelativeResize="0"/>
          <p:nvPr/>
        </p:nvPicPr>
        <p:blipFill rotWithShape="1">
          <a:blip r:embed="rId3">
            <a:alphaModFix/>
          </a:blip>
          <a:srcRect b="0" l="0" r="0" t="0"/>
          <a:stretch/>
        </p:blipFill>
        <p:spPr>
          <a:xfrm>
            <a:off x="0" y="291592"/>
            <a:ext cx="9144000" cy="6274816"/>
          </a:xfrm>
          <a:prstGeom prst="rect">
            <a:avLst/>
          </a:prstGeom>
          <a:noFill/>
          <a:ln>
            <a:noFill/>
          </a:ln>
        </p:spPr>
      </p:pic>
    </p:spTree>
  </p:cSld>
  <p:clrMapOvr>
    <a:masterClrMapping/>
  </p:clrMapOvr>
</p:sld>
</file>

<file path=ppt/slides/slide3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5" name="Shape 3305"/>
        <p:cNvGrpSpPr/>
        <p:nvPr/>
      </p:nvGrpSpPr>
      <p:grpSpPr>
        <a:xfrm>
          <a:off x="0" y="0"/>
          <a:ext cx="0" cy="0"/>
          <a:chOff x="0" y="0"/>
          <a:chExt cx="0" cy="0"/>
        </a:xfrm>
      </p:grpSpPr>
      <p:sp>
        <p:nvSpPr>
          <p:cNvPr id="3306" name="Google Shape;3306;p388"/>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#36: Graphics Programming</a:t>
            </a:r>
            <a:endParaRPr sz="3200"/>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3307" name="Google Shape;3307;p388"/>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3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1" name="Shape 3311"/>
        <p:cNvGrpSpPr/>
        <p:nvPr/>
      </p:nvGrpSpPr>
      <p:grpSpPr>
        <a:xfrm>
          <a:off x="0" y="0"/>
          <a:ext cx="0" cy="0"/>
          <a:chOff x="0" y="0"/>
          <a:chExt cx="0" cy="0"/>
        </a:xfrm>
      </p:grpSpPr>
      <p:sp>
        <p:nvSpPr>
          <p:cNvPr id="3312" name="Google Shape;3312;p389"/>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Applet is a special type of program that is embedded in the webpage to generate the dynamic content. It runs inside the browser and works at client side.</a:t>
            </a:r>
            <a:endParaRPr/>
          </a:p>
          <a:p>
            <a:pPr indent="0" lvl="0" marL="0" rtl="0" algn="l">
              <a:lnSpc>
                <a:spcPct val="100000"/>
              </a:lnSpc>
              <a:spcBef>
                <a:spcPts val="600"/>
              </a:spcBef>
              <a:spcAft>
                <a:spcPts val="0"/>
              </a:spcAft>
              <a:buSzPts val="2000"/>
              <a:buFont typeface="Garamond"/>
              <a:buNone/>
            </a:pPr>
            <a:r>
              <a:rPr lang="en-US"/>
              <a:t>Advantage of Applet</a:t>
            </a:r>
            <a:endParaRPr/>
          </a:p>
          <a:p>
            <a:pPr indent="-342900" lvl="0" marL="342900" rtl="0" algn="l">
              <a:lnSpc>
                <a:spcPct val="100000"/>
              </a:lnSpc>
              <a:spcBef>
                <a:spcPts val="600"/>
              </a:spcBef>
              <a:spcAft>
                <a:spcPts val="0"/>
              </a:spcAft>
              <a:buSzPts val="2000"/>
              <a:buFont typeface="Arial"/>
              <a:buChar char="•"/>
            </a:pPr>
            <a:r>
              <a:rPr lang="en-US"/>
              <a:t>It works at client side so less response time.</a:t>
            </a:r>
            <a:endParaRPr/>
          </a:p>
          <a:p>
            <a:pPr indent="-342900" lvl="0" marL="342900" rtl="0" algn="l">
              <a:lnSpc>
                <a:spcPct val="100000"/>
              </a:lnSpc>
              <a:spcBef>
                <a:spcPts val="600"/>
              </a:spcBef>
              <a:spcAft>
                <a:spcPts val="0"/>
              </a:spcAft>
              <a:buSzPts val="2000"/>
              <a:buFont typeface="Arial"/>
              <a:buChar char="•"/>
            </a:pPr>
            <a:r>
              <a:rPr lang="en-US"/>
              <a:t>Secured</a:t>
            </a:r>
            <a:endParaRPr/>
          </a:p>
          <a:p>
            <a:pPr indent="-342900" lvl="0" marL="342900" rtl="0" algn="l">
              <a:lnSpc>
                <a:spcPct val="100000"/>
              </a:lnSpc>
              <a:spcBef>
                <a:spcPts val="600"/>
              </a:spcBef>
              <a:spcAft>
                <a:spcPts val="0"/>
              </a:spcAft>
              <a:buSzPts val="2000"/>
              <a:buFont typeface="Arial"/>
              <a:buChar char="•"/>
            </a:pPr>
            <a:r>
              <a:rPr lang="en-US"/>
              <a:t>It can be executed by browsers running under many plateforms, including Linux, Windows, Mac Os etc.</a:t>
            </a:r>
            <a:endParaRPr/>
          </a:p>
        </p:txBody>
      </p:sp>
      <p:sp>
        <p:nvSpPr>
          <p:cNvPr id="3313" name="Google Shape;3313;p38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JAVA APPLET</a:t>
            </a:r>
            <a:endParaRPr/>
          </a:p>
        </p:txBody>
      </p:sp>
      <p:sp>
        <p:nvSpPr>
          <p:cNvPr id="3314" name="Google Shape;3314;p389"/>
          <p:cNvSpPr/>
          <p:nvPr/>
        </p:nvSpPr>
        <p:spPr>
          <a:xfrm>
            <a:off x="5003800" y="2709545"/>
            <a:ext cx="3747770" cy="2753995"/>
          </a:xfrm>
          <a:prstGeom prst="cloud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Applets can perform arithmetic operations, display graphics, play sounds, accepts user inputs, creates animations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4"/>
                                        </p:tgtEl>
                                        <p:attrNameLst>
                                          <p:attrName>style.visibility</p:attrName>
                                        </p:attrNameLst>
                                      </p:cBhvr>
                                      <p:to>
                                        <p:strVal val="visible"/>
                                      </p:to>
                                    </p:set>
                                    <p:animEffect filter="fade" transition="in">
                                      <p:cBhvr>
                                        <p:cTn dur="500"/>
                                        <p:tgtEl>
                                          <p:spTgt spid="3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8" name="Shape 3318"/>
        <p:cNvGrpSpPr/>
        <p:nvPr/>
      </p:nvGrpSpPr>
      <p:grpSpPr>
        <a:xfrm>
          <a:off x="0" y="0"/>
          <a:ext cx="0" cy="0"/>
          <a:chOff x="0" y="0"/>
          <a:chExt cx="0" cy="0"/>
        </a:xfrm>
      </p:grpSpPr>
      <p:sp>
        <p:nvSpPr>
          <p:cNvPr id="3319" name="Google Shape;3319;p390"/>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How applets differ from applications:</a:t>
            </a:r>
            <a:endParaRPr/>
          </a:p>
          <a:p>
            <a:pPr indent="-342900" lvl="0" marL="342900" rtl="0" algn="l">
              <a:lnSpc>
                <a:spcPct val="100000"/>
              </a:lnSpc>
              <a:spcBef>
                <a:spcPts val="600"/>
              </a:spcBef>
              <a:spcAft>
                <a:spcPts val="0"/>
              </a:spcAft>
              <a:buSzPts val="2000"/>
              <a:buFont typeface="Arial"/>
              <a:buChar char="•"/>
            </a:pPr>
            <a:r>
              <a:rPr lang="en-US"/>
              <a:t>Applets do not use main() method</a:t>
            </a:r>
            <a:endParaRPr/>
          </a:p>
          <a:p>
            <a:pPr indent="-342900" lvl="0" marL="342900" rtl="0" algn="l">
              <a:lnSpc>
                <a:spcPct val="100000"/>
              </a:lnSpc>
              <a:spcBef>
                <a:spcPts val="600"/>
              </a:spcBef>
              <a:spcAft>
                <a:spcPts val="0"/>
              </a:spcAft>
              <a:buSzPts val="2000"/>
              <a:buFont typeface="Arial"/>
              <a:buChar char="•"/>
            </a:pPr>
            <a:r>
              <a:rPr lang="en-US"/>
              <a:t>Applets cannot run independently. They run inside a webpage using HTML code</a:t>
            </a:r>
            <a:endParaRPr/>
          </a:p>
          <a:p>
            <a:pPr indent="-342900" lvl="0" marL="342900" rtl="0" algn="l">
              <a:lnSpc>
                <a:spcPct val="100000"/>
              </a:lnSpc>
              <a:spcBef>
                <a:spcPts val="600"/>
              </a:spcBef>
              <a:spcAft>
                <a:spcPts val="0"/>
              </a:spcAft>
              <a:buSzPts val="2000"/>
              <a:buFont typeface="Arial"/>
              <a:buChar char="•"/>
            </a:pPr>
            <a:r>
              <a:rPr lang="en-US"/>
              <a:t>Applets cannot read from or write to the files  in the local computer</a:t>
            </a:r>
            <a:endParaRPr/>
          </a:p>
          <a:p>
            <a:pPr indent="-342900" lvl="0" marL="342900" rtl="0" algn="l">
              <a:lnSpc>
                <a:spcPct val="100000"/>
              </a:lnSpc>
              <a:spcBef>
                <a:spcPts val="600"/>
              </a:spcBef>
              <a:spcAft>
                <a:spcPts val="0"/>
              </a:spcAft>
              <a:buSzPts val="2000"/>
              <a:buFont typeface="Arial"/>
              <a:buChar char="•"/>
            </a:pPr>
            <a:r>
              <a:rPr lang="en-US"/>
              <a:t>Applet are restricted from using libraries from other languages such as C or C++.</a:t>
            </a:r>
            <a:endParaRPr/>
          </a:p>
          <a:p>
            <a:pPr indent="-215900" lvl="0" marL="342900" rtl="0" algn="l">
              <a:lnSpc>
                <a:spcPct val="100000"/>
              </a:lnSpc>
              <a:spcBef>
                <a:spcPts val="600"/>
              </a:spcBef>
              <a:spcAft>
                <a:spcPts val="0"/>
              </a:spcAft>
              <a:buSzPts val="2000"/>
              <a:buFont typeface="Arial"/>
              <a:buNone/>
            </a:pPr>
            <a:r>
              <a:t/>
            </a:r>
            <a:endParaRPr/>
          </a:p>
          <a:p>
            <a:pPr indent="0" lvl="0" marL="0" rtl="0" algn="l">
              <a:lnSpc>
                <a:spcPct val="100000"/>
              </a:lnSpc>
              <a:spcBef>
                <a:spcPts val="600"/>
              </a:spcBef>
              <a:spcAft>
                <a:spcPts val="0"/>
              </a:spcAft>
              <a:buSzPts val="2000"/>
              <a:buFont typeface="Arial"/>
              <a:buNone/>
            </a:pPr>
            <a:r>
              <a:t/>
            </a:r>
            <a:endParaRPr/>
          </a:p>
          <a:p>
            <a:pPr indent="-215900" lvl="0" marL="342900" rtl="0" algn="l">
              <a:lnSpc>
                <a:spcPct val="100000"/>
              </a:lnSpc>
              <a:spcBef>
                <a:spcPts val="600"/>
              </a:spcBef>
              <a:spcAft>
                <a:spcPts val="0"/>
              </a:spcAft>
              <a:buSzPts val="2000"/>
              <a:buFont typeface="Arial"/>
              <a:buNone/>
            </a:pPr>
            <a:r>
              <a:t/>
            </a:r>
            <a:endParaRPr/>
          </a:p>
        </p:txBody>
      </p:sp>
      <p:sp>
        <p:nvSpPr>
          <p:cNvPr id="3320" name="Google Shape;3320;p39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APPLETS</a:t>
            </a:r>
            <a:endParaRPr/>
          </a:p>
        </p:txBody>
      </p:sp>
      <p:sp>
        <p:nvSpPr>
          <p:cNvPr id="3321" name="Google Shape;3321;p390"/>
          <p:cNvSpPr/>
          <p:nvPr/>
        </p:nvSpPr>
        <p:spPr>
          <a:xfrm>
            <a:off x="5093335" y="4358005"/>
            <a:ext cx="3836035" cy="1737995"/>
          </a:xfrm>
          <a:prstGeom prst="wedgeEllipse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These restrictions ensure security and cannot do any damage to the local system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1"/>
                                        </p:tgtEl>
                                        <p:attrNameLst>
                                          <p:attrName>style.visibility</p:attrName>
                                        </p:attrNameLst>
                                      </p:cBhvr>
                                      <p:to>
                                        <p:strVal val="visible"/>
                                      </p:to>
                                    </p:set>
                                    <p:animEffect filter="fade" transition="in">
                                      <p:cBhvr>
                                        <p:cTn dur="500"/>
                                        <p:tgtEl>
                                          <p:spTgt spid="3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5" name="Shape 3325"/>
        <p:cNvGrpSpPr/>
        <p:nvPr/>
      </p:nvGrpSpPr>
      <p:grpSpPr>
        <a:xfrm>
          <a:off x="0" y="0"/>
          <a:ext cx="0" cy="0"/>
          <a:chOff x="0" y="0"/>
          <a:chExt cx="0" cy="0"/>
        </a:xfrm>
      </p:grpSpPr>
      <p:sp>
        <p:nvSpPr>
          <p:cNvPr id="3326" name="Google Shape;3326;p391"/>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Steps involved in developing and testing an applet are:</a:t>
            </a:r>
            <a:endParaRPr/>
          </a:p>
          <a:p>
            <a:pPr indent="-457200" lvl="0" marL="457200" rtl="0" algn="l">
              <a:lnSpc>
                <a:spcPct val="100000"/>
              </a:lnSpc>
              <a:spcBef>
                <a:spcPts val="600"/>
              </a:spcBef>
              <a:spcAft>
                <a:spcPts val="0"/>
              </a:spcAft>
              <a:buSzPts val="2000"/>
              <a:buFont typeface="Garamond"/>
              <a:buAutoNum type="arabicPeriod"/>
            </a:pPr>
            <a:r>
              <a:rPr lang="en-US"/>
              <a:t>Building an applet code (.java code)</a:t>
            </a:r>
            <a:endParaRPr/>
          </a:p>
          <a:p>
            <a:pPr indent="-457200" lvl="0" marL="457200" rtl="0" algn="l">
              <a:lnSpc>
                <a:spcPct val="100000"/>
              </a:lnSpc>
              <a:spcBef>
                <a:spcPts val="600"/>
              </a:spcBef>
              <a:spcAft>
                <a:spcPts val="0"/>
              </a:spcAft>
              <a:buSzPts val="2000"/>
              <a:buFont typeface="Garamond"/>
              <a:buAutoNum type="arabicPeriod"/>
            </a:pPr>
            <a:r>
              <a:rPr lang="en-US"/>
              <a:t>Creating an executable applet (.class file)</a:t>
            </a:r>
            <a:endParaRPr/>
          </a:p>
          <a:p>
            <a:pPr indent="-457200" lvl="0" marL="457200" rtl="0" algn="l">
              <a:lnSpc>
                <a:spcPct val="100000"/>
              </a:lnSpc>
              <a:spcBef>
                <a:spcPts val="600"/>
              </a:spcBef>
              <a:spcAft>
                <a:spcPts val="0"/>
              </a:spcAft>
              <a:buSzPts val="2000"/>
              <a:buFont typeface="Garamond"/>
              <a:buAutoNum type="arabicPeriod"/>
            </a:pPr>
            <a:r>
              <a:rPr lang="en-US"/>
              <a:t>Designing a webpage using HTML tags</a:t>
            </a:r>
            <a:endParaRPr/>
          </a:p>
          <a:p>
            <a:pPr indent="-457200" lvl="0" marL="457200" rtl="0" algn="l">
              <a:lnSpc>
                <a:spcPct val="100000"/>
              </a:lnSpc>
              <a:spcBef>
                <a:spcPts val="600"/>
              </a:spcBef>
              <a:spcAft>
                <a:spcPts val="0"/>
              </a:spcAft>
              <a:buSzPts val="2000"/>
              <a:buFont typeface="Garamond"/>
              <a:buAutoNum type="arabicPeriod"/>
            </a:pPr>
            <a:r>
              <a:rPr lang="en-US"/>
              <a:t>Preparing &lt;APPLET&gt; tag</a:t>
            </a:r>
            <a:endParaRPr/>
          </a:p>
          <a:p>
            <a:pPr indent="-457200" lvl="0" marL="457200" rtl="0" algn="l">
              <a:lnSpc>
                <a:spcPct val="100000"/>
              </a:lnSpc>
              <a:spcBef>
                <a:spcPts val="600"/>
              </a:spcBef>
              <a:spcAft>
                <a:spcPts val="0"/>
              </a:spcAft>
              <a:buSzPts val="2000"/>
              <a:buFont typeface="Garamond"/>
              <a:buAutoNum type="arabicPeriod"/>
            </a:pPr>
            <a:r>
              <a:rPr lang="en-US"/>
              <a:t>Incorporating &lt;APPET&gt; tag into web page(creating HTML file)</a:t>
            </a:r>
            <a:endParaRPr/>
          </a:p>
          <a:p>
            <a:pPr indent="-457200" lvl="0" marL="457200" rtl="0" algn="l">
              <a:lnSpc>
                <a:spcPct val="100000"/>
              </a:lnSpc>
              <a:spcBef>
                <a:spcPts val="600"/>
              </a:spcBef>
              <a:spcAft>
                <a:spcPts val="0"/>
              </a:spcAft>
              <a:buSzPts val="2000"/>
              <a:buFont typeface="Garamond"/>
              <a:buAutoNum type="arabicPeriod"/>
            </a:pPr>
            <a:r>
              <a:rPr lang="en-US"/>
              <a:t>Testing the applet code.</a:t>
            </a:r>
            <a:endParaRPr/>
          </a:p>
        </p:txBody>
      </p:sp>
      <p:sp>
        <p:nvSpPr>
          <p:cNvPr id="3327" name="Google Shape;3327;p39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APPLETS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1" name="Shape 3331"/>
        <p:cNvGrpSpPr/>
        <p:nvPr/>
      </p:nvGrpSpPr>
      <p:grpSpPr>
        <a:xfrm>
          <a:off x="0" y="0"/>
          <a:ext cx="0" cy="0"/>
          <a:chOff x="0" y="0"/>
          <a:chExt cx="0" cy="0"/>
        </a:xfrm>
      </p:grpSpPr>
      <p:sp>
        <p:nvSpPr>
          <p:cNvPr id="3332" name="Google Shape;3332;p392"/>
          <p:cNvSpPr txBox="1"/>
          <p:nvPr>
            <p:ph idx="1" type="body"/>
          </p:nvPr>
        </p:nvSpPr>
        <p:spPr>
          <a:xfrm>
            <a:off x="179070" y="1557020"/>
            <a:ext cx="5565140" cy="42195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500"/>
              <a:buFont typeface="Garamond"/>
              <a:buNone/>
            </a:pPr>
            <a:r>
              <a:rPr b="1" lang="en-US" sz="1500" u="sng"/>
              <a:t>Applet Life cycle:</a:t>
            </a:r>
            <a:endParaRPr/>
          </a:p>
          <a:p>
            <a:pPr indent="0" lvl="0" marL="0" rtl="0" algn="l">
              <a:lnSpc>
                <a:spcPct val="100000"/>
              </a:lnSpc>
              <a:spcBef>
                <a:spcPts val="600"/>
              </a:spcBef>
              <a:spcAft>
                <a:spcPts val="0"/>
              </a:spcAft>
              <a:buSzPts val="1500"/>
              <a:buFont typeface="Garamond"/>
              <a:buNone/>
            </a:pPr>
            <a:r>
              <a:rPr lang="en-US" sz="1500" u="sng"/>
              <a:t>java.applet.Applet class</a:t>
            </a:r>
            <a:endParaRPr/>
          </a:p>
          <a:p>
            <a:pPr indent="0" lvl="0" marL="0" rtl="0" algn="l">
              <a:lnSpc>
                <a:spcPct val="100000"/>
              </a:lnSpc>
              <a:spcBef>
                <a:spcPts val="600"/>
              </a:spcBef>
              <a:spcAft>
                <a:spcPts val="0"/>
              </a:spcAft>
              <a:buSzPts val="1500"/>
              <a:buFont typeface="Garamond"/>
              <a:buNone/>
            </a:pPr>
            <a:r>
              <a:rPr lang="en-US" sz="1500"/>
              <a:t>For creating any applet java.applet.Applet class must be inherited. It provides 4 life cycle methods of applet.</a:t>
            </a:r>
            <a:endParaRPr/>
          </a:p>
          <a:p>
            <a:pPr indent="-342900" lvl="0" marL="342900" rtl="0" algn="l">
              <a:lnSpc>
                <a:spcPct val="100000"/>
              </a:lnSpc>
              <a:spcBef>
                <a:spcPts val="600"/>
              </a:spcBef>
              <a:spcAft>
                <a:spcPts val="0"/>
              </a:spcAft>
              <a:buSzPts val="1500"/>
              <a:buFont typeface="Garamond"/>
              <a:buAutoNum type="arabicPeriod"/>
            </a:pPr>
            <a:r>
              <a:rPr lang="en-US" sz="1500"/>
              <a:t>public void </a:t>
            </a:r>
            <a:r>
              <a:rPr b="1" lang="en-US" sz="1500"/>
              <a:t>init()</a:t>
            </a:r>
            <a:r>
              <a:rPr lang="en-US" sz="1500"/>
              <a:t>: is used to initialized the Applet. It is invoked only once.</a:t>
            </a:r>
            <a:endParaRPr/>
          </a:p>
          <a:p>
            <a:pPr indent="-342900" lvl="0" marL="342900" rtl="0" algn="l">
              <a:lnSpc>
                <a:spcPct val="100000"/>
              </a:lnSpc>
              <a:spcBef>
                <a:spcPts val="600"/>
              </a:spcBef>
              <a:spcAft>
                <a:spcPts val="0"/>
              </a:spcAft>
              <a:buSzPts val="1500"/>
              <a:buFont typeface="Arial"/>
              <a:buAutoNum type="arabicPeriod"/>
            </a:pPr>
            <a:r>
              <a:rPr lang="en-US" sz="1500"/>
              <a:t>public void </a:t>
            </a:r>
            <a:r>
              <a:rPr b="1" lang="en-US" sz="1500"/>
              <a:t>start()</a:t>
            </a:r>
            <a:r>
              <a:rPr lang="en-US" sz="1500"/>
              <a:t>: is invoked after the init() method or browser is maximized. It is used to start the Applet.</a:t>
            </a:r>
            <a:endParaRPr/>
          </a:p>
          <a:p>
            <a:pPr indent="-342900" lvl="0" marL="342900" rtl="0" algn="l">
              <a:lnSpc>
                <a:spcPct val="100000"/>
              </a:lnSpc>
              <a:spcBef>
                <a:spcPts val="600"/>
              </a:spcBef>
              <a:spcAft>
                <a:spcPts val="0"/>
              </a:spcAft>
              <a:buSzPts val="1500"/>
              <a:buFont typeface="Arial"/>
              <a:buAutoNum type="arabicPeriod"/>
            </a:pPr>
            <a:r>
              <a:rPr lang="en-US" sz="1500"/>
              <a:t>public void </a:t>
            </a:r>
            <a:r>
              <a:rPr b="1" lang="en-US" sz="1500"/>
              <a:t>stop()</a:t>
            </a:r>
            <a:r>
              <a:rPr lang="en-US" sz="1500"/>
              <a:t>: is used to stop the Applet. It is invoked when Applet is stop or browser is minimized.</a:t>
            </a:r>
            <a:endParaRPr/>
          </a:p>
          <a:p>
            <a:pPr indent="-342900" lvl="0" marL="342900" rtl="0" algn="l">
              <a:lnSpc>
                <a:spcPct val="100000"/>
              </a:lnSpc>
              <a:spcBef>
                <a:spcPts val="600"/>
              </a:spcBef>
              <a:spcAft>
                <a:spcPts val="0"/>
              </a:spcAft>
              <a:buSzPts val="1500"/>
              <a:buFont typeface="Arial"/>
              <a:buAutoNum type="arabicPeriod"/>
            </a:pPr>
            <a:r>
              <a:rPr lang="en-US" sz="1500"/>
              <a:t>public void </a:t>
            </a:r>
            <a:r>
              <a:rPr b="1" lang="en-US" sz="1500"/>
              <a:t>destroy()</a:t>
            </a:r>
            <a:r>
              <a:rPr lang="en-US" sz="1500"/>
              <a:t>: is used to destroy the Applet. It is invoked only once.</a:t>
            </a:r>
            <a:endParaRPr/>
          </a:p>
          <a:p>
            <a:pPr indent="0" lvl="0" marL="0" rtl="0" algn="l">
              <a:lnSpc>
                <a:spcPct val="100000"/>
              </a:lnSpc>
              <a:spcBef>
                <a:spcPts val="600"/>
              </a:spcBef>
              <a:spcAft>
                <a:spcPts val="0"/>
              </a:spcAft>
              <a:buSzPts val="1500"/>
              <a:buFont typeface="Arial"/>
              <a:buNone/>
            </a:pPr>
            <a:r>
              <a:t/>
            </a:r>
            <a:endParaRPr sz="1500"/>
          </a:p>
          <a:p>
            <a:pPr indent="-342900" lvl="0" marL="342900" rtl="0" algn="l">
              <a:lnSpc>
                <a:spcPct val="100000"/>
              </a:lnSpc>
              <a:spcBef>
                <a:spcPts val="600"/>
              </a:spcBef>
              <a:spcAft>
                <a:spcPts val="0"/>
              </a:spcAft>
              <a:buSzPts val="1500"/>
              <a:buFont typeface="Garamond"/>
              <a:buNone/>
            </a:pPr>
            <a:r>
              <a:rPr lang="en-US" sz="1500" u="sng"/>
              <a:t>java.awt.Component class</a:t>
            </a:r>
            <a:endParaRPr/>
          </a:p>
          <a:p>
            <a:pPr indent="0" lvl="0" marL="0" rtl="0" algn="l">
              <a:lnSpc>
                <a:spcPct val="100000"/>
              </a:lnSpc>
              <a:spcBef>
                <a:spcPts val="600"/>
              </a:spcBef>
              <a:spcAft>
                <a:spcPts val="0"/>
              </a:spcAft>
              <a:buSzPts val="1500"/>
              <a:buFont typeface="Garamond"/>
              <a:buNone/>
            </a:pPr>
            <a:r>
              <a:rPr lang="en-US" sz="1500"/>
              <a:t>The Component class provides 1 life cycle method of applet.</a:t>
            </a:r>
            <a:endParaRPr/>
          </a:p>
          <a:p>
            <a:pPr indent="-342900" lvl="0" marL="342900" rtl="0" algn="l">
              <a:lnSpc>
                <a:spcPct val="100000"/>
              </a:lnSpc>
              <a:spcBef>
                <a:spcPts val="600"/>
              </a:spcBef>
              <a:spcAft>
                <a:spcPts val="0"/>
              </a:spcAft>
              <a:buSzPts val="1500"/>
              <a:buFont typeface="Arial"/>
              <a:buAutoNum type="arabicPeriod"/>
            </a:pPr>
            <a:r>
              <a:rPr lang="en-US" sz="1500"/>
              <a:t>public void</a:t>
            </a:r>
            <a:r>
              <a:rPr b="1" lang="en-US" sz="1500"/>
              <a:t> paint(Graphics g):</a:t>
            </a:r>
            <a:r>
              <a:rPr lang="en-US" sz="1500"/>
              <a:t> is used to paint the Applet. It provides Graphics class object that can be used for drawing oval, rectangle, arc etc.</a:t>
            </a:r>
            <a:endParaRPr/>
          </a:p>
        </p:txBody>
      </p:sp>
      <p:sp>
        <p:nvSpPr>
          <p:cNvPr id="3333" name="Google Shape;3333;p39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1. BUILDING AN APPLET</a:t>
            </a:r>
            <a:endParaRPr/>
          </a:p>
        </p:txBody>
      </p:sp>
      <p:pic>
        <p:nvPicPr>
          <p:cNvPr id="3334" name="Google Shape;3334;p392"/>
          <p:cNvPicPr preferRelativeResize="0"/>
          <p:nvPr>
            <p:ph idx="2" type="body"/>
          </p:nvPr>
        </p:nvPicPr>
        <p:blipFill rotWithShape="1">
          <a:blip r:embed="rId3">
            <a:alphaModFix/>
          </a:blip>
          <a:srcRect b="0" l="0" r="0" t="0"/>
          <a:stretch/>
        </p:blipFill>
        <p:spPr>
          <a:xfrm>
            <a:off x="5674360" y="2290445"/>
            <a:ext cx="3114675" cy="296291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4"/>
                                        </p:tgtEl>
                                        <p:attrNameLst>
                                          <p:attrName>style.visibility</p:attrName>
                                        </p:attrNameLst>
                                      </p:cBhvr>
                                      <p:to>
                                        <p:strVal val="visible"/>
                                      </p:to>
                                    </p:set>
                                    <p:animEffect filter="fade" transition="in">
                                      <p:cBhvr>
                                        <p:cTn dur="2000"/>
                                        <p:tgtEl>
                                          <p:spTgt spid="33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8" name="Shape 3338"/>
        <p:cNvGrpSpPr/>
        <p:nvPr/>
      </p:nvGrpSpPr>
      <p:grpSpPr>
        <a:xfrm>
          <a:off x="0" y="0"/>
          <a:ext cx="0" cy="0"/>
          <a:chOff x="0" y="0"/>
          <a:chExt cx="0" cy="0"/>
        </a:xfrm>
      </p:grpSpPr>
      <p:sp>
        <p:nvSpPr>
          <p:cNvPr id="3339" name="Google Shape;3339;p393"/>
          <p:cNvSpPr txBox="1"/>
          <p:nvPr/>
        </p:nvSpPr>
        <p:spPr>
          <a:xfrm>
            <a:off x="107315" y="45085"/>
            <a:ext cx="4069715" cy="3969385"/>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import java.applet.*;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import java.awt.*;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public class appletclassname extends Applet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public void paint( Graphics g)</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   // Applet operations code</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p:txBody>
      </p:sp>
      <p:sp>
        <p:nvSpPr>
          <p:cNvPr id="3340" name="Google Shape;3340;p393"/>
          <p:cNvSpPr txBox="1"/>
          <p:nvPr/>
        </p:nvSpPr>
        <p:spPr>
          <a:xfrm>
            <a:off x="179705" y="4233545"/>
            <a:ext cx="3835400" cy="2584450"/>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import java.applet.*;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import java.awt.*;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public class Helloapplet extends Applet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public void paint( Graphics g)</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g.drawString(“Hello Java”,10,100);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p:txBody>
      </p:sp>
      <p:sp>
        <p:nvSpPr>
          <p:cNvPr id="3341" name="Google Shape;3341;p393"/>
          <p:cNvSpPr/>
          <p:nvPr/>
        </p:nvSpPr>
        <p:spPr>
          <a:xfrm>
            <a:off x="3924300" y="4221480"/>
            <a:ext cx="2569845" cy="1234440"/>
          </a:xfrm>
          <a:prstGeom prst="wedgeEllipse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Helloapplet.java</a:t>
            </a:r>
            <a:endParaRPr/>
          </a:p>
        </p:txBody>
      </p:sp>
      <p:pic>
        <p:nvPicPr>
          <p:cNvPr id="3342" name="Google Shape;3342;p393"/>
          <p:cNvPicPr preferRelativeResize="0"/>
          <p:nvPr/>
        </p:nvPicPr>
        <p:blipFill rotWithShape="1">
          <a:blip r:embed="rId3">
            <a:alphaModFix/>
          </a:blip>
          <a:srcRect b="0" l="0" r="0" t="0"/>
          <a:stretch/>
        </p:blipFill>
        <p:spPr>
          <a:xfrm>
            <a:off x="7524115" y="405130"/>
            <a:ext cx="1432560" cy="4452620"/>
          </a:xfrm>
          <a:prstGeom prst="rect">
            <a:avLst/>
          </a:prstGeom>
          <a:noFill/>
          <a:ln>
            <a:noFill/>
          </a:ln>
        </p:spPr>
      </p:pic>
      <p:sp>
        <p:nvSpPr>
          <p:cNvPr id="3343" name="Google Shape;3343;p393"/>
          <p:cNvSpPr txBox="1"/>
          <p:nvPr/>
        </p:nvSpPr>
        <p:spPr>
          <a:xfrm>
            <a:off x="4643755" y="1845310"/>
            <a:ext cx="2569210" cy="368300"/>
          </a:xfrm>
          <a:prstGeom prst="rect">
            <a:avLst/>
          </a:prstGeom>
          <a:solidFill>
            <a:schemeClr val="dk1"/>
          </a:solidFill>
          <a:ln cap="flat" cmpd="sng" w="1905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Hierarchy of Applet------&gt;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9">
                                            <p:txEl>
                                              <p:pRg end="0" st="0"/>
                                            </p:txEl>
                                          </p:spTgt>
                                        </p:tgtEl>
                                        <p:attrNameLst>
                                          <p:attrName>style.visibility</p:attrName>
                                        </p:attrNameLst>
                                      </p:cBhvr>
                                      <p:to>
                                        <p:strVal val="visible"/>
                                      </p:to>
                                    </p:set>
                                    <p:animEffect filter="fade" transition="in">
                                      <p:cBhvr>
                                        <p:cTn dur="500"/>
                                        <p:tgtEl>
                                          <p:spTgt spid="33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9">
                                            <p:txEl>
                                              <p:pRg end="1" st="1"/>
                                            </p:txEl>
                                          </p:spTgt>
                                        </p:tgtEl>
                                        <p:attrNameLst>
                                          <p:attrName>style.visibility</p:attrName>
                                        </p:attrNameLst>
                                      </p:cBhvr>
                                      <p:to>
                                        <p:strVal val="visible"/>
                                      </p:to>
                                    </p:set>
                                    <p:animEffect filter="fade" transition="in">
                                      <p:cBhvr>
                                        <p:cTn dur="500"/>
                                        <p:tgtEl>
                                          <p:spTgt spid="33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9">
                                            <p:txEl>
                                              <p:pRg end="2" st="2"/>
                                            </p:txEl>
                                          </p:spTgt>
                                        </p:tgtEl>
                                        <p:attrNameLst>
                                          <p:attrName>style.visibility</p:attrName>
                                        </p:attrNameLst>
                                      </p:cBhvr>
                                      <p:to>
                                        <p:strVal val="visible"/>
                                      </p:to>
                                    </p:set>
                                    <p:animEffect filter="fade" transition="in">
                                      <p:cBhvr>
                                        <p:cTn dur="500"/>
                                        <p:tgtEl>
                                          <p:spTgt spid="33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9">
                                            <p:txEl>
                                              <p:pRg end="3" st="3"/>
                                            </p:txEl>
                                          </p:spTgt>
                                        </p:tgtEl>
                                        <p:attrNameLst>
                                          <p:attrName>style.visibility</p:attrName>
                                        </p:attrNameLst>
                                      </p:cBhvr>
                                      <p:to>
                                        <p:strVal val="visible"/>
                                      </p:to>
                                    </p:set>
                                    <p:animEffect filter="fade" transition="in">
                                      <p:cBhvr>
                                        <p:cTn dur="500"/>
                                        <p:tgtEl>
                                          <p:spTgt spid="33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9">
                                            <p:txEl>
                                              <p:pRg end="4" st="4"/>
                                            </p:txEl>
                                          </p:spTgt>
                                        </p:tgtEl>
                                        <p:attrNameLst>
                                          <p:attrName>style.visibility</p:attrName>
                                        </p:attrNameLst>
                                      </p:cBhvr>
                                      <p:to>
                                        <p:strVal val="visible"/>
                                      </p:to>
                                    </p:set>
                                    <p:animEffect filter="fade" transition="in">
                                      <p:cBhvr>
                                        <p:cTn dur="500"/>
                                        <p:tgtEl>
                                          <p:spTgt spid="333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9">
                                            <p:txEl>
                                              <p:pRg end="5" st="5"/>
                                            </p:txEl>
                                          </p:spTgt>
                                        </p:tgtEl>
                                        <p:attrNameLst>
                                          <p:attrName>style.visibility</p:attrName>
                                        </p:attrNameLst>
                                      </p:cBhvr>
                                      <p:to>
                                        <p:strVal val="visible"/>
                                      </p:to>
                                    </p:set>
                                    <p:animEffect filter="fade" transition="in">
                                      <p:cBhvr>
                                        <p:cTn dur="500"/>
                                        <p:tgtEl>
                                          <p:spTgt spid="333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9">
                                            <p:txEl>
                                              <p:pRg end="6" st="6"/>
                                            </p:txEl>
                                          </p:spTgt>
                                        </p:tgtEl>
                                        <p:attrNameLst>
                                          <p:attrName>style.visibility</p:attrName>
                                        </p:attrNameLst>
                                      </p:cBhvr>
                                      <p:to>
                                        <p:strVal val="visible"/>
                                      </p:to>
                                    </p:set>
                                    <p:animEffect filter="fade" transition="in">
                                      <p:cBhvr>
                                        <p:cTn dur="500"/>
                                        <p:tgtEl>
                                          <p:spTgt spid="333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9">
                                            <p:txEl>
                                              <p:pRg end="7" st="7"/>
                                            </p:txEl>
                                          </p:spTgt>
                                        </p:tgtEl>
                                        <p:attrNameLst>
                                          <p:attrName>style.visibility</p:attrName>
                                        </p:attrNameLst>
                                      </p:cBhvr>
                                      <p:to>
                                        <p:strVal val="visible"/>
                                      </p:to>
                                    </p:set>
                                    <p:animEffect filter="fade" transition="in">
                                      <p:cBhvr>
                                        <p:cTn dur="500"/>
                                        <p:tgtEl>
                                          <p:spTgt spid="333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9">
                                            <p:txEl>
                                              <p:pRg end="8" st="8"/>
                                            </p:txEl>
                                          </p:spTgt>
                                        </p:tgtEl>
                                        <p:attrNameLst>
                                          <p:attrName>style.visibility</p:attrName>
                                        </p:attrNameLst>
                                      </p:cBhvr>
                                      <p:to>
                                        <p:strVal val="visible"/>
                                      </p:to>
                                    </p:set>
                                    <p:animEffect filter="fade" transition="in">
                                      <p:cBhvr>
                                        <p:cTn dur="500"/>
                                        <p:tgtEl>
                                          <p:spTgt spid="333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9">
                                            <p:txEl>
                                              <p:pRg end="9" st="9"/>
                                            </p:txEl>
                                          </p:spTgt>
                                        </p:tgtEl>
                                        <p:attrNameLst>
                                          <p:attrName>style.visibility</p:attrName>
                                        </p:attrNameLst>
                                      </p:cBhvr>
                                      <p:to>
                                        <p:strVal val="visible"/>
                                      </p:to>
                                    </p:set>
                                    <p:animEffect filter="fade" transition="in">
                                      <p:cBhvr>
                                        <p:cTn dur="500"/>
                                        <p:tgtEl>
                                          <p:spTgt spid="333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9">
                                            <p:txEl>
                                              <p:pRg end="10" st="10"/>
                                            </p:txEl>
                                          </p:spTgt>
                                        </p:tgtEl>
                                        <p:attrNameLst>
                                          <p:attrName>style.visibility</p:attrName>
                                        </p:attrNameLst>
                                      </p:cBhvr>
                                      <p:to>
                                        <p:strVal val="visible"/>
                                      </p:to>
                                    </p:set>
                                    <p:animEffect filter="fade" transition="in">
                                      <p:cBhvr>
                                        <p:cTn dur="500"/>
                                        <p:tgtEl>
                                          <p:spTgt spid="333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9">
                                            <p:txEl>
                                              <p:pRg end="11" st="11"/>
                                            </p:txEl>
                                          </p:spTgt>
                                        </p:tgtEl>
                                        <p:attrNameLst>
                                          <p:attrName>style.visibility</p:attrName>
                                        </p:attrNameLst>
                                      </p:cBhvr>
                                      <p:to>
                                        <p:strVal val="visible"/>
                                      </p:to>
                                    </p:set>
                                    <p:animEffect filter="fade" transition="in">
                                      <p:cBhvr>
                                        <p:cTn dur="500"/>
                                        <p:tgtEl>
                                          <p:spTgt spid="3339">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9">
                                            <p:txEl>
                                              <p:pRg end="12" st="12"/>
                                            </p:txEl>
                                          </p:spTgt>
                                        </p:tgtEl>
                                        <p:attrNameLst>
                                          <p:attrName>style.visibility</p:attrName>
                                        </p:attrNameLst>
                                      </p:cBhvr>
                                      <p:to>
                                        <p:strVal val="visible"/>
                                      </p:to>
                                    </p:set>
                                    <p:animEffect filter="fade" transition="in">
                                      <p:cBhvr>
                                        <p:cTn dur="500"/>
                                        <p:tgtEl>
                                          <p:spTgt spid="3339">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9">
                                            <p:txEl>
                                              <p:pRg end="13" st="13"/>
                                            </p:txEl>
                                          </p:spTgt>
                                        </p:tgtEl>
                                        <p:attrNameLst>
                                          <p:attrName>style.visibility</p:attrName>
                                        </p:attrNameLst>
                                      </p:cBhvr>
                                      <p:to>
                                        <p:strVal val="visible"/>
                                      </p:to>
                                    </p:set>
                                    <p:animEffect filter="fade" transition="in">
                                      <p:cBhvr>
                                        <p:cTn dur="500"/>
                                        <p:tgtEl>
                                          <p:spTgt spid="3339">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0">
                                            <p:txEl>
                                              <p:pRg end="0" st="0"/>
                                            </p:txEl>
                                          </p:spTgt>
                                        </p:tgtEl>
                                        <p:attrNameLst>
                                          <p:attrName>style.visibility</p:attrName>
                                        </p:attrNameLst>
                                      </p:cBhvr>
                                      <p:to>
                                        <p:strVal val="visible"/>
                                      </p:to>
                                    </p:set>
                                    <p:animEffect filter="fade" transition="in">
                                      <p:cBhvr>
                                        <p:cTn dur="500"/>
                                        <p:tgtEl>
                                          <p:spTgt spid="33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0">
                                            <p:txEl>
                                              <p:pRg end="1" st="1"/>
                                            </p:txEl>
                                          </p:spTgt>
                                        </p:tgtEl>
                                        <p:attrNameLst>
                                          <p:attrName>style.visibility</p:attrName>
                                        </p:attrNameLst>
                                      </p:cBhvr>
                                      <p:to>
                                        <p:strVal val="visible"/>
                                      </p:to>
                                    </p:set>
                                    <p:animEffect filter="fade" transition="in">
                                      <p:cBhvr>
                                        <p:cTn dur="500"/>
                                        <p:tgtEl>
                                          <p:spTgt spid="33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0">
                                            <p:txEl>
                                              <p:pRg end="2" st="2"/>
                                            </p:txEl>
                                          </p:spTgt>
                                        </p:tgtEl>
                                        <p:attrNameLst>
                                          <p:attrName>style.visibility</p:attrName>
                                        </p:attrNameLst>
                                      </p:cBhvr>
                                      <p:to>
                                        <p:strVal val="visible"/>
                                      </p:to>
                                    </p:set>
                                    <p:animEffect filter="fade" transition="in">
                                      <p:cBhvr>
                                        <p:cTn dur="500"/>
                                        <p:tgtEl>
                                          <p:spTgt spid="33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0">
                                            <p:txEl>
                                              <p:pRg end="3" st="3"/>
                                            </p:txEl>
                                          </p:spTgt>
                                        </p:tgtEl>
                                        <p:attrNameLst>
                                          <p:attrName>style.visibility</p:attrName>
                                        </p:attrNameLst>
                                      </p:cBhvr>
                                      <p:to>
                                        <p:strVal val="visible"/>
                                      </p:to>
                                    </p:set>
                                    <p:animEffect filter="fade" transition="in">
                                      <p:cBhvr>
                                        <p:cTn dur="500"/>
                                        <p:tgtEl>
                                          <p:spTgt spid="33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0">
                                            <p:txEl>
                                              <p:pRg end="4" st="4"/>
                                            </p:txEl>
                                          </p:spTgt>
                                        </p:tgtEl>
                                        <p:attrNameLst>
                                          <p:attrName>style.visibility</p:attrName>
                                        </p:attrNameLst>
                                      </p:cBhvr>
                                      <p:to>
                                        <p:strVal val="visible"/>
                                      </p:to>
                                    </p:set>
                                    <p:animEffect filter="fade" transition="in">
                                      <p:cBhvr>
                                        <p:cTn dur="500"/>
                                        <p:tgtEl>
                                          <p:spTgt spid="334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0">
                                            <p:txEl>
                                              <p:pRg end="5" st="5"/>
                                            </p:txEl>
                                          </p:spTgt>
                                        </p:tgtEl>
                                        <p:attrNameLst>
                                          <p:attrName>style.visibility</p:attrName>
                                        </p:attrNameLst>
                                      </p:cBhvr>
                                      <p:to>
                                        <p:strVal val="visible"/>
                                      </p:to>
                                    </p:set>
                                    <p:animEffect filter="fade" transition="in">
                                      <p:cBhvr>
                                        <p:cTn dur="500"/>
                                        <p:tgtEl>
                                          <p:spTgt spid="334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0">
                                            <p:txEl>
                                              <p:pRg end="6" st="6"/>
                                            </p:txEl>
                                          </p:spTgt>
                                        </p:tgtEl>
                                        <p:attrNameLst>
                                          <p:attrName>style.visibility</p:attrName>
                                        </p:attrNameLst>
                                      </p:cBhvr>
                                      <p:to>
                                        <p:strVal val="visible"/>
                                      </p:to>
                                    </p:set>
                                    <p:animEffect filter="fade" transition="in">
                                      <p:cBhvr>
                                        <p:cTn dur="500"/>
                                        <p:tgtEl>
                                          <p:spTgt spid="334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0">
                                            <p:txEl>
                                              <p:pRg end="7" st="7"/>
                                            </p:txEl>
                                          </p:spTgt>
                                        </p:tgtEl>
                                        <p:attrNameLst>
                                          <p:attrName>style.visibility</p:attrName>
                                        </p:attrNameLst>
                                      </p:cBhvr>
                                      <p:to>
                                        <p:strVal val="visible"/>
                                      </p:to>
                                    </p:set>
                                    <p:animEffect filter="fade" transition="in">
                                      <p:cBhvr>
                                        <p:cTn dur="500"/>
                                        <p:tgtEl>
                                          <p:spTgt spid="334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0">
                                            <p:txEl>
                                              <p:pRg end="8" st="8"/>
                                            </p:txEl>
                                          </p:spTgt>
                                        </p:tgtEl>
                                        <p:attrNameLst>
                                          <p:attrName>style.visibility</p:attrName>
                                        </p:attrNameLst>
                                      </p:cBhvr>
                                      <p:to>
                                        <p:strVal val="visible"/>
                                      </p:to>
                                    </p:set>
                                    <p:animEffect filter="fade" transition="in">
                                      <p:cBhvr>
                                        <p:cTn dur="500"/>
                                        <p:tgtEl>
                                          <p:spTgt spid="334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1"/>
                                        </p:tgtEl>
                                        <p:attrNameLst>
                                          <p:attrName>style.visibility</p:attrName>
                                        </p:attrNameLst>
                                      </p:cBhvr>
                                      <p:to>
                                        <p:strVal val="visible"/>
                                      </p:to>
                                    </p:set>
                                    <p:animEffect filter="fade" transition="in">
                                      <p:cBhvr>
                                        <p:cTn dur="500"/>
                                        <p:tgtEl>
                                          <p:spTgt spid="33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3"/>
                                        </p:tgtEl>
                                        <p:attrNameLst>
                                          <p:attrName>style.visibility</p:attrName>
                                        </p:attrNameLst>
                                      </p:cBhvr>
                                      <p:to>
                                        <p:strVal val="visible"/>
                                      </p:to>
                                    </p:set>
                                    <p:animEffect filter="fade" transition="in">
                                      <p:cBhvr>
                                        <p:cTn dur="500"/>
                                        <p:tgtEl>
                                          <p:spTgt spid="3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2"/>
                                        </p:tgtEl>
                                        <p:attrNameLst>
                                          <p:attrName>style.visibility</p:attrName>
                                        </p:attrNameLst>
                                      </p:cBhvr>
                                      <p:to>
                                        <p:strVal val="visible"/>
                                      </p:to>
                                    </p:set>
                                    <p:animEffect filter="fade" transition="in">
                                      <p:cBhvr>
                                        <p:cTn dur="500"/>
                                        <p:tgtEl>
                                          <p:spTgt spid="3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7" name="Shape 3347"/>
        <p:cNvGrpSpPr/>
        <p:nvPr/>
      </p:nvGrpSpPr>
      <p:grpSpPr>
        <a:xfrm>
          <a:off x="0" y="0"/>
          <a:ext cx="0" cy="0"/>
          <a:chOff x="0" y="0"/>
          <a:chExt cx="0" cy="0"/>
        </a:xfrm>
      </p:grpSpPr>
      <p:sp>
        <p:nvSpPr>
          <p:cNvPr id="3348" name="Google Shape;3348;p394"/>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.class file is obtained by compiling the source codeof the applet.</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this generates Helloapplet.class file.</a:t>
            </a:r>
            <a:endParaRPr/>
          </a:p>
          <a:p>
            <a:pPr indent="0" lvl="0" marL="0" rtl="0" algn="l">
              <a:lnSpc>
                <a:spcPct val="100000"/>
              </a:lnSpc>
              <a:spcBef>
                <a:spcPts val="600"/>
              </a:spcBef>
              <a:spcAft>
                <a:spcPts val="0"/>
              </a:spcAft>
              <a:buSzPts val="2000"/>
              <a:buFont typeface="Garamond"/>
              <a:buNone/>
            </a:pPr>
            <a:r>
              <a:t/>
            </a:r>
            <a:endParaRPr/>
          </a:p>
        </p:txBody>
      </p:sp>
      <p:sp>
        <p:nvSpPr>
          <p:cNvPr id="3349" name="Google Shape;3349;p39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2. CREATING AN EXECUTABLE APPLET (.CLASS FILE)</a:t>
            </a:r>
            <a:endParaRPr/>
          </a:p>
        </p:txBody>
      </p:sp>
      <p:sp>
        <p:nvSpPr>
          <p:cNvPr id="3350" name="Google Shape;3350;p394"/>
          <p:cNvSpPr txBox="1"/>
          <p:nvPr/>
        </p:nvSpPr>
        <p:spPr>
          <a:xfrm>
            <a:off x="2771775" y="2997200"/>
            <a:ext cx="3007995" cy="460375"/>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Garamond"/>
                <a:ea typeface="Garamond"/>
                <a:cs typeface="Garamond"/>
                <a:sym typeface="Garamond"/>
              </a:rPr>
              <a:t>javac Helloapplet.java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0"/>
                                        </p:tgtEl>
                                        <p:attrNameLst>
                                          <p:attrName>style.visibility</p:attrName>
                                        </p:attrNameLst>
                                      </p:cBhvr>
                                      <p:to>
                                        <p:strVal val="visible"/>
                                      </p:to>
                                    </p:set>
                                    <p:animEffect filter="fade" transition="in">
                                      <p:cBhvr>
                                        <p:cTn dur="500"/>
                                        <p:tgtEl>
                                          <p:spTgt spid="3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3"/>
          <p:cNvSpPr txBox="1"/>
          <p:nvPr>
            <p:ph idx="1" type="body"/>
          </p:nvPr>
        </p:nvSpPr>
        <p:spPr>
          <a:xfrm>
            <a:off x="428596" y="3000372"/>
            <a:ext cx="2786082" cy="316706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b="1" lang="en-US"/>
              <a:t>Saving:</a:t>
            </a:r>
            <a:endParaRPr/>
          </a:p>
          <a:p>
            <a:pPr indent="0" lvl="0" marL="0" rtl="0" algn="l">
              <a:lnSpc>
                <a:spcPct val="100000"/>
              </a:lnSpc>
              <a:spcBef>
                <a:spcPts val="600"/>
              </a:spcBef>
              <a:spcAft>
                <a:spcPts val="0"/>
              </a:spcAft>
              <a:buSzPts val="2000"/>
              <a:buFont typeface="Garamond"/>
              <a:buNone/>
            </a:pPr>
            <a:r>
              <a:rPr lang="en-US"/>
              <a:t>         First.java</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b="1" lang="en-US"/>
              <a:t>Compiling:</a:t>
            </a:r>
            <a:endParaRPr/>
          </a:p>
          <a:p>
            <a:pPr indent="0" lvl="0" marL="0" rtl="0" algn="l">
              <a:lnSpc>
                <a:spcPct val="100000"/>
              </a:lnSpc>
              <a:spcBef>
                <a:spcPts val="600"/>
              </a:spcBef>
              <a:spcAft>
                <a:spcPts val="0"/>
              </a:spcAft>
              <a:buSzPts val="2000"/>
              <a:buFont typeface="Garamond"/>
              <a:buNone/>
            </a:pPr>
            <a:r>
              <a:rPr lang="en-US"/>
              <a:t>        javac  First.java</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b="1" lang="en-US"/>
              <a:t>Execution:</a:t>
            </a:r>
            <a:endParaRPr/>
          </a:p>
          <a:p>
            <a:pPr indent="0" lvl="0" marL="0" rtl="0" algn="l">
              <a:lnSpc>
                <a:spcPct val="100000"/>
              </a:lnSpc>
              <a:spcBef>
                <a:spcPts val="600"/>
              </a:spcBef>
              <a:spcAft>
                <a:spcPts val="0"/>
              </a:spcAft>
              <a:buSzPts val="2000"/>
              <a:buFont typeface="Garamond"/>
              <a:buNone/>
            </a:pPr>
            <a:r>
              <a:rPr lang="en-US"/>
              <a:t>        java First</a:t>
            </a:r>
            <a:endParaRPr/>
          </a:p>
        </p:txBody>
      </p:sp>
      <p:sp>
        <p:nvSpPr>
          <p:cNvPr id="439" name="Google Shape;439;p53"/>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COMPILING AND EXECUTING</a:t>
            </a:r>
            <a:endParaRPr/>
          </a:p>
        </p:txBody>
      </p:sp>
      <p:sp>
        <p:nvSpPr>
          <p:cNvPr id="440" name="Google Shape;440;p53"/>
          <p:cNvSpPr txBox="1"/>
          <p:nvPr/>
        </p:nvSpPr>
        <p:spPr>
          <a:xfrm>
            <a:off x="4143372" y="1988098"/>
            <a:ext cx="14287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Byte Code</a:t>
            </a:r>
            <a:endParaRPr/>
          </a:p>
        </p:txBody>
      </p:sp>
      <p:sp>
        <p:nvSpPr>
          <p:cNvPr id="441" name="Google Shape;441;p53"/>
          <p:cNvSpPr/>
          <p:nvPr/>
        </p:nvSpPr>
        <p:spPr>
          <a:xfrm>
            <a:off x="1857356" y="2428868"/>
            <a:ext cx="642942" cy="142876"/>
          </a:xfrm>
          <a:prstGeom prst="rightArrow">
            <a:avLst>
              <a:gd fmla="val 50000" name="adj1"/>
              <a:gd fmla="val 500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442" name="Google Shape;442;p53"/>
          <p:cNvSpPr txBox="1"/>
          <p:nvPr/>
        </p:nvSpPr>
        <p:spPr>
          <a:xfrm>
            <a:off x="2571736" y="2285992"/>
            <a:ext cx="1428760"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Garamond"/>
                <a:ea typeface="Garamond"/>
                <a:cs typeface="Garamond"/>
                <a:sym typeface="Garamond"/>
              </a:rPr>
              <a:t>Compiler</a:t>
            </a:r>
            <a:endParaRPr/>
          </a:p>
        </p:txBody>
      </p:sp>
      <p:sp>
        <p:nvSpPr>
          <p:cNvPr id="443" name="Google Shape;443;p53"/>
          <p:cNvSpPr/>
          <p:nvPr/>
        </p:nvSpPr>
        <p:spPr>
          <a:xfrm>
            <a:off x="4143372" y="2357430"/>
            <a:ext cx="1000132" cy="214314"/>
          </a:xfrm>
          <a:prstGeom prst="rightArrow">
            <a:avLst>
              <a:gd fmla="val 50000" name="adj1"/>
              <a:gd fmla="val 500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444" name="Google Shape;444;p53"/>
          <p:cNvSpPr txBox="1"/>
          <p:nvPr/>
        </p:nvSpPr>
        <p:spPr>
          <a:xfrm>
            <a:off x="928662" y="2285992"/>
            <a:ext cx="10001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Java File</a:t>
            </a:r>
            <a:endParaRPr/>
          </a:p>
        </p:txBody>
      </p:sp>
      <p:sp>
        <p:nvSpPr>
          <p:cNvPr id="445" name="Google Shape;445;p53"/>
          <p:cNvSpPr txBox="1"/>
          <p:nvPr/>
        </p:nvSpPr>
        <p:spPr>
          <a:xfrm>
            <a:off x="4143372" y="2488164"/>
            <a:ext cx="14287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file</a:t>
            </a:r>
            <a:endParaRPr/>
          </a:p>
        </p:txBody>
      </p:sp>
      <p:sp>
        <p:nvSpPr>
          <p:cNvPr id="446" name="Google Shape;446;p53"/>
          <p:cNvSpPr txBox="1"/>
          <p:nvPr/>
        </p:nvSpPr>
        <p:spPr>
          <a:xfrm>
            <a:off x="5286380" y="2143116"/>
            <a:ext cx="1428760" cy="646331"/>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Garamond"/>
                <a:ea typeface="Garamond"/>
                <a:cs typeface="Garamond"/>
                <a:sym typeface="Garamond"/>
              </a:rPr>
              <a:t>Execute (JVM)</a:t>
            </a:r>
            <a:endParaRPr/>
          </a:p>
        </p:txBody>
      </p:sp>
      <p:sp>
        <p:nvSpPr>
          <p:cNvPr id="447" name="Google Shape;447;p53"/>
          <p:cNvSpPr/>
          <p:nvPr/>
        </p:nvSpPr>
        <p:spPr>
          <a:xfrm>
            <a:off x="6858016" y="2357430"/>
            <a:ext cx="714380" cy="214314"/>
          </a:xfrm>
          <a:prstGeom prst="rightArrow">
            <a:avLst>
              <a:gd fmla="val 50000" name="adj1"/>
              <a:gd fmla="val 500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448" name="Google Shape;448;p53"/>
          <p:cNvSpPr txBox="1"/>
          <p:nvPr/>
        </p:nvSpPr>
        <p:spPr>
          <a:xfrm>
            <a:off x="7572396" y="2285992"/>
            <a:ext cx="14287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Output</a:t>
            </a:r>
            <a:endParaRPr/>
          </a:p>
        </p:txBody>
      </p:sp>
      <p:sp>
        <p:nvSpPr>
          <p:cNvPr id="449" name="Google Shape;449;p53"/>
          <p:cNvSpPr txBox="1"/>
          <p:nvPr/>
        </p:nvSpPr>
        <p:spPr>
          <a:xfrm rot="-1045429">
            <a:off x="4651014" y="4157764"/>
            <a:ext cx="359654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Garamond"/>
                <a:ea typeface="Garamond"/>
                <a:cs typeface="Garamond"/>
                <a:sym typeface="Garamond"/>
              </a:rPr>
              <a:t>Settig class path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0" st="0"/>
                                            </p:txEl>
                                          </p:spTgt>
                                        </p:tgtEl>
                                        <p:attrNameLst>
                                          <p:attrName>style.visibility</p:attrName>
                                        </p:attrNameLst>
                                      </p:cBhvr>
                                      <p:to>
                                        <p:strVal val="visible"/>
                                      </p:to>
                                    </p:set>
                                    <p:animEffect filter="fade" transition="in">
                                      <p:cBhvr>
                                        <p:cTn dur="500"/>
                                        <p:tgtEl>
                                          <p:spTgt spid="4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1" st="1"/>
                                            </p:txEl>
                                          </p:spTgt>
                                        </p:tgtEl>
                                        <p:attrNameLst>
                                          <p:attrName>style.visibility</p:attrName>
                                        </p:attrNameLst>
                                      </p:cBhvr>
                                      <p:to>
                                        <p:strVal val="visible"/>
                                      </p:to>
                                    </p:set>
                                    <p:animEffect filter="fade" transition="in">
                                      <p:cBhvr>
                                        <p:cTn dur="500"/>
                                        <p:tgtEl>
                                          <p:spTgt spid="4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2" st="2"/>
                                            </p:txEl>
                                          </p:spTgt>
                                        </p:tgtEl>
                                        <p:attrNameLst>
                                          <p:attrName>style.visibility</p:attrName>
                                        </p:attrNameLst>
                                      </p:cBhvr>
                                      <p:to>
                                        <p:strVal val="visible"/>
                                      </p:to>
                                    </p:set>
                                    <p:animEffect filter="fade" transition="in">
                                      <p:cBhvr>
                                        <p:cTn dur="500"/>
                                        <p:tgtEl>
                                          <p:spTgt spid="4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3" st="3"/>
                                            </p:txEl>
                                          </p:spTgt>
                                        </p:tgtEl>
                                        <p:attrNameLst>
                                          <p:attrName>style.visibility</p:attrName>
                                        </p:attrNameLst>
                                      </p:cBhvr>
                                      <p:to>
                                        <p:strVal val="visible"/>
                                      </p:to>
                                    </p:set>
                                    <p:animEffect filter="fade" transition="in">
                                      <p:cBhvr>
                                        <p:cTn dur="500"/>
                                        <p:tgtEl>
                                          <p:spTgt spid="43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4" st="4"/>
                                            </p:txEl>
                                          </p:spTgt>
                                        </p:tgtEl>
                                        <p:attrNameLst>
                                          <p:attrName>style.visibility</p:attrName>
                                        </p:attrNameLst>
                                      </p:cBhvr>
                                      <p:to>
                                        <p:strVal val="visible"/>
                                      </p:to>
                                    </p:set>
                                    <p:animEffect filter="fade" transition="in">
                                      <p:cBhvr>
                                        <p:cTn dur="500"/>
                                        <p:tgtEl>
                                          <p:spTgt spid="43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5" st="5"/>
                                            </p:txEl>
                                          </p:spTgt>
                                        </p:tgtEl>
                                        <p:attrNameLst>
                                          <p:attrName>style.visibility</p:attrName>
                                        </p:attrNameLst>
                                      </p:cBhvr>
                                      <p:to>
                                        <p:strVal val="visible"/>
                                      </p:to>
                                    </p:set>
                                    <p:animEffect filter="fade" transition="in">
                                      <p:cBhvr>
                                        <p:cTn dur="500"/>
                                        <p:tgtEl>
                                          <p:spTgt spid="43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6" st="6"/>
                                            </p:txEl>
                                          </p:spTgt>
                                        </p:tgtEl>
                                        <p:attrNameLst>
                                          <p:attrName>style.visibility</p:attrName>
                                        </p:attrNameLst>
                                      </p:cBhvr>
                                      <p:to>
                                        <p:strVal val="visible"/>
                                      </p:to>
                                    </p:set>
                                    <p:animEffect filter="fade" transition="in">
                                      <p:cBhvr>
                                        <p:cTn dur="500"/>
                                        <p:tgtEl>
                                          <p:spTgt spid="43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7" st="7"/>
                                            </p:txEl>
                                          </p:spTgt>
                                        </p:tgtEl>
                                        <p:attrNameLst>
                                          <p:attrName>style.visibility</p:attrName>
                                        </p:attrNameLst>
                                      </p:cBhvr>
                                      <p:to>
                                        <p:strVal val="visible"/>
                                      </p:to>
                                    </p:set>
                                    <p:animEffect filter="fade" transition="in">
                                      <p:cBhvr>
                                        <p:cTn dur="500"/>
                                        <p:tgtEl>
                                          <p:spTgt spid="43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4" name="Shape 3354"/>
        <p:cNvGrpSpPr/>
        <p:nvPr/>
      </p:nvGrpSpPr>
      <p:grpSpPr>
        <a:xfrm>
          <a:off x="0" y="0"/>
          <a:ext cx="0" cy="0"/>
          <a:chOff x="0" y="0"/>
          <a:chExt cx="0" cy="0"/>
        </a:xfrm>
      </p:grpSpPr>
      <p:sp>
        <p:nvSpPr>
          <p:cNvPr id="3355" name="Google Shape;3355;p395"/>
          <p:cNvSpPr txBox="1"/>
          <p:nvPr>
            <p:ph idx="1" type="body"/>
          </p:nvPr>
        </p:nvSpPr>
        <p:spPr>
          <a:xfrm>
            <a:off x="457200" y="2020570"/>
            <a:ext cx="8229600" cy="4290695"/>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SzPts val="2000"/>
              <a:buFont typeface="Garamond"/>
              <a:buNone/>
            </a:pPr>
            <a:r>
              <a:rPr lang="en-US"/>
              <a:t>In order to run a java applet, it is first necessary to have a webpage that references the applet.</a:t>
            </a:r>
            <a:endParaRPr/>
          </a:p>
          <a:p>
            <a:pPr indent="0" lvl="0" marL="0" rtl="0" algn="l">
              <a:lnSpc>
                <a:spcPct val="100000"/>
              </a:lnSpc>
              <a:spcBef>
                <a:spcPts val="600"/>
              </a:spcBef>
              <a:spcAft>
                <a:spcPts val="0"/>
              </a:spcAft>
              <a:buSzPts val="2000"/>
              <a:buFont typeface="Garamond"/>
              <a:buNone/>
            </a:pPr>
            <a:r>
              <a:rPr lang="en-US"/>
              <a:t>Web page is made with HTML tags.</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&lt;APPLET&gt; tag is used.</a:t>
            </a:r>
            <a:endParaRPr/>
          </a:p>
          <a:p>
            <a:pPr indent="0" lvl="0" marL="0" rtl="0" algn="l">
              <a:lnSpc>
                <a:spcPct val="100000"/>
              </a:lnSpc>
              <a:spcBef>
                <a:spcPts val="600"/>
              </a:spcBef>
              <a:spcAft>
                <a:spcPts val="0"/>
              </a:spcAft>
              <a:buSzPts val="2000"/>
              <a:buFont typeface="Garamond"/>
              <a:buNone/>
            </a:pPr>
            <a:r>
              <a:t/>
            </a:r>
            <a:endParaRPr/>
          </a:p>
        </p:txBody>
      </p:sp>
      <p:sp>
        <p:nvSpPr>
          <p:cNvPr id="3356" name="Google Shape;3356;p395"/>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3. DESIGNING A WEBPAGE USING HTML TAGS</a:t>
            </a:r>
            <a:endParaRPr/>
          </a:p>
        </p:txBody>
      </p:sp>
      <p:sp>
        <p:nvSpPr>
          <p:cNvPr id="3357" name="Google Shape;3357;p395"/>
          <p:cNvSpPr txBox="1"/>
          <p:nvPr/>
        </p:nvSpPr>
        <p:spPr>
          <a:xfrm>
            <a:off x="3707765" y="3285490"/>
            <a:ext cx="2055495" cy="2306955"/>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&lt;HTML&gt;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&lt;HEAD&gt;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&lt;/HEAD&gt;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&lt;BODY&gt;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&lt;/BODY&gt;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&lt;/HTML&gt;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5">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7"/>
                                        </p:tgtEl>
                                        <p:attrNameLst>
                                          <p:attrName>style.visibility</p:attrName>
                                        </p:attrNameLst>
                                      </p:cBhvr>
                                      <p:to>
                                        <p:strVal val="visible"/>
                                      </p:to>
                                    </p:set>
                                    <p:animEffect filter="fade" transition="in">
                                      <p:cBhvr>
                                        <p:cTn dur="500"/>
                                        <p:tgtEl>
                                          <p:spTgt spid="33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1" name="Shape 3361"/>
        <p:cNvGrpSpPr/>
        <p:nvPr/>
      </p:nvGrpSpPr>
      <p:grpSpPr>
        <a:xfrm>
          <a:off x="0" y="0"/>
          <a:ext cx="0" cy="0"/>
          <a:chOff x="0" y="0"/>
          <a:chExt cx="0" cy="0"/>
        </a:xfrm>
      </p:grpSpPr>
      <p:sp>
        <p:nvSpPr>
          <p:cNvPr id="3362" name="Google Shape;3362;p396"/>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&lt;APPLET&gt; tag supplies the name of the applet to be loaded and tells trowser how much space required  by the applet.</a:t>
            </a:r>
            <a:endParaRPr/>
          </a:p>
          <a:p>
            <a:pPr indent="0" lvl="0" marL="0" rtl="0" algn="l">
              <a:lnSpc>
                <a:spcPct val="100000"/>
              </a:lnSpc>
              <a:spcBef>
                <a:spcPts val="600"/>
              </a:spcBef>
              <a:spcAft>
                <a:spcPts val="0"/>
              </a:spcAft>
              <a:buSzPts val="2000"/>
              <a:buFont typeface="Garamond"/>
              <a:buNone/>
            </a:pPr>
            <a:r>
              <a:rPr lang="en-US"/>
              <a:t>This specifies three things</a:t>
            </a:r>
            <a:endParaRPr/>
          </a:p>
          <a:p>
            <a:pPr indent="-457200" lvl="0" marL="457200" rtl="0" algn="l">
              <a:lnSpc>
                <a:spcPct val="100000"/>
              </a:lnSpc>
              <a:spcBef>
                <a:spcPts val="600"/>
              </a:spcBef>
              <a:spcAft>
                <a:spcPts val="0"/>
              </a:spcAft>
              <a:buSzPts val="2000"/>
              <a:buFont typeface="Garamond"/>
              <a:buAutoNum type="arabicPeriod"/>
            </a:pPr>
            <a:r>
              <a:rPr lang="en-US"/>
              <a:t>name of the applet</a:t>
            </a:r>
            <a:endParaRPr/>
          </a:p>
          <a:p>
            <a:pPr indent="-457200" lvl="0" marL="457200" rtl="0" algn="l">
              <a:lnSpc>
                <a:spcPct val="100000"/>
              </a:lnSpc>
              <a:spcBef>
                <a:spcPts val="600"/>
              </a:spcBef>
              <a:spcAft>
                <a:spcPts val="0"/>
              </a:spcAft>
              <a:buSzPts val="2000"/>
              <a:buFont typeface="Garamond"/>
              <a:buAutoNum type="arabicPeriod"/>
            </a:pPr>
            <a:r>
              <a:rPr lang="en-US"/>
              <a:t>Width of the applet(in pixels)</a:t>
            </a:r>
            <a:endParaRPr/>
          </a:p>
          <a:p>
            <a:pPr indent="-457200" lvl="0" marL="457200" rtl="0" algn="l">
              <a:lnSpc>
                <a:spcPct val="100000"/>
              </a:lnSpc>
              <a:spcBef>
                <a:spcPts val="600"/>
              </a:spcBef>
              <a:spcAft>
                <a:spcPts val="0"/>
              </a:spcAft>
              <a:buSzPts val="2000"/>
              <a:buFont typeface="Garamond"/>
              <a:buAutoNum type="arabicPeriod"/>
            </a:pPr>
            <a:r>
              <a:rPr lang="en-US"/>
              <a:t>Height of the applet(in pixels)</a:t>
            </a:r>
            <a:endParaRPr/>
          </a:p>
        </p:txBody>
      </p:sp>
      <p:sp>
        <p:nvSpPr>
          <p:cNvPr id="3363" name="Google Shape;3363;p396"/>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4.PREPARING &lt;APPLET&gt; TAG</a:t>
            </a:r>
            <a:endParaRPr/>
          </a:p>
        </p:txBody>
      </p:sp>
      <p:sp>
        <p:nvSpPr>
          <p:cNvPr id="3364" name="Google Shape;3364;p396"/>
          <p:cNvSpPr txBox="1"/>
          <p:nvPr/>
        </p:nvSpPr>
        <p:spPr>
          <a:xfrm>
            <a:off x="4643755" y="3213100"/>
            <a:ext cx="2707005" cy="1753235"/>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&lt;APPLET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code=Helloapplet.class</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width=400</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height=200 &gt;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&lt;/APPLET&gt;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4"/>
                                        </p:tgtEl>
                                        <p:attrNameLst>
                                          <p:attrName>style.visibility</p:attrName>
                                        </p:attrNameLst>
                                      </p:cBhvr>
                                      <p:to>
                                        <p:strVal val="visible"/>
                                      </p:to>
                                    </p:set>
                                    <p:animEffect filter="fade" transition="in">
                                      <p:cBhvr>
                                        <p:cTn dur="500"/>
                                        <p:tgtEl>
                                          <p:spTgt spid="3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8" name="Shape 3368"/>
        <p:cNvGrpSpPr/>
        <p:nvPr/>
      </p:nvGrpSpPr>
      <p:grpSpPr>
        <a:xfrm>
          <a:off x="0" y="0"/>
          <a:ext cx="0" cy="0"/>
          <a:chOff x="0" y="0"/>
          <a:chExt cx="0" cy="0"/>
        </a:xfrm>
      </p:grpSpPr>
      <p:sp>
        <p:nvSpPr>
          <p:cNvPr id="3369" name="Google Shape;3369;p397"/>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3370" name="Google Shape;3370;p397"/>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5. CREATING HTML FILE</a:t>
            </a:r>
            <a:endParaRPr/>
          </a:p>
        </p:txBody>
      </p:sp>
      <p:sp>
        <p:nvSpPr>
          <p:cNvPr id="3371" name="Google Shape;3371;p397"/>
          <p:cNvSpPr txBox="1"/>
          <p:nvPr/>
        </p:nvSpPr>
        <p:spPr>
          <a:xfrm>
            <a:off x="1547495" y="2020570"/>
            <a:ext cx="4739640" cy="4246245"/>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&lt;HTML&gt;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&lt;HEAD&gt;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&lt;TITLE&gt; Welcome to Java Applets&lt;/TITLE&gt;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&lt;/HEAD&gt;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&lt;BODY&gt;</a:t>
            </a:r>
            <a:endParaRPr/>
          </a:p>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r>
              <a:rPr b="1" lang="en-US" sz="1800">
                <a:solidFill>
                  <a:schemeClr val="lt1"/>
                </a:solidFill>
                <a:latin typeface="Garamond"/>
                <a:ea typeface="Garamond"/>
                <a:cs typeface="Garamond"/>
                <a:sym typeface="Garamond"/>
              </a:rPr>
              <a:t>&lt;APPLET</a:t>
            </a:r>
            <a:endParaRPr b="1" sz="1800">
              <a:solidFill>
                <a:schemeClr val="lt1"/>
              </a:solidFill>
              <a:latin typeface="Garamond"/>
              <a:ea typeface="Garamond"/>
              <a:cs typeface="Garamond"/>
              <a:sym typeface="Garamond"/>
            </a:endParaRPr>
          </a:p>
          <a:p>
            <a:pPr indent="0" lvl="0" marL="0" marR="0" rtl="0" algn="l">
              <a:spcBef>
                <a:spcPts val="0"/>
              </a:spcBef>
              <a:spcAft>
                <a:spcPts val="0"/>
              </a:spcAft>
              <a:buNone/>
            </a:pPr>
            <a:r>
              <a:rPr b="1" lang="en-US" sz="1800">
                <a:solidFill>
                  <a:schemeClr val="lt1"/>
                </a:solidFill>
                <a:latin typeface="Garamond"/>
                <a:ea typeface="Garamond"/>
                <a:cs typeface="Garamond"/>
                <a:sym typeface="Garamond"/>
              </a:rPr>
              <a:t>           code=Helloapplet.class</a:t>
            </a:r>
            <a:endParaRPr b="1" sz="1800">
              <a:solidFill>
                <a:schemeClr val="lt1"/>
              </a:solidFill>
              <a:latin typeface="Garamond"/>
              <a:ea typeface="Garamond"/>
              <a:cs typeface="Garamond"/>
              <a:sym typeface="Garamond"/>
            </a:endParaRPr>
          </a:p>
          <a:p>
            <a:pPr indent="0" lvl="0" marL="0" marR="0" rtl="0" algn="l">
              <a:spcBef>
                <a:spcPts val="0"/>
              </a:spcBef>
              <a:spcAft>
                <a:spcPts val="0"/>
              </a:spcAft>
              <a:buNone/>
            </a:pPr>
            <a:r>
              <a:rPr b="1" lang="en-US" sz="1800">
                <a:solidFill>
                  <a:schemeClr val="lt1"/>
                </a:solidFill>
                <a:latin typeface="Garamond"/>
                <a:ea typeface="Garamond"/>
                <a:cs typeface="Garamond"/>
                <a:sym typeface="Garamond"/>
              </a:rPr>
              <a:t>          width=400</a:t>
            </a:r>
            <a:endParaRPr b="1" sz="1800">
              <a:solidFill>
                <a:schemeClr val="lt1"/>
              </a:solidFill>
              <a:latin typeface="Garamond"/>
              <a:ea typeface="Garamond"/>
              <a:cs typeface="Garamond"/>
              <a:sym typeface="Garamond"/>
            </a:endParaRPr>
          </a:p>
          <a:p>
            <a:pPr indent="0" lvl="0" marL="0" marR="0" rtl="0" algn="l">
              <a:spcBef>
                <a:spcPts val="0"/>
              </a:spcBef>
              <a:spcAft>
                <a:spcPts val="0"/>
              </a:spcAft>
              <a:buNone/>
            </a:pPr>
            <a:r>
              <a:rPr b="1" lang="en-US" sz="1800">
                <a:solidFill>
                  <a:schemeClr val="lt1"/>
                </a:solidFill>
                <a:latin typeface="Garamond"/>
                <a:ea typeface="Garamond"/>
                <a:cs typeface="Garamond"/>
                <a:sym typeface="Garamond"/>
              </a:rPr>
              <a:t>          height=200 &gt;</a:t>
            </a:r>
            <a:endParaRPr b="1" sz="1800">
              <a:solidFill>
                <a:schemeClr val="lt1"/>
              </a:solidFill>
              <a:latin typeface="Garamond"/>
              <a:ea typeface="Garamond"/>
              <a:cs typeface="Garamond"/>
              <a:sym typeface="Garamond"/>
            </a:endParaRPr>
          </a:p>
          <a:p>
            <a:pPr indent="0" lvl="0" marL="0" marR="0" rtl="0" algn="l">
              <a:spcBef>
                <a:spcPts val="0"/>
              </a:spcBef>
              <a:spcAft>
                <a:spcPts val="0"/>
              </a:spcAft>
              <a:buNone/>
            </a:pPr>
            <a:r>
              <a:rPr b="1" lang="en-US" sz="1800">
                <a:solidFill>
                  <a:schemeClr val="lt1"/>
                </a:solidFill>
                <a:latin typeface="Garamond"/>
                <a:ea typeface="Garamond"/>
                <a:cs typeface="Garamond"/>
                <a:sym typeface="Garamond"/>
              </a:rPr>
              <a:t> &lt;/APPLET&gt;</a:t>
            </a:r>
            <a:endParaRPr b="1" sz="1800">
              <a:solidFill>
                <a:schemeClr val="lt1"/>
              </a:solidFill>
              <a:latin typeface="Garamond"/>
              <a:ea typeface="Garamond"/>
              <a:cs typeface="Garamond"/>
              <a:sym typeface="Garamond"/>
            </a:endParaRPr>
          </a:p>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&lt;/BODY&gt;</a:t>
            </a:r>
            <a:endParaRPr/>
          </a:p>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&lt;/HTML&gt;</a:t>
            </a:r>
            <a:endParaRPr/>
          </a:p>
        </p:txBody>
      </p:sp>
      <p:sp>
        <p:nvSpPr>
          <p:cNvPr id="3372" name="Google Shape;3372;p397"/>
          <p:cNvSpPr/>
          <p:nvPr/>
        </p:nvSpPr>
        <p:spPr>
          <a:xfrm>
            <a:off x="6083935" y="3285490"/>
            <a:ext cx="2569845" cy="1234440"/>
          </a:xfrm>
          <a:prstGeom prst="wedgeEllipse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Helloapplet.html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1">
                                            <p:txEl>
                                              <p:pRg end="0" st="0"/>
                                            </p:txEl>
                                          </p:spTgt>
                                        </p:tgtEl>
                                        <p:attrNameLst>
                                          <p:attrName>style.visibility</p:attrName>
                                        </p:attrNameLst>
                                      </p:cBhvr>
                                      <p:to>
                                        <p:strVal val="visible"/>
                                      </p:to>
                                    </p:set>
                                    <p:animEffect filter="fade" transition="in">
                                      <p:cBhvr>
                                        <p:cTn dur="500"/>
                                        <p:tgtEl>
                                          <p:spTgt spid="33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1">
                                            <p:txEl>
                                              <p:pRg end="1" st="1"/>
                                            </p:txEl>
                                          </p:spTgt>
                                        </p:tgtEl>
                                        <p:attrNameLst>
                                          <p:attrName>style.visibility</p:attrName>
                                        </p:attrNameLst>
                                      </p:cBhvr>
                                      <p:to>
                                        <p:strVal val="visible"/>
                                      </p:to>
                                    </p:set>
                                    <p:animEffect filter="fade" transition="in">
                                      <p:cBhvr>
                                        <p:cTn dur="500"/>
                                        <p:tgtEl>
                                          <p:spTgt spid="33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1">
                                            <p:txEl>
                                              <p:pRg end="2" st="2"/>
                                            </p:txEl>
                                          </p:spTgt>
                                        </p:tgtEl>
                                        <p:attrNameLst>
                                          <p:attrName>style.visibility</p:attrName>
                                        </p:attrNameLst>
                                      </p:cBhvr>
                                      <p:to>
                                        <p:strVal val="visible"/>
                                      </p:to>
                                    </p:set>
                                    <p:animEffect filter="fade" transition="in">
                                      <p:cBhvr>
                                        <p:cTn dur="500"/>
                                        <p:tgtEl>
                                          <p:spTgt spid="33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1">
                                            <p:txEl>
                                              <p:pRg end="3" st="3"/>
                                            </p:txEl>
                                          </p:spTgt>
                                        </p:tgtEl>
                                        <p:attrNameLst>
                                          <p:attrName>style.visibility</p:attrName>
                                        </p:attrNameLst>
                                      </p:cBhvr>
                                      <p:to>
                                        <p:strVal val="visible"/>
                                      </p:to>
                                    </p:set>
                                    <p:animEffect filter="fade" transition="in">
                                      <p:cBhvr>
                                        <p:cTn dur="500"/>
                                        <p:tgtEl>
                                          <p:spTgt spid="33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1">
                                            <p:txEl>
                                              <p:pRg end="4" st="4"/>
                                            </p:txEl>
                                          </p:spTgt>
                                        </p:tgtEl>
                                        <p:attrNameLst>
                                          <p:attrName>style.visibility</p:attrName>
                                        </p:attrNameLst>
                                      </p:cBhvr>
                                      <p:to>
                                        <p:strVal val="visible"/>
                                      </p:to>
                                    </p:set>
                                    <p:animEffect filter="fade" transition="in">
                                      <p:cBhvr>
                                        <p:cTn dur="500"/>
                                        <p:tgtEl>
                                          <p:spTgt spid="337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1">
                                            <p:txEl>
                                              <p:pRg end="5" st="5"/>
                                            </p:txEl>
                                          </p:spTgt>
                                        </p:tgtEl>
                                        <p:attrNameLst>
                                          <p:attrName>style.visibility</p:attrName>
                                        </p:attrNameLst>
                                      </p:cBhvr>
                                      <p:to>
                                        <p:strVal val="visible"/>
                                      </p:to>
                                    </p:set>
                                    <p:animEffect filter="fade" transition="in">
                                      <p:cBhvr>
                                        <p:cTn dur="500"/>
                                        <p:tgtEl>
                                          <p:spTgt spid="337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1">
                                            <p:txEl>
                                              <p:pRg end="6" st="6"/>
                                            </p:txEl>
                                          </p:spTgt>
                                        </p:tgtEl>
                                        <p:attrNameLst>
                                          <p:attrName>style.visibility</p:attrName>
                                        </p:attrNameLst>
                                      </p:cBhvr>
                                      <p:to>
                                        <p:strVal val="visible"/>
                                      </p:to>
                                    </p:set>
                                    <p:animEffect filter="fade" transition="in">
                                      <p:cBhvr>
                                        <p:cTn dur="500"/>
                                        <p:tgtEl>
                                          <p:spTgt spid="337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1">
                                            <p:txEl>
                                              <p:pRg end="7" st="7"/>
                                            </p:txEl>
                                          </p:spTgt>
                                        </p:tgtEl>
                                        <p:attrNameLst>
                                          <p:attrName>style.visibility</p:attrName>
                                        </p:attrNameLst>
                                      </p:cBhvr>
                                      <p:to>
                                        <p:strVal val="visible"/>
                                      </p:to>
                                    </p:set>
                                    <p:animEffect filter="fade" transition="in">
                                      <p:cBhvr>
                                        <p:cTn dur="500"/>
                                        <p:tgtEl>
                                          <p:spTgt spid="337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1">
                                            <p:txEl>
                                              <p:pRg end="8" st="8"/>
                                            </p:txEl>
                                          </p:spTgt>
                                        </p:tgtEl>
                                        <p:attrNameLst>
                                          <p:attrName>style.visibility</p:attrName>
                                        </p:attrNameLst>
                                      </p:cBhvr>
                                      <p:to>
                                        <p:strVal val="visible"/>
                                      </p:to>
                                    </p:set>
                                    <p:animEffect filter="fade" transition="in">
                                      <p:cBhvr>
                                        <p:cTn dur="500"/>
                                        <p:tgtEl>
                                          <p:spTgt spid="337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1">
                                            <p:txEl>
                                              <p:pRg end="9" st="9"/>
                                            </p:txEl>
                                          </p:spTgt>
                                        </p:tgtEl>
                                        <p:attrNameLst>
                                          <p:attrName>style.visibility</p:attrName>
                                        </p:attrNameLst>
                                      </p:cBhvr>
                                      <p:to>
                                        <p:strVal val="visible"/>
                                      </p:to>
                                    </p:set>
                                    <p:animEffect filter="fade" transition="in">
                                      <p:cBhvr>
                                        <p:cTn dur="500"/>
                                        <p:tgtEl>
                                          <p:spTgt spid="337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1">
                                            <p:txEl>
                                              <p:pRg end="10" st="10"/>
                                            </p:txEl>
                                          </p:spTgt>
                                        </p:tgtEl>
                                        <p:attrNameLst>
                                          <p:attrName>style.visibility</p:attrName>
                                        </p:attrNameLst>
                                      </p:cBhvr>
                                      <p:to>
                                        <p:strVal val="visible"/>
                                      </p:to>
                                    </p:set>
                                    <p:animEffect filter="fade" transition="in">
                                      <p:cBhvr>
                                        <p:cTn dur="500"/>
                                        <p:tgtEl>
                                          <p:spTgt spid="3371">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1">
                                            <p:txEl>
                                              <p:pRg end="11" st="11"/>
                                            </p:txEl>
                                          </p:spTgt>
                                        </p:tgtEl>
                                        <p:attrNameLst>
                                          <p:attrName>style.visibility</p:attrName>
                                        </p:attrNameLst>
                                      </p:cBhvr>
                                      <p:to>
                                        <p:strVal val="visible"/>
                                      </p:to>
                                    </p:set>
                                    <p:animEffect filter="fade" transition="in">
                                      <p:cBhvr>
                                        <p:cTn dur="500"/>
                                        <p:tgtEl>
                                          <p:spTgt spid="3371">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1">
                                            <p:txEl>
                                              <p:pRg end="12" st="12"/>
                                            </p:txEl>
                                          </p:spTgt>
                                        </p:tgtEl>
                                        <p:attrNameLst>
                                          <p:attrName>style.visibility</p:attrName>
                                        </p:attrNameLst>
                                      </p:cBhvr>
                                      <p:to>
                                        <p:strVal val="visible"/>
                                      </p:to>
                                    </p:set>
                                    <p:animEffect filter="fade" transition="in">
                                      <p:cBhvr>
                                        <p:cTn dur="500"/>
                                        <p:tgtEl>
                                          <p:spTgt spid="3371">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1">
                                            <p:txEl>
                                              <p:pRg end="13" st="13"/>
                                            </p:txEl>
                                          </p:spTgt>
                                        </p:tgtEl>
                                        <p:attrNameLst>
                                          <p:attrName>style.visibility</p:attrName>
                                        </p:attrNameLst>
                                      </p:cBhvr>
                                      <p:to>
                                        <p:strVal val="visible"/>
                                      </p:to>
                                    </p:set>
                                    <p:animEffect filter="fade" transition="in">
                                      <p:cBhvr>
                                        <p:cTn dur="500"/>
                                        <p:tgtEl>
                                          <p:spTgt spid="3371">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1">
                                            <p:txEl>
                                              <p:pRg end="14" st="14"/>
                                            </p:txEl>
                                          </p:spTgt>
                                        </p:tgtEl>
                                        <p:attrNameLst>
                                          <p:attrName>style.visibility</p:attrName>
                                        </p:attrNameLst>
                                      </p:cBhvr>
                                      <p:to>
                                        <p:strVal val="visible"/>
                                      </p:to>
                                    </p:set>
                                    <p:animEffect filter="fade" transition="in">
                                      <p:cBhvr>
                                        <p:cTn dur="500"/>
                                        <p:tgtEl>
                                          <p:spTgt spid="3371">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2"/>
                                        </p:tgtEl>
                                        <p:attrNameLst>
                                          <p:attrName>style.visibility</p:attrName>
                                        </p:attrNameLst>
                                      </p:cBhvr>
                                      <p:to>
                                        <p:strVal val="visible"/>
                                      </p:to>
                                    </p:set>
                                    <p:animEffect filter="fade" transition="in">
                                      <p:cBhvr>
                                        <p:cTn dur="500"/>
                                        <p:tgtEl>
                                          <p:spTgt spid="3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6" name="Shape 3376"/>
        <p:cNvGrpSpPr/>
        <p:nvPr/>
      </p:nvGrpSpPr>
      <p:grpSpPr>
        <a:xfrm>
          <a:off x="0" y="0"/>
          <a:ext cx="0" cy="0"/>
          <a:chOff x="0" y="0"/>
          <a:chExt cx="0" cy="0"/>
        </a:xfrm>
      </p:grpSpPr>
      <p:sp>
        <p:nvSpPr>
          <p:cNvPr id="3377" name="Google Shape;3377;p398"/>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Our current directory will have following things:</a:t>
            </a:r>
            <a:endParaRPr/>
          </a:p>
          <a:p>
            <a:pPr indent="0" lvl="0" marL="0" rtl="0" algn="l">
              <a:lnSpc>
                <a:spcPct val="100000"/>
              </a:lnSpc>
              <a:spcBef>
                <a:spcPts val="600"/>
              </a:spcBef>
              <a:spcAft>
                <a:spcPts val="0"/>
              </a:spcAft>
              <a:buSzPts val="2000"/>
              <a:buFont typeface="Garamond"/>
              <a:buNone/>
            </a:pPr>
            <a:r>
              <a:rPr lang="en-US"/>
              <a:t>Helloapplet.java</a:t>
            </a:r>
            <a:endParaRPr/>
          </a:p>
          <a:p>
            <a:pPr indent="0" lvl="0" marL="0" rtl="0" algn="l">
              <a:lnSpc>
                <a:spcPct val="100000"/>
              </a:lnSpc>
              <a:spcBef>
                <a:spcPts val="600"/>
              </a:spcBef>
              <a:spcAft>
                <a:spcPts val="0"/>
              </a:spcAft>
              <a:buSzPts val="2000"/>
              <a:buFont typeface="Garamond"/>
              <a:buNone/>
            </a:pPr>
            <a:r>
              <a:rPr lang="en-US"/>
              <a:t>Helloapplet.class</a:t>
            </a:r>
            <a:endParaRPr/>
          </a:p>
          <a:p>
            <a:pPr indent="0" lvl="0" marL="0" rtl="0" algn="l">
              <a:lnSpc>
                <a:spcPct val="100000"/>
              </a:lnSpc>
              <a:spcBef>
                <a:spcPts val="600"/>
              </a:spcBef>
              <a:spcAft>
                <a:spcPts val="0"/>
              </a:spcAft>
              <a:buSzPts val="2000"/>
              <a:buFont typeface="Garamond"/>
              <a:buNone/>
            </a:pPr>
            <a:r>
              <a:rPr lang="en-US"/>
              <a:t>Helloapplet.html</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To run an applet, we require one of the folowing:</a:t>
            </a:r>
            <a:endParaRPr/>
          </a:p>
          <a:p>
            <a:pPr indent="-457200" lvl="0" marL="457200" rtl="0" algn="l">
              <a:lnSpc>
                <a:spcPct val="100000"/>
              </a:lnSpc>
              <a:spcBef>
                <a:spcPts val="600"/>
              </a:spcBef>
              <a:spcAft>
                <a:spcPts val="0"/>
              </a:spcAft>
              <a:buSzPts val="2000"/>
              <a:buFont typeface="Garamond"/>
              <a:buAutoNum type="arabicPeriod"/>
            </a:pPr>
            <a:r>
              <a:rPr lang="en-US"/>
              <a:t>java enabled web browser(entire webpage can be seen)</a:t>
            </a:r>
            <a:endParaRPr/>
          </a:p>
          <a:p>
            <a:pPr indent="-457200" lvl="0" marL="457200" rtl="0" algn="l">
              <a:lnSpc>
                <a:spcPct val="100000"/>
              </a:lnSpc>
              <a:spcBef>
                <a:spcPts val="600"/>
              </a:spcBef>
              <a:spcAft>
                <a:spcPts val="0"/>
              </a:spcAft>
              <a:buSzPts val="2000"/>
              <a:buFont typeface="Garamond"/>
              <a:buAutoNum type="arabicPeriod"/>
            </a:pPr>
            <a:r>
              <a:rPr lang="en-US"/>
              <a:t>java applet viewer(only applet output)</a:t>
            </a:r>
            <a:endParaRPr/>
          </a:p>
        </p:txBody>
      </p:sp>
      <p:sp>
        <p:nvSpPr>
          <p:cNvPr id="3378" name="Google Shape;3378;p398"/>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6.TESTING THE APPLET CODE.</a:t>
            </a:r>
            <a:endParaRPr/>
          </a:p>
        </p:txBody>
      </p:sp>
      <p:sp>
        <p:nvSpPr>
          <p:cNvPr id="3379" name="Google Shape;3379;p398"/>
          <p:cNvSpPr/>
          <p:nvPr/>
        </p:nvSpPr>
        <p:spPr>
          <a:xfrm>
            <a:off x="899160" y="4725670"/>
            <a:ext cx="4248785" cy="431800"/>
          </a:xfrm>
          <a:prstGeom prst="flowChartAlternateProcess">
            <a:avLst/>
          </a:prstGeom>
          <a:solidFill>
            <a:schemeClr val="lt2">
              <a:alpha val="49803"/>
            </a:schemeClr>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3380" name="Google Shape;3380;p398"/>
          <p:cNvSpPr txBox="1"/>
          <p:nvPr/>
        </p:nvSpPr>
        <p:spPr>
          <a:xfrm>
            <a:off x="3082290" y="5504180"/>
            <a:ext cx="3881120" cy="645160"/>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Syntax:</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appletviewer Helloapplet.html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9"/>
                                        </p:tgtEl>
                                        <p:attrNameLst>
                                          <p:attrName>style.visibility</p:attrName>
                                        </p:attrNameLst>
                                      </p:cBhvr>
                                      <p:to>
                                        <p:strVal val="visible"/>
                                      </p:to>
                                    </p:set>
                                    <p:animEffect filter="fade" transition="in">
                                      <p:cBhvr>
                                        <p:cTn dur="500"/>
                                        <p:tgtEl>
                                          <p:spTgt spid="3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0"/>
                                        </p:tgtEl>
                                        <p:attrNameLst>
                                          <p:attrName>style.visibility</p:attrName>
                                        </p:attrNameLst>
                                      </p:cBhvr>
                                      <p:to>
                                        <p:strVal val="visible"/>
                                      </p:to>
                                    </p:set>
                                    <p:animEffect filter="fade" transition="in">
                                      <p:cBhvr>
                                        <p:cTn dur="500"/>
                                        <p:tgtEl>
                                          <p:spTgt spid="33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5" name="Shape 3385"/>
        <p:cNvGrpSpPr/>
        <p:nvPr/>
      </p:nvGrpSpPr>
      <p:grpSpPr>
        <a:xfrm>
          <a:off x="0" y="0"/>
          <a:ext cx="0" cy="0"/>
          <a:chOff x="0" y="0"/>
          <a:chExt cx="0" cy="0"/>
        </a:xfrm>
      </p:grpSpPr>
      <p:sp>
        <p:nvSpPr>
          <p:cNvPr id="3386" name="Google Shape;3386;p399"/>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#37: Graphics Programming</a:t>
            </a:r>
            <a:endParaRPr/>
          </a:p>
          <a:p>
            <a:pPr indent="0" lvl="0" marL="0" rtl="0" algn="ctr">
              <a:lnSpc>
                <a:spcPct val="100000"/>
              </a:lnSpc>
              <a:spcBef>
                <a:spcPts val="600"/>
              </a:spcBef>
              <a:spcAft>
                <a:spcPts val="0"/>
              </a:spcAft>
              <a:buSzPts val="3200"/>
              <a:buFont typeface="Garamond"/>
              <a:buNone/>
            </a:pPr>
            <a:r>
              <a:rPr lang="en-US" sz="3200"/>
              <a:t>(Devoloping and Testing an Applet)</a:t>
            </a:r>
            <a:endParaRPr sz="3200"/>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3387" name="Google Shape;3387;p399"/>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3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1" name="Shape 3391"/>
        <p:cNvGrpSpPr/>
        <p:nvPr/>
      </p:nvGrpSpPr>
      <p:grpSpPr>
        <a:xfrm>
          <a:off x="0" y="0"/>
          <a:ext cx="0" cy="0"/>
          <a:chOff x="0" y="0"/>
          <a:chExt cx="0" cy="0"/>
        </a:xfrm>
      </p:grpSpPr>
      <p:sp>
        <p:nvSpPr>
          <p:cNvPr id="3392" name="Google Shape;3392;p400"/>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Applet is a special type of program that is embedded in the webpage to generate the dynamic content. It runs inside the browser and works at client side.</a:t>
            </a:r>
            <a:endParaRPr/>
          </a:p>
          <a:p>
            <a:pPr indent="0" lvl="0" marL="0" rtl="0" algn="l">
              <a:lnSpc>
                <a:spcPct val="100000"/>
              </a:lnSpc>
              <a:spcBef>
                <a:spcPts val="600"/>
              </a:spcBef>
              <a:spcAft>
                <a:spcPts val="0"/>
              </a:spcAft>
              <a:buSzPts val="2000"/>
              <a:buFont typeface="Garamond"/>
              <a:buNone/>
            </a:pPr>
            <a:r>
              <a:rPr lang="en-US"/>
              <a:t>Advantage of Applet</a:t>
            </a:r>
            <a:endParaRPr/>
          </a:p>
          <a:p>
            <a:pPr indent="-342900" lvl="0" marL="342900" rtl="0" algn="l">
              <a:lnSpc>
                <a:spcPct val="100000"/>
              </a:lnSpc>
              <a:spcBef>
                <a:spcPts val="600"/>
              </a:spcBef>
              <a:spcAft>
                <a:spcPts val="0"/>
              </a:spcAft>
              <a:buSzPts val="2000"/>
              <a:buFont typeface="Arial"/>
              <a:buChar char="•"/>
            </a:pPr>
            <a:r>
              <a:rPr lang="en-US"/>
              <a:t>It works at client side so less response time.</a:t>
            </a:r>
            <a:endParaRPr/>
          </a:p>
          <a:p>
            <a:pPr indent="-342900" lvl="0" marL="342900" rtl="0" algn="l">
              <a:lnSpc>
                <a:spcPct val="100000"/>
              </a:lnSpc>
              <a:spcBef>
                <a:spcPts val="600"/>
              </a:spcBef>
              <a:spcAft>
                <a:spcPts val="0"/>
              </a:spcAft>
              <a:buSzPts val="2000"/>
              <a:buFont typeface="Arial"/>
              <a:buChar char="•"/>
            </a:pPr>
            <a:r>
              <a:rPr lang="en-US"/>
              <a:t>Secured</a:t>
            </a:r>
            <a:endParaRPr/>
          </a:p>
          <a:p>
            <a:pPr indent="-342900" lvl="0" marL="342900" rtl="0" algn="l">
              <a:lnSpc>
                <a:spcPct val="100000"/>
              </a:lnSpc>
              <a:spcBef>
                <a:spcPts val="600"/>
              </a:spcBef>
              <a:spcAft>
                <a:spcPts val="0"/>
              </a:spcAft>
              <a:buSzPts val="2000"/>
              <a:buFont typeface="Arial"/>
              <a:buChar char="•"/>
            </a:pPr>
            <a:r>
              <a:rPr lang="en-US"/>
              <a:t>It can be executed by browsers running under many plateforms, including Linux, Windows, Mac Os etc.</a:t>
            </a:r>
            <a:endParaRPr/>
          </a:p>
        </p:txBody>
      </p:sp>
      <p:sp>
        <p:nvSpPr>
          <p:cNvPr id="3393" name="Google Shape;3393;p40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JAVA APPLET</a:t>
            </a:r>
            <a:endParaRPr/>
          </a:p>
        </p:txBody>
      </p:sp>
      <p:sp>
        <p:nvSpPr>
          <p:cNvPr id="3394" name="Google Shape;3394;p400"/>
          <p:cNvSpPr/>
          <p:nvPr/>
        </p:nvSpPr>
        <p:spPr>
          <a:xfrm>
            <a:off x="5003800" y="2709545"/>
            <a:ext cx="3747770" cy="2753995"/>
          </a:xfrm>
          <a:prstGeom prst="cloud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Applets can perform arithmetic operations, display graphics, play sounds, accepts user inputs, creates animations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4"/>
                                        </p:tgtEl>
                                        <p:attrNameLst>
                                          <p:attrName>style.visibility</p:attrName>
                                        </p:attrNameLst>
                                      </p:cBhvr>
                                      <p:to>
                                        <p:strVal val="visible"/>
                                      </p:to>
                                    </p:set>
                                    <p:animEffect filter="fade" transition="in">
                                      <p:cBhvr>
                                        <p:cTn dur="500"/>
                                        <p:tgtEl>
                                          <p:spTgt spid="33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8" name="Shape 3398"/>
        <p:cNvGrpSpPr/>
        <p:nvPr/>
      </p:nvGrpSpPr>
      <p:grpSpPr>
        <a:xfrm>
          <a:off x="0" y="0"/>
          <a:ext cx="0" cy="0"/>
          <a:chOff x="0" y="0"/>
          <a:chExt cx="0" cy="0"/>
        </a:xfrm>
      </p:grpSpPr>
      <p:sp>
        <p:nvSpPr>
          <p:cNvPr id="3399" name="Google Shape;3399;p401"/>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Steps involved in developing and testing an applet are:</a:t>
            </a:r>
            <a:endParaRPr/>
          </a:p>
          <a:p>
            <a:pPr indent="-457200" lvl="0" marL="457200" rtl="0" algn="l">
              <a:lnSpc>
                <a:spcPct val="100000"/>
              </a:lnSpc>
              <a:spcBef>
                <a:spcPts val="600"/>
              </a:spcBef>
              <a:spcAft>
                <a:spcPts val="0"/>
              </a:spcAft>
              <a:buSzPts val="2000"/>
              <a:buFont typeface="Garamond"/>
              <a:buAutoNum type="arabicPeriod"/>
            </a:pPr>
            <a:r>
              <a:rPr lang="en-US"/>
              <a:t>Building an applet code (.java code)</a:t>
            </a:r>
            <a:endParaRPr/>
          </a:p>
          <a:p>
            <a:pPr indent="-457200" lvl="0" marL="457200" rtl="0" algn="l">
              <a:lnSpc>
                <a:spcPct val="100000"/>
              </a:lnSpc>
              <a:spcBef>
                <a:spcPts val="600"/>
              </a:spcBef>
              <a:spcAft>
                <a:spcPts val="0"/>
              </a:spcAft>
              <a:buSzPts val="2000"/>
              <a:buFont typeface="Garamond"/>
              <a:buAutoNum type="arabicPeriod"/>
            </a:pPr>
            <a:r>
              <a:rPr lang="en-US"/>
              <a:t>Creating an executable applet (.class file)</a:t>
            </a:r>
            <a:endParaRPr/>
          </a:p>
          <a:p>
            <a:pPr indent="-457200" lvl="0" marL="457200" rtl="0" algn="l">
              <a:lnSpc>
                <a:spcPct val="100000"/>
              </a:lnSpc>
              <a:spcBef>
                <a:spcPts val="600"/>
              </a:spcBef>
              <a:spcAft>
                <a:spcPts val="0"/>
              </a:spcAft>
              <a:buSzPts val="2000"/>
              <a:buFont typeface="Garamond"/>
              <a:buAutoNum type="arabicPeriod"/>
            </a:pPr>
            <a:r>
              <a:rPr lang="en-US"/>
              <a:t>Designing a webpage using HTML tags</a:t>
            </a:r>
            <a:endParaRPr/>
          </a:p>
          <a:p>
            <a:pPr indent="-457200" lvl="0" marL="457200" rtl="0" algn="l">
              <a:lnSpc>
                <a:spcPct val="100000"/>
              </a:lnSpc>
              <a:spcBef>
                <a:spcPts val="600"/>
              </a:spcBef>
              <a:spcAft>
                <a:spcPts val="0"/>
              </a:spcAft>
              <a:buSzPts val="2000"/>
              <a:buFont typeface="Garamond"/>
              <a:buAutoNum type="arabicPeriod"/>
            </a:pPr>
            <a:r>
              <a:rPr lang="en-US"/>
              <a:t>Preparing &lt;APPLET&gt; tag</a:t>
            </a:r>
            <a:endParaRPr/>
          </a:p>
          <a:p>
            <a:pPr indent="-457200" lvl="0" marL="457200" rtl="0" algn="l">
              <a:lnSpc>
                <a:spcPct val="100000"/>
              </a:lnSpc>
              <a:spcBef>
                <a:spcPts val="600"/>
              </a:spcBef>
              <a:spcAft>
                <a:spcPts val="0"/>
              </a:spcAft>
              <a:buSzPts val="2000"/>
              <a:buFont typeface="Garamond"/>
              <a:buAutoNum type="arabicPeriod"/>
            </a:pPr>
            <a:r>
              <a:rPr lang="en-US"/>
              <a:t>Incorporating &lt;APPET&gt; tag into web page(creating HTML file)</a:t>
            </a:r>
            <a:endParaRPr/>
          </a:p>
          <a:p>
            <a:pPr indent="-457200" lvl="0" marL="457200" rtl="0" algn="l">
              <a:lnSpc>
                <a:spcPct val="100000"/>
              </a:lnSpc>
              <a:spcBef>
                <a:spcPts val="600"/>
              </a:spcBef>
              <a:spcAft>
                <a:spcPts val="0"/>
              </a:spcAft>
              <a:buSzPts val="2000"/>
              <a:buFont typeface="Garamond"/>
              <a:buAutoNum type="arabicPeriod"/>
            </a:pPr>
            <a:r>
              <a:rPr lang="en-US"/>
              <a:t>Testing the applet code.</a:t>
            </a:r>
            <a:endParaRPr/>
          </a:p>
        </p:txBody>
      </p:sp>
      <p:sp>
        <p:nvSpPr>
          <p:cNvPr id="3400" name="Google Shape;3400;p40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APPLETS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9">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4" name="Shape 3404"/>
        <p:cNvGrpSpPr/>
        <p:nvPr/>
      </p:nvGrpSpPr>
      <p:grpSpPr>
        <a:xfrm>
          <a:off x="0" y="0"/>
          <a:ext cx="0" cy="0"/>
          <a:chOff x="0" y="0"/>
          <a:chExt cx="0" cy="0"/>
        </a:xfrm>
      </p:grpSpPr>
      <p:sp>
        <p:nvSpPr>
          <p:cNvPr id="3405" name="Google Shape;3405;p402"/>
          <p:cNvSpPr txBox="1"/>
          <p:nvPr/>
        </p:nvSpPr>
        <p:spPr>
          <a:xfrm>
            <a:off x="107950" y="116840"/>
            <a:ext cx="3835400" cy="2584450"/>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import java.applet.*;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import java.awt.*;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public class Helloapplet extends Applet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public void paint( Graphics g)</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g.drawString(“Hello Java”,10,100);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p:txBody>
      </p:sp>
      <p:sp>
        <p:nvSpPr>
          <p:cNvPr id="3406" name="Google Shape;3406;p402"/>
          <p:cNvSpPr/>
          <p:nvPr/>
        </p:nvSpPr>
        <p:spPr>
          <a:xfrm>
            <a:off x="741045" y="3285490"/>
            <a:ext cx="2569845" cy="1234440"/>
          </a:xfrm>
          <a:prstGeom prst="wedgeEllipse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Helloapplet.class</a:t>
            </a:r>
            <a:endParaRPr/>
          </a:p>
        </p:txBody>
      </p:sp>
      <p:sp>
        <p:nvSpPr>
          <p:cNvPr id="3407" name="Google Shape;3407;p402"/>
          <p:cNvSpPr/>
          <p:nvPr/>
        </p:nvSpPr>
        <p:spPr>
          <a:xfrm>
            <a:off x="6574155" y="836930"/>
            <a:ext cx="2569845" cy="1234440"/>
          </a:xfrm>
          <a:prstGeom prst="wedgeEllipse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Helloapplet.html</a:t>
            </a:r>
            <a:endParaRPr/>
          </a:p>
        </p:txBody>
      </p:sp>
      <p:sp>
        <p:nvSpPr>
          <p:cNvPr id="3408" name="Google Shape;3408;p402"/>
          <p:cNvSpPr txBox="1"/>
          <p:nvPr/>
        </p:nvSpPr>
        <p:spPr>
          <a:xfrm>
            <a:off x="467360" y="4725670"/>
            <a:ext cx="3007995" cy="460375"/>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Garamond"/>
                <a:ea typeface="Garamond"/>
                <a:cs typeface="Garamond"/>
                <a:sym typeface="Garamond"/>
              </a:rPr>
              <a:t>javac Helloapplet.java</a:t>
            </a:r>
            <a:endParaRPr/>
          </a:p>
        </p:txBody>
      </p:sp>
      <p:sp>
        <p:nvSpPr>
          <p:cNvPr id="3409" name="Google Shape;3409;p402"/>
          <p:cNvSpPr/>
          <p:nvPr/>
        </p:nvSpPr>
        <p:spPr>
          <a:xfrm>
            <a:off x="3275965" y="189230"/>
            <a:ext cx="2569845" cy="1234440"/>
          </a:xfrm>
          <a:prstGeom prst="wedgeEllipse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Helloapplet.java</a:t>
            </a:r>
            <a:endParaRPr/>
          </a:p>
        </p:txBody>
      </p:sp>
      <p:sp>
        <p:nvSpPr>
          <p:cNvPr id="3410" name="Google Shape;3410;p402"/>
          <p:cNvSpPr txBox="1"/>
          <p:nvPr/>
        </p:nvSpPr>
        <p:spPr>
          <a:xfrm>
            <a:off x="4211955" y="2205355"/>
            <a:ext cx="4739640" cy="4246245"/>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&lt;HTML&gt;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&lt;HEAD&gt;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&lt;TITLE&gt; Welcome to Java Applets&lt;/TITLE&gt;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&lt;/HEAD&gt;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&lt;BODY&gt;</a:t>
            </a:r>
            <a:endParaRPr/>
          </a:p>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r>
              <a:rPr b="1" lang="en-US" sz="1800">
                <a:solidFill>
                  <a:schemeClr val="lt1"/>
                </a:solidFill>
                <a:latin typeface="Garamond"/>
                <a:ea typeface="Garamond"/>
                <a:cs typeface="Garamond"/>
                <a:sym typeface="Garamond"/>
              </a:rPr>
              <a:t>&lt;APPLET</a:t>
            </a:r>
            <a:endParaRPr b="1" sz="1800">
              <a:solidFill>
                <a:schemeClr val="lt1"/>
              </a:solidFill>
              <a:latin typeface="Garamond"/>
              <a:ea typeface="Garamond"/>
              <a:cs typeface="Garamond"/>
              <a:sym typeface="Garamond"/>
            </a:endParaRPr>
          </a:p>
          <a:p>
            <a:pPr indent="0" lvl="0" marL="0" marR="0" rtl="0" algn="l">
              <a:spcBef>
                <a:spcPts val="0"/>
              </a:spcBef>
              <a:spcAft>
                <a:spcPts val="0"/>
              </a:spcAft>
              <a:buNone/>
            </a:pPr>
            <a:r>
              <a:rPr b="1" lang="en-US" sz="1800">
                <a:solidFill>
                  <a:schemeClr val="lt1"/>
                </a:solidFill>
                <a:latin typeface="Garamond"/>
                <a:ea typeface="Garamond"/>
                <a:cs typeface="Garamond"/>
                <a:sym typeface="Garamond"/>
              </a:rPr>
              <a:t>           code=Helloapplet.class</a:t>
            </a:r>
            <a:endParaRPr b="1" sz="1800">
              <a:solidFill>
                <a:schemeClr val="lt1"/>
              </a:solidFill>
              <a:latin typeface="Garamond"/>
              <a:ea typeface="Garamond"/>
              <a:cs typeface="Garamond"/>
              <a:sym typeface="Garamond"/>
            </a:endParaRPr>
          </a:p>
          <a:p>
            <a:pPr indent="0" lvl="0" marL="0" marR="0" rtl="0" algn="l">
              <a:spcBef>
                <a:spcPts val="0"/>
              </a:spcBef>
              <a:spcAft>
                <a:spcPts val="0"/>
              </a:spcAft>
              <a:buNone/>
            </a:pPr>
            <a:r>
              <a:rPr b="1" lang="en-US" sz="1800">
                <a:solidFill>
                  <a:schemeClr val="lt1"/>
                </a:solidFill>
                <a:latin typeface="Garamond"/>
                <a:ea typeface="Garamond"/>
                <a:cs typeface="Garamond"/>
                <a:sym typeface="Garamond"/>
              </a:rPr>
              <a:t>          width=400</a:t>
            </a:r>
            <a:endParaRPr b="1" sz="1800">
              <a:solidFill>
                <a:schemeClr val="lt1"/>
              </a:solidFill>
              <a:latin typeface="Garamond"/>
              <a:ea typeface="Garamond"/>
              <a:cs typeface="Garamond"/>
              <a:sym typeface="Garamond"/>
            </a:endParaRPr>
          </a:p>
          <a:p>
            <a:pPr indent="0" lvl="0" marL="0" marR="0" rtl="0" algn="l">
              <a:spcBef>
                <a:spcPts val="0"/>
              </a:spcBef>
              <a:spcAft>
                <a:spcPts val="0"/>
              </a:spcAft>
              <a:buNone/>
            </a:pPr>
            <a:r>
              <a:rPr b="1" lang="en-US" sz="1800">
                <a:solidFill>
                  <a:schemeClr val="lt1"/>
                </a:solidFill>
                <a:latin typeface="Garamond"/>
                <a:ea typeface="Garamond"/>
                <a:cs typeface="Garamond"/>
                <a:sym typeface="Garamond"/>
              </a:rPr>
              <a:t>          height=200 &gt;</a:t>
            </a:r>
            <a:endParaRPr b="1" sz="1800">
              <a:solidFill>
                <a:schemeClr val="lt1"/>
              </a:solidFill>
              <a:latin typeface="Garamond"/>
              <a:ea typeface="Garamond"/>
              <a:cs typeface="Garamond"/>
              <a:sym typeface="Garamond"/>
            </a:endParaRPr>
          </a:p>
          <a:p>
            <a:pPr indent="0" lvl="0" marL="0" marR="0" rtl="0" algn="l">
              <a:spcBef>
                <a:spcPts val="0"/>
              </a:spcBef>
              <a:spcAft>
                <a:spcPts val="0"/>
              </a:spcAft>
              <a:buNone/>
            </a:pPr>
            <a:r>
              <a:rPr b="1" lang="en-US" sz="1800">
                <a:solidFill>
                  <a:schemeClr val="lt1"/>
                </a:solidFill>
                <a:latin typeface="Garamond"/>
                <a:ea typeface="Garamond"/>
                <a:cs typeface="Garamond"/>
                <a:sym typeface="Garamond"/>
              </a:rPr>
              <a:t> &lt;/APPLET&gt;</a:t>
            </a:r>
            <a:endParaRPr b="1" sz="1800">
              <a:solidFill>
                <a:schemeClr val="lt1"/>
              </a:solidFill>
              <a:latin typeface="Garamond"/>
              <a:ea typeface="Garamond"/>
              <a:cs typeface="Garamond"/>
              <a:sym typeface="Garamond"/>
            </a:endParaRPr>
          </a:p>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&lt;/BODY&gt;</a:t>
            </a:r>
            <a:endParaRPr/>
          </a:p>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&lt;/HTML&gt;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5">
                                            <p:txEl>
                                              <p:pRg end="0" st="0"/>
                                            </p:txEl>
                                          </p:spTgt>
                                        </p:tgtEl>
                                        <p:attrNameLst>
                                          <p:attrName>style.visibility</p:attrName>
                                        </p:attrNameLst>
                                      </p:cBhvr>
                                      <p:to>
                                        <p:strVal val="visible"/>
                                      </p:to>
                                    </p:set>
                                    <p:animEffect filter="fade" transition="in">
                                      <p:cBhvr>
                                        <p:cTn dur="500"/>
                                        <p:tgtEl>
                                          <p:spTgt spid="34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5">
                                            <p:txEl>
                                              <p:pRg end="1" st="1"/>
                                            </p:txEl>
                                          </p:spTgt>
                                        </p:tgtEl>
                                        <p:attrNameLst>
                                          <p:attrName>style.visibility</p:attrName>
                                        </p:attrNameLst>
                                      </p:cBhvr>
                                      <p:to>
                                        <p:strVal val="visible"/>
                                      </p:to>
                                    </p:set>
                                    <p:animEffect filter="fade" transition="in">
                                      <p:cBhvr>
                                        <p:cTn dur="500"/>
                                        <p:tgtEl>
                                          <p:spTgt spid="34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5">
                                            <p:txEl>
                                              <p:pRg end="2" st="2"/>
                                            </p:txEl>
                                          </p:spTgt>
                                        </p:tgtEl>
                                        <p:attrNameLst>
                                          <p:attrName>style.visibility</p:attrName>
                                        </p:attrNameLst>
                                      </p:cBhvr>
                                      <p:to>
                                        <p:strVal val="visible"/>
                                      </p:to>
                                    </p:set>
                                    <p:animEffect filter="fade" transition="in">
                                      <p:cBhvr>
                                        <p:cTn dur="500"/>
                                        <p:tgtEl>
                                          <p:spTgt spid="34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5">
                                            <p:txEl>
                                              <p:pRg end="3" st="3"/>
                                            </p:txEl>
                                          </p:spTgt>
                                        </p:tgtEl>
                                        <p:attrNameLst>
                                          <p:attrName>style.visibility</p:attrName>
                                        </p:attrNameLst>
                                      </p:cBhvr>
                                      <p:to>
                                        <p:strVal val="visible"/>
                                      </p:to>
                                    </p:set>
                                    <p:animEffect filter="fade" transition="in">
                                      <p:cBhvr>
                                        <p:cTn dur="500"/>
                                        <p:tgtEl>
                                          <p:spTgt spid="34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5">
                                            <p:txEl>
                                              <p:pRg end="4" st="4"/>
                                            </p:txEl>
                                          </p:spTgt>
                                        </p:tgtEl>
                                        <p:attrNameLst>
                                          <p:attrName>style.visibility</p:attrName>
                                        </p:attrNameLst>
                                      </p:cBhvr>
                                      <p:to>
                                        <p:strVal val="visible"/>
                                      </p:to>
                                    </p:set>
                                    <p:animEffect filter="fade" transition="in">
                                      <p:cBhvr>
                                        <p:cTn dur="500"/>
                                        <p:tgtEl>
                                          <p:spTgt spid="340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5">
                                            <p:txEl>
                                              <p:pRg end="5" st="5"/>
                                            </p:txEl>
                                          </p:spTgt>
                                        </p:tgtEl>
                                        <p:attrNameLst>
                                          <p:attrName>style.visibility</p:attrName>
                                        </p:attrNameLst>
                                      </p:cBhvr>
                                      <p:to>
                                        <p:strVal val="visible"/>
                                      </p:to>
                                    </p:set>
                                    <p:animEffect filter="fade" transition="in">
                                      <p:cBhvr>
                                        <p:cTn dur="500"/>
                                        <p:tgtEl>
                                          <p:spTgt spid="340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5">
                                            <p:txEl>
                                              <p:pRg end="6" st="6"/>
                                            </p:txEl>
                                          </p:spTgt>
                                        </p:tgtEl>
                                        <p:attrNameLst>
                                          <p:attrName>style.visibility</p:attrName>
                                        </p:attrNameLst>
                                      </p:cBhvr>
                                      <p:to>
                                        <p:strVal val="visible"/>
                                      </p:to>
                                    </p:set>
                                    <p:animEffect filter="fade" transition="in">
                                      <p:cBhvr>
                                        <p:cTn dur="500"/>
                                        <p:tgtEl>
                                          <p:spTgt spid="340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5">
                                            <p:txEl>
                                              <p:pRg end="7" st="7"/>
                                            </p:txEl>
                                          </p:spTgt>
                                        </p:tgtEl>
                                        <p:attrNameLst>
                                          <p:attrName>style.visibility</p:attrName>
                                        </p:attrNameLst>
                                      </p:cBhvr>
                                      <p:to>
                                        <p:strVal val="visible"/>
                                      </p:to>
                                    </p:set>
                                    <p:animEffect filter="fade" transition="in">
                                      <p:cBhvr>
                                        <p:cTn dur="500"/>
                                        <p:tgtEl>
                                          <p:spTgt spid="340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5">
                                            <p:txEl>
                                              <p:pRg end="8" st="8"/>
                                            </p:txEl>
                                          </p:spTgt>
                                        </p:tgtEl>
                                        <p:attrNameLst>
                                          <p:attrName>style.visibility</p:attrName>
                                        </p:attrNameLst>
                                      </p:cBhvr>
                                      <p:to>
                                        <p:strVal val="visible"/>
                                      </p:to>
                                    </p:set>
                                    <p:animEffect filter="fade" transition="in">
                                      <p:cBhvr>
                                        <p:cTn dur="500"/>
                                        <p:tgtEl>
                                          <p:spTgt spid="340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9"/>
                                        </p:tgtEl>
                                        <p:attrNameLst>
                                          <p:attrName>style.visibility</p:attrName>
                                        </p:attrNameLst>
                                      </p:cBhvr>
                                      <p:to>
                                        <p:strVal val="visible"/>
                                      </p:to>
                                    </p:set>
                                    <p:animEffect filter="fade" transition="in">
                                      <p:cBhvr>
                                        <p:cTn dur="500"/>
                                        <p:tgtEl>
                                          <p:spTgt spid="3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6"/>
                                        </p:tgtEl>
                                        <p:attrNameLst>
                                          <p:attrName>style.visibility</p:attrName>
                                        </p:attrNameLst>
                                      </p:cBhvr>
                                      <p:to>
                                        <p:strVal val="visible"/>
                                      </p:to>
                                    </p:set>
                                    <p:animEffect filter="fade" transition="in">
                                      <p:cBhvr>
                                        <p:cTn dur="500"/>
                                        <p:tgtEl>
                                          <p:spTgt spid="3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0">
                                            <p:txEl>
                                              <p:pRg end="0" st="0"/>
                                            </p:txEl>
                                          </p:spTgt>
                                        </p:tgtEl>
                                        <p:attrNameLst>
                                          <p:attrName>style.visibility</p:attrName>
                                        </p:attrNameLst>
                                      </p:cBhvr>
                                      <p:to>
                                        <p:strVal val="visible"/>
                                      </p:to>
                                    </p:set>
                                    <p:animEffect filter="fade" transition="in">
                                      <p:cBhvr>
                                        <p:cTn dur="500"/>
                                        <p:tgtEl>
                                          <p:spTgt spid="34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0">
                                            <p:txEl>
                                              <p:pRg end="1" st="1"/>
                                            </p:txEl>
                                          </p:spTgt>
                                        </p:tgtEl>
                                        <p:attrNameLst>
                                          <p:attrName>style.visibility</p:attrName>
                                        </p:attrNameLst>
                                      </p:cBhvr>
                                      <p:to>
                                        <p:strVal val="visible"/>
                                      </p:to>
                                    </p:set>
                                    <p:animEffect filter="fade" transition="in">
                                      <p:cBhvr>
                                        <p:cTn dur="500"/>
                                        <p:tgtEl>
                                          <p:spTgt spid="34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0">
                                            <p:txEl>
                                              <p:pRg end="2" st="2"/>
                                            </p:txEl>
                                          </p:spTgt>
                                        </p:tgtEl>
                                        <p:attrNameLst>
                                          <p:attrName>style.visibility</p:attrName>
                                        </p:attrNameLst>
                                      </p:cBhvr>
                                      <p:to>
                                        <p:strVal val="visible"/>
                                      </p:to>
                                    </p:set>
                                    <p:animEffect filter="fade" transition="in">
                                      <p:cBhvr>
                                        <p:cTn dur="500"/>
                                        <p:tgtEl>
                                          <p:spTgt spid="34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0">
                                            <p:txEl>
                                              <p:pRg end="3" st="3"/>
                                            </p:txEl>
                                          </p:spTgt>
                                        </p:tgtEl>
                                        <p:attrNameLst>
                                          <p:attrName>style.visibility</p:attrName>
                                        </p:attrNameLst>
                                      </p:cBhvr>
                                      <p:to>
                                        <p:strVal val="visible"/>
                                      </p:to>
                                    </p:set>
                                    <p:animEffect filter="fade" transition="in">
                                      <p:cBhvr>
                                        <p:cTn dur="500"/>
                                        <p:tgtEl>
                                          <p:spTgt spid="34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0">
                                            <p:txEl>
                                              <p:pRg end="4" st="4"/>
                                            </p:txEl>
                                          </p:spTgt>
                                        </p:tgtEl>
                                        <p:attrNameLst>
                                          <p:attrName>style.visibility</p:attrName>
                                        </p:attrNameLst>
                                      </p:cBhvr>
                                      <p:to>
                                        <p:strVal val="visible"/>
                                      </p:to>
                                    </p:set>
                                    <p:animEffect filter="fade" transition="in">
                                      <p:cBhvr>
                                        <p:cTn dur="500"/>
                                        <p:tgtEl>
                                          <p:spTgt spid="341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0">
                                            <p:txEl>
                                              <p:pRg end="5" st="5"/>
                                            </p:txEl>
                                          </p:spTgt>
                                        </p:tgtEl>
                                        <p:attrNameLst>
                                          <p:attrName>style.visibility</p:attrName>
                                        </p:attrNameLst>
                                      </p:cBhvr>
                                      <p:to>
                                        <p:strVal val="visible"/>
                                      </p:to>
                                    </p:set>
                                    <p:animEffect filter="fade" transition="in">
                                      <p:cBhvr>
                                        <p:cTn dur="500"/>
                                        <p:tgtEl>
                                          <p:spTgt spid="341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0">
                                            <p:txEl>
                                              <p:pRg end="6" st="6"/>
                                            </p:txEl>
                                          </p:spTgt>
                                        </p:tgtEl>
                                        <p:attrNameLst>
                                          <p:attrName>style.visibility</p:attrName>
                                        </p:attrNameLst>
                                      </p:cBhvr>
                                      <p:to>
                                        <p:strVal val="visible"/>
                                      </p:to>
                                    </p:set>
                                    <p:animEffect filter="fade" transition="in">
                                      <p:cBhvr>
                                        <p:cTn dur="500"/>
                                        <p:tgtEl>
                                          <p:spTgt spid="341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0">
                                            <p:txEl>
                                              <p:pRg end="7" st="7"/>
                                            </p:txEl>
                                          </p:spTgt>
                                        </p:tgtEl>
                                        <p:attrNameLst>
                                          <p:attrName>style.visibility</p:attrName>
                                        </p:attrNameLst>
                                      </p:cBhvr>
                                      <p:to>
                                        <p:strVal val="visible"/>
                                      </p:to>
                                    </p:set>
                                    <p:animEffect filter="fade" transition="in">
                                      <p:cBhvr>
                                        <p:cTn dur="500"/>
                                        <p:tgtEl>
                                          <p:spTgt spid="341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0">
                                            <p:txEl>
                                              <p:pRg end="8" st="8"/>
                                            </p:txEl>
                                          </p:spTgt>
                                        </p:tgtEl>
                                        <p:attrNameLst>
                                          <p:attrName>style.visibility</p:attrName>
                                        </p:attrNameLst>
                                      </p:cBhvr>
                                      <p:to>
                                        <p:strVal val="visible"/>
                                      </p:to>
                                    </p:set>
                                    <p:animEffect filter="fade" transition="in">
                                      <p:cBhvr>
                                        <p:cTn dur="500"/>
                                        <p:tgtEl>
                                          <p:spTgt spid="341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0">
                                            <p:txEl>
                                              <p:pRg end="9" st="9"/>
                                            </p:txEl>
                                          </p:spTgt>
                                        </p:tgtEl>
                                        <p:attrNameLst>
                                          <p:attrName>style.visibility</p:attrName>
                                        </p:attrNameLst>
                                      </p:cBhvr>
                                      <p:to>
                                        <p:strVal val="visible"/>
                                      </p:to>
                                    </p:set>
                                    <p:animEffect filter="fade" transition="in">
                                      <p:cBhvr>
                                        <p:cTn dur="500"/>
                                        <p:tgtEl>
                                          <p:spTgt spid="341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0">
                                            <p:txEl>
                                              <p:pRg end="10" st="10"/>
                                            </p:txEl>
                                          </p:spTgt>
                                        </p:tgtEl>
                                        <p:attrNameLst>
                                          <p:attrName>style.visibility</p:attrName>
                                        </p:attrNameLst>
                                      </p:cBhvr>
                                      <p:to>
                                        <p:strVal val="visible"/>
                                      </p:to>
                                    </p:set>
                                    <p:animEffect filter="fade" transition="in">
                                      <p:cBhvr>
                                        <p:cTn dur="500"/>
                                        <p:tgtEl>
                                          <p:spTgt spid="341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0">
                                            <p:txEl>
                                              <p:pRg end="11" st="11"/>
                                            </p:txEl>
                                          </p:spTgt>
                                        </p:tgtEl>
                                        <p:attrNameLst>
                                          <p:attrName>style.visibility</p:attrName>
                                        </p:attrNameLst>
                                      </p:cBhvr>
                                      <p:to>
                                        <p:strVal val="visible"/>
                                      </p:to>
                                    </p:set>
                                    <p:animEffect filter="fade" transition="in">
                                      <p:cBhvr>
                                        <p:cTn dur="500"/>
                                        <p:tgtEl>
                                          <p:spTgt spid="3410">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0">
                                            <p:txEl>
                                              <p:pRg end="12" st="12"/>
                                            </p:txEl>
                                          </p:spTgt>
                                        </p:tgtEl>
                                        <p:attrNameLst>
                                          <p:attrName>style.visibility</p:attrName>
                                        </p:attrNameLst>
                                      </p:cBhvr>
                                      <p:to>
                                        <p:strVal val="visible"/>
                                      </p:to>
                                    </p:set>
                                    <p:animEffect filter="fade" transition="in">
                                      <p:cBhvr>
                                        <p:cTn dur="500"/>
                                        <p:tgtEl>
                                          <p:spTgt spid="3410">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0">
                                            <p:txEl>
                                              <p:pRg end="13" st="13"/>
                                            </p:txEl>
                                          </p:spTgt>
                                        </p:tgtEl>
                                        <p:attrNameLst>
                                          <p:attrName>style.visibility</p:attrName>
                                        </p:attrNameLst>
                                      </p:cBhvr>
                                      <p:to>
                                        <p:strVal val="visible"/>
                                      </p:to>
                                    </p:set>
                                    <p:animEffect filter="fade" transition="in">
                                      <p:cBhvr>
                                        <p:cTn dur="500"/>
                                        <p:tgtEl>
                                          <p:spTgt spid="3410">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0">
                                            <p:txEl>
                                              <p:pRg end="14" st="14"/>
                                            </p:txEl>
                                          </p:spTgt>
                                        </p:tgtEl>
                                        <p:attrNameLst>
                                          <p:attrName>style.visibility</p:attrName>
                                        </p:attrNameLst>
                                      </p:cBhvr>
                                      <p:to>
                                        <p:strVal val="visible"/>
                                      </p:to>
                                    </p:set>
                                    <p:animEffect filter="fade" transition="in">
                                      <p:cBhvr>
                                        <p:cTn dur="500"/>
                                        <p:tgtEl>
                                          <p:spTgt spid="3410">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7"/>
                                        </p:tgtEl>
                                        <p:attrNameLst>
                                          <p:attrName>style.visibility</p:attrName>
                                        </p:attrNameLst>
                                      </p:cBhvr>
                                      <p:to>
                                        <p:strVal val="visible"/>
                                      </p:to>
                                    </p:set>
                                    <p:animEffect filter="fade" transition="in">
                                      <p:cBhvr>
                                        <p:cTn dur="500"/>
                                        <p:tgtEl>
                                          <p:spTgt spid="34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4" name="Shape 3414"/>
        <p:cNvGrpSpPr/>
        <p:nvPr/>
      </p:nvGrpSpPr>
      <p:grpSpPr>
        <a:xfrm>
          <a:off x="0" y="0"/>
          <a:ext cx="0" cy="0"/>
          <a:chOff x="0" y="0"/>
          <a:chExt cx="0" cy="0"/>
        </a:xfrm>
      </p:grpSpPr>
      <p:sp>
        <p:nvSpPr>
          <p:cNvPr id="3415" name="Google Shape;3415;p403"/>
          <p:cNvSpPr txBox="1"/>
          <p:nvPr/>
        </p:nvSpPr>
        <p:spPr>
          <a:xfrm>
            <a:off x="107950" y="189230"/>
            <a:ext cx="5797550" cy="1476375"/>
          </a:xfrm>
          <a:prstGeom prst="rect">
            <a:avLst/>
          </a:prstGeom>
          <a:solidFill>
            <a:srgbClr val="7F7F7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To run an applet, we require one of the folowing:</a:t>
            </a:r>
            <a:endParaRPr/>
          </a:p>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a:p>
            <a:pPr indent="-457200" lvl="0" marL="457200" marR="0" rtl="0" algn="l">
              <a:spcBef>
                <a:spcPts val="0"/>
              </a:spcBef>
              <a:spcAft>
                <a:spcPts val="0"/>
              </a:spcAft>
              <a:buClr>
                <a:schemeClr val="lt1"/>
              </a:buClr>
              <a:buSzPts val="1800"/>
              <a:buFont typeface="Garamond"/>
              <a:buAutoNum type="arabicPeriod"/>
            </a:pPr>
            <a:r>
              <a:rPr lang="en-US" sz="1800">
                <a:solidFill>
                  <a:schemeClr val="lt1"/>
                </a:solidFill>
                <a:latin typeface="Garamond"/>
                <a:ea typeface="Garamond"/>
                <a:cs typeface="Garamond"/>
                <a:sym typeface="Garamond"/>
              </a:rPr>
              <a:t>java enabled web browser(entire webpage can be seen)</a:t>
            </a:r>
            <a:endParaRPr/>
          </a:p>
          <a:p>
            <a:pPr indent="0" lvl="0" marL="0" marR="0" rtl="0" algn="l">
              <a:spcBef>
                <a:spcPts val="0"/>
              </a:spcBef>
              <a:spcAft>
                <a:spcPts val="0"/>
              </a:spcAft>
              <a:buClr>
                <a:schemeClr val="lt1"/>
              </a:buClr>
              <a:buSzPts val="1800"/>
              <a:buFont typeface="Garamond"/>
              <a:buNone/>
            </a:pPr>
            <a:r>
              <a:t/>
            </a:r>
            <a:endParaRPr sz="1800">
              <a:solidFill>
                <a:schemeClr val="lt1"/>
              </a:solidFill>
              <a:latin typeface="Garamond"/>
              <a:ea typeface="Garamond"/>
              <a:cs typeface="Garamond"/>
              <a:sym typeface="Garamond"/>
            </a:endParaRPr>
          </a:p>
          <a:p>
            <a:pPr indent="-457200" lvl="0" marL="457200" marR="0" rtl="0" algn="l">
              <a:spcBef>
                <a:spcPts val="0"/>
              </a:spcBef>
              <a:spcAft>
                <a:spcPts val="0"/>
              </a:spcAft>
              <a:buClr>
                <a:schemeClr val="lt1"/>
              </a:buClr>
              <a:buSzPts val="1800"/>
              <a:buFont typeface="Garamond"/>
              <a:buAutoNum type="arabicPeriod"/>
            </a:pPr>
            <a:r>
              <a:rPr lang="en-US" sz="1800">
                <a:solidFill>
                  <a:schemeClr val="lt1"/>
                </a:solidFill>
                <a:latin typeface="Garamond"/>
                <a:ea typeface="Garamond"/>
                <a:cs typeface="Garamond"/>
                <a:sym typeface="Garamond"/>
              </a:rPr>
              <a:t>java applet viewer(only applet output)</a:t>
            </a:r>
            <a:endParaRPr sz="1800">
              <a:solidFill>
                <a:schemeClr val="lt1"/>
              </a:solidFill>
              <a:latin typeface="Garamond"/>
              <a:ea typeface="Garamond"/>
              <a:cs typeface="Garamond"/>
              <a:sym typeface="Garamond"/>
            </a:endParaRPr>
          </a:p>
        </p:txBody>
      </p:sp>
      <p:sp>
        <p:nvSpPr>
          <p:cNvPr id="3416" name="Google Shape;3416;p403"/>
          <p:cNvSpPr/>
          <p:nvPr/>
        </p:nvSpPr>
        <p:spPr>
          <a:xfrm>
            <a:off x="611505" y="711200"/>
            <a:ext cx="5067300" cy="431800"/>
          </a:xfrm>
          <a:prstGeom prst="flowChartAlternateProcess">
            <a:avLst/>
          </a:prstGeom>
          <a:solidFill>
            <a:schemeClr val="lt2">
              <a:alpha val="49803"/>
            </a:schemeClr>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3417" name="Google Shape;3417;p403"/>
          <p:cNvSpPr/>
          <p:nvPr/>
        </p:nvSpPr>
        <p:spPr>
          <a:xfrm>
            <a:off x="539750" y="1233805"/>
            <a:ext cx="5067300" cy="431800"/>
          </a:xfrm>
          <a:prstGeom prst="flowChartAlternateProcess">
            <a:avLst/>
          </a:prstGeom>
          <a:solidFill>
            <a:schemeClr val="lt2">
              <a:alpha val="49803"/>
            </a:schemeClr>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3418" name="Google Shape;3418;p403"/>
          <p:cNvSpPr txBox="1"/>
          <p:nvPr/>
        </p:nvSpPr>
        <p:spPr>
          <a:xfrm>
            <a:off x="4932045" y="3069590"/>
            <a:ext cx="3881120" cy="645160"/>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Syntax:</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appletviewer Helloapplet.html</a:t>
            </a:r>
            <a:endParaRPr/>
          </a:p>
        </p:txBody>
      </p:sp>
      <p:pic>
        <p:nvPicPr>
          <p:cNvPr id="3419" name="Google Shape;3419;p403"/>
          <p:cNvPicPr preferRelativeResize="0"/>
          <p:nvPr/>
        </p:nvPicPr>
        <p:blipFill rotWithShape="1">
          <a:blip r:embed="rId3">
            <a:alphaModFix/>
          </a:blip>
          <a:srcRect b="0" l="0" r="0" t="0"/>
          <a:stretch/>
        </p:blipFill>
        <p:spPr>
          <a:xfrm>
            <a:off x="4932045" y="3933190"/>
            <a:ext cx="3813175" cy="2599055"/>
          </a:xfrm>
          <a:prstGeom prst="rect">
            <a:avLst/>
          </a:prstGeom>
          <a:noFill/>
          <a:ln>
            <a:noFill/>
          </a:ln>
        </p:spPr>
      </p:pic>
      <p:sp>
        <p:nvSpPr>
          <p:cNvPr id="3420" name="Google Shape;3420;p403"/>
          <p:cNvSpPr txBox="1"/>
          <p:nvPr/>
        </p:nvSpPr>
        <p:spPr>
          <a:xfrm>
            <a:off x="2555875" y="5157470"/>
            <a:ext cx="2177415" cy="368300"/>
          </a:xfrm>
          <a:prstGeom prst="rect">
            <a:avLst/>
          </a:prstGeom>
          <a:solidFill>
            <a:schemeClr val="dk1"/>
          </a:solidFill>
          <a:ln cap="flat" cmpd="sng" w="1905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Applet Window------&gt;</a:t>
            </a:r>
            <a:endParaRPr/>
          </a:p>
        </p:txBody>
      </p:sp>
      <p:pic>
        <p:nvPicPr>
          <p:cNvPr id="3421" name="Google Shape;3421;p403"/>
          <p:cNvPicPr preferRelativeResize="0"/>
          <p:nvPr/>
        </p:nvPicPr>
        <p:blipFill rotWithShape="1">
          <a:blip r:embed="rId4">
            <a:alphaModFix/>
          </a:blip>
          <a:srcRect b="0" l="0" r="0" t="0"/>
          <a:stretch/>
        </p:blipFill>
        <p:spPr>
          <a:xfrm>
            <a:off x="539750" y="1845310"/>
            <a:ext cx="4232910" cy="21355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6"/>
                                        </p:tgtEl>
                                        <p:attrNameLst>
                                          <p:attrName>style.visibility</p:attrName>
                                        </p:attrNameLst>
                                      </p:cBhvr>
                                      <p:to>
                                        <p:strVal val="visible"/>
                                      </p:to>
                                    </p:set>
                                    <p:animEffect filter="fade" transition="in">
                                      <p:cBhvr>
                                        <p:cTn dur="500"/>
                                        <p:tgtEl>
                                          <p:spTgt spid="34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7"/>
                                        </p:tgtEl>
                                        <p:attrNameLst>
                                          <p:attrName>style.visibility</p:attrName>
                                        </p:attrNameLst>
                                      </p:cBhvr>
                                      <p:to>
                                        <p:strVal val="visible"/>
                                      </p:to>
                                    </p:set>
                                    <p:animEffect filter="fade" transition="in">
                                      <p:cBhvr>
                                        <p:cTn dur="500"/>
                                        <p:tgtEl>
                                          <p:spTgt spid="34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0"/>
                                        </p:tgtEl>
                                        <p:attrNameLst>
                                          <p:attrName>style.visibility</p:attrName>
                                        </p:attrNameLst>
                                      </p:cBhvr>
                                      <p:to>
                                        <p:strVal val="visible"/>
                                      </p:to>
                                    </p:set>
                                    <p:animEffect filter="fade" transition="in">
                                      <p:cBhvr>
                                        <p:cTn dur="500"/>
                                        <p:tgtEl>
                                          <p:spTgt spid="34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5" name="Shape 3425"/>
        <p:cNvGrpSpPr/>
        <p:nvPr/>
      </p:nvGrpSpPr>
      <p:grpSpPr>
        <a:xfrm>
          <a:off x="0" y="0"/>
          <a:ext cx="0" cy="0"/>
          <a:chOff x="0" y="0"/>
          <a:chExt cx="0" cy="0"/>
        </a:xfrm>
      </p:grpSpPr>
      <p:sp>
        <p:nvSpPr>
          <p:cNvPr id="3426" name="Google Shape;3426;p404"/>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u="sng"/>
              <a:t>Graphics</a:t>
            </a:r>
            <a:r>
              <a:rPr lang="en-US"/>
              <a:t> class includes methods for drawing many different types of shapes.</a:t>
            </a:r>
            <a:endParaRPr/>
          </a:p>
          <a:p>
            <a:pPr indent="0" lvl="0" marL="0" rtl="0" algn="l">
              <a:lnSpc>
                <a:spcPct val="100000"/>
              </a:lnSpc>
              <a:spcBef>
                <a:spcPts val="600"/>
              </a:spcBef>
              <a:spcAft>
                <a:spcPts val="0"/>
              </a:spcAft>
              <a:buSzPts val="2000"/>
              <a:buFont typeface="Garamond"/>
              <a:buNone/>
            </a:pPr>
            <a:r>
              <a:t/>
            </a:r>
            <a:endParaRPr/>
          </a:p>
        </p:txBody>
      </p:sp>
      <p:sp>
        <p:nvSpPr>
          <p:cNvPr id="3427" name="Google Shape;3427;p40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WORKING WITH 2D SHAPES</a:t>
            </a:r>
            <a:endParaRPr/>
          </a:p>
        </p:txBody>
      </p:sp>
      <p:graphicFrame>
        <p:nvGraphicFramePr>
          <p:cNvPr id="3428" name="Google Shape;3428;p404"/>
          <p:cNvGraphicFramePr/>
          <p:nvPr/>
        </p:nvGraphicFramePr>
        <p:xfrm>
          <a:off x="3564255" y="3285490"/>
          <a:ext cx="3000000" cy="3000000"/>
        </p:xfrm>
        <a:graphic>
          <a:graphicData uri="http://schemas.openxmlformats.org/drawingml/2006/table">
            <a:tbl>
              <a:tblPr bandCol="1">
                <a:noFill/>
                <a:tableStyleId>{2C7F27C6-5465-4011-8643-690EFB4B81FF}</a:tableStyleId>
              </a:tblPr>
              <a:tblGrid>
                <a:gridCol w="491500"/>
                <a:gridCol w="491500"/>
                <a:gridCol w="491500"/>
                <a:gridCol w="491500"/>
                <a:gridCol w="491500"/>
              </a:tblGrid>
              <a:tr h="384800">
                <a:tc>
                  <a:txBody>
                    <a:bodyPr/>
                    <a:lstStyle/>
                    <a:p>
                      <a:pPr indent="0" lvl="0" marL="0" marR="0" rtl="0" algn="l">
                        <a:spcBef>
                          <a:spcPts val="0"/>
                        </a:spcBef>
                        <a:spcAft>
                          <a:spcPts val="0"/>
                        </a:spcAft>
                        <a:buClr>
                          <a:schemeClr val="lt1"/>
                        </a:buClr>
                        <a:buSzPts val="1800"/>
                        <a:buFont typeface="Garamond"/>
                        <a:buNone/>
                      </a:pPr>
                      <a:r>
                        <a:t/>
                      </a:r>
                      <a:endParaRPr sz="1800" u="none" cap="none" strike="noStrike"/>
                    </a:p>
                  </a:txBody>
                  <a:tcPr marT="45725" marB="45725" marR="91450" marL="91450"/>
                </a:tc>
                <a:tc>
                  <a:txBody>
                    <a:bodyPr/>
                    <a:lstStyle/>
                    <a:p>
                      <a:pPr indent="0" lvl="0" marL="0" marR="0" rtl="0" algn="l">
                        <a:spcBef>
                          <a:spcPts val="0"/>
                        </a:spcBef>
                        <a:spcAft>
                          <a:spcPts val="0"/>
                        </a:spcAft>
                        <a:buClr>
                          <a:schemeClr val="lt1"/>
                        </a:buClr>
                        <a:buSzPts val="1800"/>
                        <a:buFont typeface="Garamond"/>
                        <a:buNone/>
                      </a:pPr>
                      <a:r>
                        <a:t/>
                      </a:r>
                      <a:endParaRPr sz="1800" u="none" cap="none" strike="noStrike"/>
                    </a:p>
                  </a:txBody>
                  <a:tcPr marT="45725" marB="45725" marR="91450" marL="91450"/>
                </a:tc>
                <a:tc>
                  <a:txBody>
                    <a:bodyPr/>
                    <a:lstStyle/>
                    <a:p>
                      <a:pPr indent="0" lvl="0" marL="0" marR="0" rtl="0" algn="l">
                        <a:spcBef>
                          <a:spcPts val="0"/>
                        </a:spcBef>
                        <a:spcAft>
                          <a:spcPts val="0"/>
                        </a:spcAft>
                        <a:buClr>
                          <a:schemeClr val="lt1"/>
                        </a:buClr>
                        <a:buSzPts val="1800"/>
                        <a:buFont typeface="Garamond"/>
                        <a:buNone/>
                      </a:pPr>
                      <a:r>
                        <a:t/>
                      </a:r>
                      <a:endParaRPr sz="1800" u="none" cap="none" strike="noStrike"/>
                    </a:p>
                  </a:txBody>
                  <a:tcPr marT="45725" marB="45725" marR="91450" marL="91450"/>
                </a:tc>
                <a:tc>
                  <a:txBody>
                    <a:bodyPr/>
                    <a:lstStyle/>
                    <a:p>
                      <a:pPr indent="0" lvl="0" marL="0" marR="0" rtl="0" algn="l">
                        <a:spcBef>
                          <a:spcPts val="0"/>
                        </a:spcBef>
                        <a:spcAft>
                          <a:spcPts val="0"/>
                        </a:spcAft>
                        <a:buClr>
                          <a:schemeClr val="lt1"/>
                        </a:buClr>
                        <a:buSzPts val="1800"/>
                        <a:buFont typeface="Garamond"/>
                        <a:buNone/>
                      </a:pPr>
                      <a:r>
                        <a:t/>
                      </a:r>
                      <a:endParaRPr sz="1800" u="none" cap="none" strike="noStrike"/>
                    </a:p>
                  </a:txBody>
                  <a:tcPr marT="45725" marB="45725" marR="91450" marL="91450"/>
                </a:tc>
                <a:tc>
                  <a:txBody>
                    <a:bodyPr/>
                    <a:lstStyle/>
                    <a:p>
                      <a:pPr indent="0" lvl="0" marL="0" marR="0" rtl="0" algn="l">
                        <a:spcBef>
                          <a:spcPts val="0"/>
                        </a:spcBef>
                        <a:spcAft>
                          <a:spcPts val="0"/>
                        </a:spcAft>
                        <a:buClr>
                          <a:schemeClr val="lt1"/>
                        </a:buClr>
                        <a:buSzPts val="1800"/>
                        <a:buFont typeface="Garamond"/>
                        <a:buNone/>
                      </a:pPr>
                      <a:r>
                        <a:t/>
                      </a:r>
                      <a:endParaRPr sz="1800" u="none" cap="none" strike="noStrike"/>
                    </a:p>
                  </a:txBody>
                  <a:tcPr marT="45725" marB="45725" marR="91450" marL="91450"/>
                </a:tc>
              </a:tr>
              <a:tr h="384800">
                <a:tc>
                  <a:txBody>
                    <a:bodyPr/>
                    <a:lstStyle/>
                    <a:p>
                      <a:pPr indent="0" lvl="0" marL="0" marR="0" rtl="0" algn="l">
                        <a:spcBef>
                          <a:spcPts val="0"/>
                        </a:spcBef>
                        <a:spcAft>
                          <a:spcPts val="0"/>
                        </a:spcAft>
                        <a:buClr>
                          <a:schemeClr val="lt1"/>
                        </a:buClr>
                        <a:buSzPts val="1800"/>
                        <a:buFont typeface="Garamond"/>
                        <a:buNone/>
                      </a:pPr>
                      <a:r>
                        <a:t/>
                      </a:r>
                      <a:endParaRPr sz="1800" u="none" cap="none" strike="noStrike"/>
                    </a:p>
                  </a:txBody>
                  <a:tcPr marT="45725" marB="45725" marR="91450" marL="91450"/>
                </a:tc>
                <a:tc>
                  <a:txBody>
                    <a:bodyPr/>
                    <a:lstStyle/>
                    <a:p>
                      <a:pPr indent="0" lvl="0" marL="0" marR="0" rtl="0" algn="l">
                        <a:spcBef>
                          <a:spcPts val="0"/>
                        </a:spcBef>
                        <a:spcAft>
                          <a:spcPts val="0"/>
                        </a:spcAft>
                        <a:buClr>
                          <a:schemeClr val="lt1"/>
                        </a:buClr>
                        <a:buSzPts val="1000"/>
                        <a:buFont typeface="Garamond"/>
                        <a:buNone/>
                      </a:pPr>
                      <a:r>
                        <a:rPr lang="en-US" sz="1000" u="none" cap="none" strike="noStrike"/>
                        <a:t>(0,20)</a:t>
                      </a:r>
                      <a:endParaRPr/>
                    </a:p>
                  </a:txBody>
                  <a:tcPr marT="45725" marB="45725" marR="91450" marL="91450"/>
                </a:tc>
                <a:tc>
                  <a:txBody>
                    <a:bodyPr/>
                    <a:lstStyle/>
                    <a:p>
                      <a:pPr indent="0" lvl="0" marL="0" marR="0" rtl="0" algn="l">
                        <a:spcBef>
                          <a:spcPts val="0"/>
                        </a:spcBef>
                        <a:spcAft>
                          <a:spcPts val="0"/>
                        </a:spcAft>
                        <a:buClr>
                          <a:schemeClr val="lt1"/>
                        </a:buClr>
                        <a:buSzPts val="1800"/>
                        <a:buFont typeface="Garamond"/>
                        <a:buNone/>
                      </a:pPr>
                      <a:r>
                        <a:t/>
                      </a:r>
                      <a:endParaRPr sz="1800" u="none" cap="none" strike="noStrike"/>
                    </a:p>
                  </a:txBody>
                  <a:tcPr marT="45725" marB="45725" marR="91450" marL="91450"/>
                </a:tc>
                <a:tc>
                  <a:txBody>
                    <a:bodyPr/>
                    <a:lstStyle/>
                    <a:p>
                      <a:pPr indent="0" lvl="0" marL="0" marR="0" rtl="0" algn="l">
                        <a:spcBef>
                          <a:spcPts val="0"/>
                        </a:spcBef>
                        <a:spcAft>
                          <a:spcPts val="0"/>
                        </a:spcAft>
                        <a:buClr>
                          <a:schemeClr val="lt1"/>
                        </a:buClr>
                        <a:buSzPts val="1800"/>
                        <a:buFont typeface="Garamond"/>
                        <a:buNone/>
                      </a:pPr>
                      <a:r>
                        <a:t/>
                      </a:r>
                      <a:endParaRPr sz="1800" u="none" cap="none" strike="noStrike"/>
                    </a:p>
                  </a:txBody>
                  <a:tcPr marT="45725" marB="45725" marR="91450" marL="91450"/>
                </a:tc>
                <a:tc>
                  <a:txBody>
                    <a:bodyPr/>
                    <a:lstStyle/>
                    <a:p>
                      <a:pPr indent="0" lvl="0" marL="0" marR="0" rtl="0" algn="l">
                        <a:spcBef>
                          <a:spcPts val="0"/>
                        </a:spcBef>
                        <a:spcAft>
                          <a:spcPts val="0"/>
                        </a:spcAft>
                        <a:buClr>
                          <a:schemeClr val="lt1"/>
                        </a:buClr>
                        <a:buSzPts val="1800"/>
                        <a:buFont typeface="Garamond"/>
                        <a:buNone/>
                      </a:pPr>
                      <a:r>
                        <a:t/>
                      </a:r>
                      <a:endParaRPr sz="1800" u="none" cap="none" strike="noStrike"/>
                    </a:p>
                  </a:txBody>
                  <a:tcPr marT="45725" marB="45725" marR="91450" marL="91450"/>
                </a:tc>
              </a:tr>
              <a:tr h="384800">
                <a:tc>
                  <a:txBody>
                    <a:bodyPr/>
                    <a:lstStyle/>
                    <a:p>
                      <a:pPr indent="0" lvl="0" marL="0" marR="0" rtl="0" algn="l">
                        <a:spcBef>
                          <a:spcPts val="0"/>
                        </a:spcBef>
                        <a:spcAft>
                          <a:spcPts val="0"/>
                        </a:spcAft>
                        <a:buClr>
                          <a:schemeClr val="lt1"/>
                        </a:buClr>
                        <a:buSzPts val="1800"/>
                        <a:buFont typeface="Garamond"/>
                        <a:buNone/>
                      </a:pPr>
                      <a:r>
                        <a:t/>
                      </a:r>
                      <a:endParaRPr sz="1800" u="none" cap="none" strike="noStrike"/>
                    </a:p>
                  </a:txBody>
                  <a:tcPr marT="45725" marB="45725" marR="91450" marL="91450"/>
                </a:tc>
                <a:tc>
                  <a:txBody>
                    <a:bodyPr/>
                    <a:lstStyle/>
                    <a:p>
                      <a:pPr indent="0" lvl="0" marL="0" marR="0" rtl="0" algn="l">
                        <a:spcBef>
                          <a:spcPts val="0"/>
                        </a:spcBef>
                        <a:spcAft>
                          <a:spcPts val="0"/>
                        </a:spcAft>
                        <a:buClr>
                          <a:schemeClr val="lt1"/>
                        </a:buClr>
                        <a:buSzPts val="1800"/>
                        <a:buFont typeface="Garamond"/>
                        <a:buNone/>
                      </a:pPr>
                      <a:r>
                        <a:t/>
                      </a:r>
                      <a:endParaRPr sz="1800" u="none" cap="none" strike="noStrike"/>
                    </a:p>
                  </a:txBody>
                  <a:tcPr marT="45725" marB="45725" marR="91450" marL="91450"/>
                </a:tc>
                <a:tc>
                  <a:txBody>
                    <a:bodyPr/>
                    <a:lstStyle/>
                    <a:p>
                      <a:pPr indent="0" lvl="0" marL="0" marR="0" rtl="0" algn="l">
                        <a:spcBef>
                          <a:spcPts val="0"/>
                        </a:spcBef>
                        <a:spcAft>
                          <a:spcPts val="0"/>
                        </a:spcAft>
                        <a:buClr>
                          <a:schemeClr val="lt1"/>
                        </a:buClr>
                        <a:buSzPts val="1800"/>
                        <a:buFont typeface="Garamond"/>
                        <a:buNone/>
                      </a:pPr>
                      <a:r>
                        <a:t/>
                      </a:r>
                      <a:endParaRPr sz="1800" u="none" cap="none" strike="noStrike"/>
                    </a:p>
                  </a:txBody>
                  <a:tcPr marT="45725" marB="45725" marR="91450" marL="91450"/>
                </a:tc>
                <a:tc>
                  <a:txBody>
                    <a:bodyPr/>
                    <a:lstStyle/>
                    <a:p>
                      <a:pPr indent="0" lvl="0" marL="0" marR="0" rtl="0" algn="l">
                        <a:spcBef>
                          <a:spcPts val="0"/>
                        </a:spcBef>
                        <a:spcAft>
                          <a:spcPts val="0"/>
                        </a:spcAft>
                        <a:buClr>
                          <a:schemeClr val="lt1"/>
                        </a:buClr>
                        <a:buSzPts val="1800"/>
                        <a:buFont typeface="Garamond"/>
                        <a:buNone/>
                      </a:pPr>
                      <a:r>
                        <a:t/>
                      </a:r>
                      <a:endParaRPr sz="1800" u="none" cap="none" strike="noStrike"/>
                    </a:p>
                  </a:txBody>
                  <a:tcPr marT="45725" marB="45725" marR="91450" marL="91450"/>
                </a:tc>
                <a:tc>
                  <a:txBody>
                    <a:bodyPr/>
                    <a:lstStyle/>
                    <a:p>
                      <a:pPr indent="0" lvl="0" marL="0" marR="0" rtl="0" algn="l">
                        <a:spcBef>
                          <a:spcPts val="0"/>
                        </a:spcBef>
                        <a:spcAft>
                          <a:spcPts val="0"/>
                        </a:spcAft>
                        <a:buClr>
                          <a:schemeClr val="lt1"/>
                        </a:buClr>
                        <a:buSzPts val="1800"/>
                        <a:buFont typeface="Garamond"/>
                        <a:buNone/>
                      </a:pPr>
                      <a:r>
                        <a:t/>
                      </a:r>
                      <a:endParaRPr sz="1800" u="none" cap="none" strike="noStrike"/>
                    </a:p>
                  </a:txBody>
                  <a:tcPr marT="45725" marB="45725" marR="91450" marL="91450"/>
                </a:tc>
              </a:tr>
              <a:tr h="384800">
                <a:tc>
                  <a:txBody>
                    <a:bodyPr/>
                    <a:lstStyle/>
                    <a:p>
                      <a:pPr indent="0" lvl="0" marL="0" marR="0" rtl="0" algn="l">
                        <a:spcBef>
                          <a:spcPts val="0"/>
                        </a:spcBef>
                        <a:spcAft>
                          <a:spcPts val="0"/>
                        </a:spcAft>
                        <a:buClr>
                          <a:schemeClr val="lt1"/>
                        </a:buClr>
                        <a:buSzPts val="1800"/>
                        <a:buFont typeface="Garamond"/>
                        <a:buNone/>
                      </a:pPr>
                      <a:r>
                        <a:t/>
                      </a:r>
                      <a:endParaRPr sz="1800" u="none" cap="none" strike="noStrike"/>
                    </a:p>
                  </a:txBody>
                  <a:tcPr marT="45725" marB="45725" marR="91450" marL="91450"/>
                </a:tc>
                <a:tc>
                  <a:txBody>
                    <a:bodyPr/>
                    <a:lstStyle/>
                    <a:p>
                      <a:pPr indent="0" lvl="0" marL="0" marR="0" rtl="0" algn="l">
                        <a:spcBef>
                          <a:spcPts val="0"/>
                        </a:spcBef>
                        <a:spcAft>
                          <a:spcPts val="0"/>
                        </a:spcAft>
                        <a:buClr>
                          <a:schemeClr val="lt1"/>
                        </a:buClr>
                        <a:buSzPts val="1800"/>
                        <a:buFont typeface="Garamond"/>
                        <a:buNone/>
                      </a:pPr>
                      <a:r>
                        <a:t/>
                      </a:r>
                      <a:endParaRPr sz="1800" u="none" cap="none" strike="noStrike"/>
                    </a:p>
                  </a:txBody>
                  <a:tcPr marT="45725" marB="45725" marR="91450" marL="91450"/>
                </a:tc>
                <a:tc>
                  <a:txBody>
                    <a:bodyPr/>
                    <a:lstStyle/>
                    <a:p>
                      <a:pPr indent="0" lvl="0" marL="0" marR="0" rtl="0" algn="l">
                        <a:spcBef>
                          <a:spcPts val="0"/>
                        </a:spcBef>
                        <a:spcAft>
                          <a:spcPts val="0"/>
                        </a:spcAft>
                        <a:buClr>
                          <a:schemeClr val="lt1"/>
                        </a:buClr>
                        <a:buSzPts val="1800"/>
                        <a:buFont typeface="Garamond"/>
                        <a:buNone/>
                      </a:pPr>
                      <a:r>
                        <a:t/>
                      </a:r>
                      <a:endParaRPr sz="1800" u="none" cap="none" strike="noStrike"/>
                    </a:p>
                  </a:txBody>
                  <a:tcPr marT="45725" marB="45725" marR="91450" marL="91450"/>
                </a:tc>
                <a:tc>
                  <a:txBody>
                    <a:bodyPr/>
                    <a:lstStyle/>
                    <a:p>
                      <a:pPr indent="0" lvl="0" marL="0" marR="0" rtl="0" algn="l">
                        <a:spcBef>
                          <a:spcPts val="0"/>
                        </a:spcBef>
                        <a:spcAft>
                          <a:spcPts val="0"/>
                        </a:spcAft>
                        <a:buClr>
                          <a:schemeClr val="lt1"/>
                        </a:buClr>
                        <a:buSzPts val="1800"/>
                        <a:buFont typeface="Garamond"/>
                        <a:buNone/>
                      </a:pPr>
                      <a:r>
                        <a:t/>
                      </a:r>
                      <a:endParaRPr sz="1800" u="none" cap="none" strike="noStrike"/>
                    </a:p>
                  </a:txBody>
                  <a:tcPr marT="45725" marB="45725" marR="91450" marL="91450"/>
                </a:tc>
                <a:tc>
                  <a:txBody>
                    <a:bodyPr/>
                    <a:lstStyle/>
                    <a:p>
                      <a:pPr indent="0" lvl="0" marL="0" marR="0" rtl="0" algn="l">
                        <a:spcBef>
                          <a:spcPts val="0"/>
                        </a:spcBef>
                        <a:spcAft>
                          <a:spcPts val="0"/>
                        </a:spcAft>
                        <a:buClr>
                          <a:schemeClr val="lt1"/>
                        </a:buClr>
                        <a:buSzPts val="1800"/>
                        <a:buFont typeface="Garamond"/>
                        <a:buNone/>
                      </a:pPr>
                      <a:r>
                        <a:t/>
                      </a:r>
                      <a:endParaRPr sz="1800" u="none" cap="none" strike="noStrike"/>
                    </a:p>
                  </a:txBody>
                  <a:tcPr marT="45725" marB="45725" marR="91450" marL="91450"/>
                </a:tc>
              </a:tr>
              <a:tr h="384800">
                <a:tc>
                  <a:txBody>
                    <a:bodyPr/>
                    <a:lstStyle/>
                    <a:p>
                      <a:pPr indent="0" lvl="0" marL="0" marR="0" rtl="0" algn="l">
                        <a:spcBef>
                          <a:spcPts val="0"/>
                        </a:spcBef>
                        <a:spcAft>
                          <a:spcPts val="0"/>
                        </a:spcAft>
                        <a:buClr>
                          <a:schemeClr val="lt1"/>
                        </a:buClr>
                        <a:buSzPts val="1800"/>
                        <a:buFont typeface="Garamond"/>
                        <a:buNone/>
                      </a:pPr>
                      <a:r>
                        <a:t/>
                      </a:r>
                      <a:endParaRPr sz="1800" u="none" cap="none" strike="noStrike"/>
                    </a:p>
                  </a:txBody>
                  <a:tcPr marT="45725" marB="45725" marR="91450" marL="91450"/>
                </a:tc>
                <a:tc>
                  <a:txBody>
                    <a:bodyPr/>
                    <a:lstStyle/>
                    <a:p>
                      <a:pPr indent="0" lvl="0" marL="0" marR="0" rtl="0" algn="l">
                        <a:spcBef>
                          <a:spcPts val="0"/>
                        </a:spcBef>
                        <a:spcAft>
                          <a:spcPts val="0"/>
                        </a:spcAft>
                        <a:buClr>
                          <a:schemeClr val="lt1"/>
                        </a:buClr>
                        <a:buSzPts val="1800"/>
                        <a:buFont typeface="Garamond"/>
                        <a:buNone/>
                      </a:pPr>
                      <a:r>
                        <a:t/>
                      </a:r>
                      <a:endParaRPr sz="1800" u="none" cap="none" strike="noStrike"/>
                    </a:p>
                  </a:txBody>
                  <a:tcPr marT="45725" marB="45725" marR="91450" marL="91450"/>
                </a:tc>
                <a:tc>
                  <a:txBody>
                    <a:bodyPr/>
                    <a:lstStyle/>
                    <a:p>
                      <a:pPr indent="0" lvl="0" marL="0" marR="0" rtl="0" algn="l">
                        <a:spcBef>
                          <a:spcPts val="0"/>
                        </a:spcBef>
                        <a:spcAft>
                          <a:spcPts val="0"/>
                        </a:spcAft>
                        <a:buClr>
                          <a:schemeClr val="lt1"/>
                        </a:buClr>
                        <a:buSzPts val="1800"/>
                        <a:buFont typeface="Garamond"/>
                        <a:buNone/>
                      </a:pPr>
                      <a:r>
                        <a:t/>
                      </a:r>
                      <a:endParaRPr sz="1800" u="none" cap="none" strike="noStrike"/>
                    </a:p>
                  </a:txBody>
                  <a:tcPr marT="45725" marB="45725" marR="91450" marL="91450"/>
                </a:tc>
                <a:tc>
                  <a:txBody>
                    <a:bodyPr/>
                    <a:lstStyle/>
                    <a:p>
                      <a:pPr indent="0" lvl="0" marL="0" marR="0" rtl="0" algn="l">
                        <a:spcBef>
                          <a:spcPts val="0"/>
                        </a:spcBef>
                        <a:spcAft>
                          <a:spcPts val="0"/>
                        </a:spcAft>
                        <a:buClr>
                          <a:schemeClr val="lt1"/>
                        </a:buClr>
                        <a:buSzPts val="1800"/>
                        <a:buFont typeface="Garamond"/>
                        <a:buNone/>
                      </a:pPr>
                      <a:r>
                        <a:t/>
                      </a:r>
                      <a:endParaRPr sz="1800" u="none" cap="none" strike="noStrike"/>
                    </a:p>
                  </a:txBody>
                  <a:tcPr marT="45725" marB="45725" marR="91450" marL="91450"/>
                </a:tc>
                <a:tc>
                  <a:txBody>
                    <a:bodyPr/>
                    <a:lstStyle/>
                    <a:p>
                      <a:pPr indent="0" lvl="0" marL="0" marR="0" rtl="0" algn="l">
                        <a:spcBef>
                          <a:spcPts val="0"/>
                        </a:spcBef>
                        <a:spcAft>
                          <a:spcPts val="0"/>
                        </a:spcAft>
                        <a:buClr>
                          <a:schemeClr val="lt1"/>
                        </a:buClr>
                        <a:buSzPts val="1800"/>
                        <a:buFont typeface="Garamond"/>
                        <a:buNone/>
                      </a:pPr>
                      <a:r>
                        <a:t/>
                      </a:r>
                      <a:endParaRPr sz="1800" u="none" cap="none" strike="noStrike"/>
                    </a:p>
                  </a:txBody>
                  <a:tcPr marT="45725" marB="45725" marR="91450" marL="91450"/>
                </a:tc>
              </a:tr>
              <a:tr h="384800">
                <a:tc>
                  <a:txBody>
                    <a:bodyPr/>
                    <a:lstStyle/>
                    <a:p>
                      <a:pPr indent="0" lvl="0" marL="0" marR="0" rtl="0" algn="l">
                        <a:spcBef>
                          <a:spcPts val="0"/>
                        </a:spcBef>
                        <a:spcAft>
                          <a:spcPts val="0"/>
                        </a:spcAft>
                        <a:buClr>
                          <a:schemeClr val="lt1"/>
                        </a:buClr>
                        <a:buSzPts val="1800"/>
                        <a:buFont typeface="Garamond"/>
                        <a:buNone/>
                      </a:pPr>
                      <a:r>
                        <a:t/>
                      </a:r>
                      <a:endParaRPr sz="1800" u="none" cap="none" strike="noStrike"/>
                    </a:p>
                  </a:txBody>
                  <a:tcPr marT="45725" marB="45725" marR="91450" marL="91450"/>
                </a:tc>
                <a:tc>
                  <a:txBody>
                    <a:bodyPr/>
                    <a:lstStyle/>
                    <a:p>
                      <a:pPr indent="0" lvl="0" marL="0" marR="0" rtl="0" algn="l">
                        <a:spcBef>
                          <a:spcPts val="0"/>
                        </a:spcBef>
                        <a:spcAft>
                          <a:spcPts val="0"/>
                        </a:spcAft>
                        <a:buClr>
                          <a:schemeClr val="lt1"/>
                        </a:buClr>
                        <a:buSzPts val="1800"/>
                        <a:buFont typeface="Garamond"/>
                        <a:buNone/>
                      </a:pPr>
                      <a:r>
                        <a:t/>
                      </a:r>
                      <a:endParaRPr sz="1800" u="none" cap="none" strike="noStrike"/>
                    </a:p>
                  </a:txBody>
                  <a:tcPr marT="45725" marB="45725" marR="91450" marL="91450"/>
                </a:tc>
                <a:tc>
                  <a:txBody>
                    <a:bodyPr/>
                    <a:lstStyle/>
                    <a:p>
                      <a:pPr indent="0" lvl="0" marL="0" marR="0" rtl="0" algn="l">
                        <a:spcBef>
                          <a:spcPts val="0"/>
                        </a:spcBef>
                        <a:spcAft>
                          <a:spcPts val="0"/>
                        </a:spcAft>
                        <a:buClr>
                          <a:schemeClr val="lt1"/>
                        </a:buClr>
                        <a:buSzPts val="1800"/>
                        <a:buFont typeface="Garamond"/>
                        <a:buNone/>
                      </a:pPr>
                      <a:r>
                        <a:t/>
                      </a:r>
                      <a:endParaRPr sz="1800" u="none" cap="none" strike="noStrike"/>
                    </a:p>
                  </a:txBody>
                  <a:tcPr marT="45725" marB="45725" marR="91450" marL="91450"/>
                </a:tc>
                <a:tc>
                  <a:txBody>
                    <a:bodyPr/>
                    <a:lstStyle/>
                    <a:p>
                      <a:pPr indent="0" lvl="0" marL="0" marR="0" rtl="0" algn="l">
                        <a:spcBef>
                          <a:spcPts val="0"/>
                        </a:spcBef>
                        <a:spcAft>
                          <a:spcPts val="0"/>
                        </a:spcAft>
                        <a:buClr>
                          <a:schemeClr val="lt1"/>
                        </a:buClr>
                        <a:buSzPts val="1800"/>
                        <a:buFont typeface="Garamond"/>
                        <a:buNone/>
                      </a:pPr>
                      <a:r>
                        <a:t/>
                      </a:r>
                      <a:endParaRPr sz="1800" u="none" cap="none" strike="noStrike"/>
                    </a:p>
                  </a:txBody>
                  <a:tcPr marT="45725" marB="45725" marR="91450" marL="91450"/>
                </a:tc>
                <a:tc>
                  <a:txBody>
                    <a:bodyPr/>
                    <a:lstStyle/>
                    <a:p>
                      <a:pPr indent="0" lvl="0" marL="0" marR="0" rtl="0" algn="l">
                        <a:spcBef>
                          <a:spcPts val="0"/>
                        </a:spcBef>
                        <a:spcAft>
                          <a:spcPts val="0"/>
                        </a:spcAft>
                        <a:buClr>
                          <a:schemeClr val="lt1"/>
                        </a:buClr>
                        <a:buSzPts val="1800"/>
                        <a:buFont typeface="Garamond"/>
                        <a:buNone/>
                      </a:pPr>
                      <a:r>
                        <a:t/>
                      </a:r>
                      <a:endParaRPr sz="1800" u="none" cap="none" strike="noStrike"/>
                    </a:p>
                  </a:txBody>
                  <a:tcPr marT="45725" marB="45725" marR="91450" marL="91450"/>
                </a:tc>
              </a:tr>
            </a:tbl>
          </a:graphicData>
        </a:graphic>
      </p:graphicFrame>
      <p:sp>
        <p:nvSpPr>
          <p:cNvPr id="3429" name="Google Shape;3429;p404"/>
          <p:cNvSpPr txBox="1"/>
          <p:nvPr/>
        </p:nvSpPr>
        <p:spPr>
          <a:xfrm>
            <a:off x="539750" y="2781300"/>
            <a:ext cx="253111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Coordinate System of java</a:t>
            </a:r>
            <a:endParaRPr/>
          </a:p>
        </p:txBody>
      </p:sp>
      <p:cxnSp>
        <p:nvCxnSpPr>
          <p:cNvPr id="3430" name="Google Shape;3430;p404"/>
          <p:cNvCxnSpPr/>
          <p:nvPr/>
        </p:nvCxnSpPr>
        <p:spPr>
          <a:xfrm>
            <a:off x="3904615" y="3106420"/>
            <a:ext cx="1819910" cy="34925"/>
          </a:xfrm>
          <a:prstGeom prst="straightConnector1">
            <a:avLst/>
          </a:prstGeom>
          <a:noFill/>
          <a:ln cap="flat" cmpd="sng" w="9525">
            <a:solidFill>
              <a:schemeClr val="accent1"/>
            </a:solidFill>
            <a:prstDash val="solid"/>
            <a:round/>
            <a:headEnd len="sm" w="sm" type="none"/>
            <a:tailEnd len="med" w="med" type="stealth"/>
          </a:ln>
        </p:spPr>
      </p:cxnSp>
      <p:cxnSp>
        <p:nvCxnSpPr>
          <p:cNvPr id="3431" name="Google Shape;3431;p404"/>
          <p:cNvCxnSpPr/>
          <p:nvPr/>
        </p:nvCxnSpPr>
        <p:spPr>
          <a:xfrm>
            <a:off x="3275965" y="3429000"/>
            <a:ext cx="0" cy="1944370"/>
          </a:xfrm>
          <a:prstGeom prst="straightConnector1">
            <a:avLst/>
          </a:prstGeom>
          <a:noFill/>
          <a:ln cap="flat" cmpd="sng" w="9525">
            <a:solidFill>
              <a:schemeClr val="accent1"/>
            </a:solidFill>
            <a:prstDash val="solid"/>
            <a:round/>
            <a:headEnd len="sm" w="sm" type="none"/>
            <a:tailEnd len="med" w="med" type="stealth"/>
          </a:ln>
        </p:spPr>
      </p:cxnSp>
      <p:sp>
        <p:nvSpPr>
          <p:cNvPr id="3432" name="Google Shape;3432;p404"/>
          <p:cNvSpPr txBox="1"/>
          <p:nvPr/>
        </p:nvSpPr>
        <p:spPr>
          <a:xfrm>
            <a:off x="4627245" y="2709545"/>
            <a:ext cx="33210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x</a:t>
            </a:r>
            <a:endParaRPr/>
          </a:p>
        </p:txBody>
      </p:sp>
      <p:sp>
        <p:nvSpPr>
          <p:cNvPr id="3433" name="Google Shape;3433;p404"/>
          <p:cNvSpPr txBox="1"/>
          <p:nvPr/>
        </p:nvSpPr>
        <p:spPr>
          <a:xfrm>
            <a:off x="2827020" y="4198620"/>
            <a:ext cx="27813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y</a:t>
            </a:r>
            <a:endParaRPr/>
          </a:p>
        </p:txBody>
      </p:sp>
      <p:sp>
        <p:nvSpPr>
          <p:cNvPr id="3434" name="Google Shape;3434;p404"/>
          <p:cNvSpPr txBox="1"/>
          <p:nvPr/>
        </p:nvSpPr>
        <p:spPr>
          <a:xfrm>
            <a:off x="3131820" y="2917190"/>
            <a:ext cx="58102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(0,0)</a:t>
            </a:r>
            <a:endParaRPr/>
          </a:p>
        </p:txBody>
      </p:sp>
      <p:sp>
        <p:nvSpPr>
          <p:cNvPr id="3435" name="Google Shape;3435;p404"/>
          <p:cNvSpPr txBox="1"/>
          <p:nvPr/>
        </p:nvSpPr>
        <p:spPr>
          <a:xfrm>
            <a:off x="2915920" y="5589270"/>
            <a:ext cx="68834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(0,60)</a:t>
            </a:r>
            <a:endParaRPr/>
          </a:p>
        </p:txBody>
      </p:sp>
      <p:sp>
        <p:nvSpPr>
          <p:cNvPr id="3436" name="Google Shape;3436;p404"/>
          <p:cNvSpPr txBox="1"/>
          <p:nvPr/>
        </p:nvSpPr>
        <p:spPr>
          <a:xfrm>
            <a:off x="5941060" y="5661660"/>
            <a:ext cx="79565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(50,60)</a:t>
            </a:r>
            <a:endParaRPr/>
          </a:p>
        </p:txBody>
      </p:sp>
      <p:sp>
        <p:nvSpPr>
          <p:cNvPr id="3437" name="Google Shape;3437;p404"/>
          <p:cNvSpPr txBox="1"/>
          <p:nvPr/>
        </p:nvSpPr>
        <p:spPr>
          <a:xfrm>
            <a:off x="6084570" y="2925445"/>
            <a:ext cx="68834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(50,0)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2"/>
                                        </p:tgtEl>
                                        <p:attrNameLst>
                                          <p:attrName>style.visibility</p:attrName>
                                        </p:attrNameLst>
                                      </p:cBhvr>
                                      <p:to>
                                        <p:strVal val="visible"/>
                                      </p:to>
                                    </p:set>
                                    <p:animEffect filter="fade" transition="in">
                                      <p:cBhvr>
                                        <p:cTn dur="500"/>
                                        <p:tgtEl>
                                          <p:spTgt spid="3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3"/>
                                        </p:tgtEl>
                                        <p:attrNameLst>
                                          <p:attrName>style.visibility</p:attrName>
                                        </p:attrNameLst>
                                      </p:cBhvr>
                                      <p:to>
                                        <p:strVal val="visible"/>
                                      </p:to>
                                    </p:set>
                                    <p:animEffect filter="fade" transition="in">
                                      <p:cBhvr>
                                        <p:cTn dur="500"/>
                                        <p:tgtEl>
                                          <p:spTgt spid="3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4"/>
                                        </p:tgtEl>
                                        <p:attrNameLst>
                                          <p:attrName>style.visibility</p:attrName>
                                        </p:attrNameLst>
                                      </p:cBhvr>
                                      <p:to>
                                        <p:strVal val="visible"/>
                                      </p:to>
                                    </p:set>
                                    <p:animEffect filter="fade" transition="in">
                                      <p:cBhvr>
                                        <p:cTn dur="500"/>
                                        <p:tgtEl>
                                          <p:spTgt spid="3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5"/>
                                        </p:tgtEl>
                                        <p:attrNameLst>
                                          <p:attrName>style.visibility</p:attrName>
                                        </p:attrNameLst>
                                      </p:cBhvr>
                                      <p:to>
                                        <p:strVal val="visible"/>
                                      </p:to>
                                    </p:set>
                                    <p:animEffect filter="fade" transition="in">
                                      <p:cBhvr>
                                        <p:cTn dur="500"/>
                                        <p:tgtEl>
                                          <p:spTgt spid="3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7"/>
                                        </p:tgtEl>
                                        <p:attrNameLst>
                                          <p:attrName>style.visibility</p:attrName>
                                        </p:attrNameLst>
                                      </p:cBhvr>
                                      <p:to>
                                        <p:strVal val="visible"/>
                                      </p:to>
                                    </p:set>
                                    <p:animEffect filter="fade" transition="in">
                                      <p:cBhvr>
                                        <p:cTn dur="500"/>
                                        <p:tgtEl>
                                          <p:spTgt spid="3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6">
                                            <p:txEl>
                                              <p:pRg end="0" st="0"/>
                                            </p:txEl>
                                          </p:spTgt>
                                        </p:tgtEl>
                                        <p:attrNameLst>
                                          <p:attrName>style.visibility</p:attrName>
                                        </p:attrNameLst>
                                      </p:cBhvr>
                                      <p:to>
                                        <p:strVal val="visible"/>
                                      </p:to>
                                    </p:set>
                                    <p:animEffect filter="fade" transition="in">
                                      <p:cBhvr>
                                        <p:cTn dur="500"/>
                                        <p:tgtEl>
                                          <p:spTgt spid="343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4"/>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#5: Compiling &amp; Executing Javaprogram (Setting classpath)</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456" name="Google Shape;456;p54"/>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3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1" name="Shape 3441"/>
        <p:cNvGrpSpPr/>
        <p:nvPr/>
      </p:nvGrpSpPr>
      <p:grpSpPr>
        <a:xfrm>
          <a:off x="0" y="0"/>
          <a:ext cx="0" cy="0"/>
          <a:chOff x="0" y="0"/>
          <a:chExt cx="0" cy="0"/>
        </a:xfrm>
      </p:grpSpPr>
      <p:sp>
        <p:nvSpPr>
          <p:cNvPr id="3442" name="Google Shape;3442;p405"/>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DRAWING METHODS</a:t>
            </a:r>
            <a:endParaRPr/>
          </a:p>
        </p:txBody>
      </p:sp>
      <p:pic>
        <p:nvPicPr>
          <p:cNvPr id="3443" name="Google Shape;3443;p405"/>
          <p:cNvPicPr preferRelativeResize="0"/>
          <p:nvPr>
            <p:ph idx="1" type="body"/>
          </p:nvPr>
        </p:nvPicPr>
        <p:blipFill rotWithShape="1">
          <a:blip r:embed="rId3">
            <a:alphaModFix/>
          </a:blip>
          <a:srcRect b="0" l="5399" r="26269" t="36877"/>
          <a:stretch/>
        </p:blipFill>
        <p:spPr>
          <a:xfrm>
            <a:off x="2164715" y="2565400"/>
            <a:ext cx="4464685" cy="3093720"/>
          </a:xfrm>
          <a:prstGeom prst="rect">
            <a:avLst/>
          </a:prstGeom>
          <a:noFill/>
          <a:ln>
            <a:noFill/>
          </a:ln>
        </p:spPr>
      </p:pic>
      <p:sp>
        <p:nvSpPr>
          <p:cNvPr id="3444" name="Google Shape;3444;p405"/>
          <p:cNvSpPr txBox="1"/>
          <p:nvPr/>
        </p:nvSpPr>
        <p:spPr>
          <a:xfrm>
            <a:off x="1220470" y="2102485"/>
            <a:ext cx="180848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Graphics class</a:t>
            </a:r>
            <a:endParaRPr/>
          </a:p>
        </p:txBody>
      </p:sp>
    </p:spTree>
  </p:cSld>
  <p:clrMapOvr>
    <a:masterClrMapping/>
  </p:clrMapOvr>
</p:sld>
</file>

<file path=ppt/slides/slide3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9" name="Shape 3449"/>
        <p:cNvGrpSpPr/>
        <p:nvPr/>
      </p:nvGrpSpPr>
      <p:grpSpPr>
        <a:xfrm>
          <a:off x="0" y="0"/>
          <a:ext cx="0" cy="0"/>
          <a:chOff x="0" y="0"/>
          <a:chExt cx="0" cy="0"/>
        </a:xfrm>
      </p:grpSpPr>
      <p:sp>
        <p:nvSpPr>
          <p:cNvPr id="3450" name="Google Shape;3450;p406"/>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#38: Nested class/Inner class</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3451" name="Google Shape;3451;p406"/>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3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5" name="Shape 3455"/>
        <p:cNvGrpSpPr/>
        <p:nvPr/>
      </p:nvGrpSpPr>
      <p:grpSpPr>
        <a:xfrm>
          <a:off x="0" y="0"/>
          <a:ext cx="0" cy="0"/>
          <a:chOff x="0" y="0"/>
          <a:chExt cx="0" cy="0"/>
        </a:xfrm>
      </p:grpSpPr>
      <p:sp>
        <p:nvSpPr>
          <p:cNvPr id="3456" name="Google Shape;3456;p407"/>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In java, just like methods and varibles, it can have a class too.</a:t>
            </a:r>
            <a:endParaRPr/>
          </a:p>
          <a:p>
            <a:pPr indent="0" lvl="0" marL="0" rtl="0" algn="l">
              <a:lnSpc>
                <a:spcPct val="100000"/>
              </a:lnSpc>
              <a:spcBef>
                <a:spcPts val="600"/>
              </a:spcBef>
              <a:spcAft>
                <a:spcPts val="0"/>
              </a:spcAft>
              <a:buSzPts val="2000"/>
              <a:buFont typeface="Garamond"/>
              <a:buNone/>
            </a:pPr>
            <a:r>
              <a:rPr lang="en-US"/>
              <a:t>Java inner class or nested class is a class which is declared inside the class or interface.</a:t>
            </a:r>
            <a:endParaRPr/>
          </a:p>
          <a:p>
            <a:pPr indent="0" lvl="0" marL="0" rtl="0" algn="l">
              <a:lnSpc>
                <a:spcPct val="100000"/>
              </a:lnSpc>
              <a:spcBef>
                <a:spcPts val="600"/>
              </a:spcBef>
              <a:spcAft>
                <a:spcPts val="0"/>
              </a:spcAft>
              <a:buSzPts val="2000"/>
              <a:buFont typeface="Garamond"/>
              <a:buNone/>
            </a:pPr>
            <a:r>
              <a:t/>
            </a:r>
            <a:endParaRPr/>
          </a:p>
        </p:txBody>
      </p:sp>
      <p:sp>
        <p:nvSpPr>
          <p:cNvPr id="3457" name="Google Shape;3457;p407"/>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INNER CLASS OR NESTED CLASS</a:t>
            </a:r>
            <a:endParaRPr/>
          </a:p>
        </p:txBody>
      </p:sp>
      <p:sp>
        <p:nvSpPr>
          <p:cNvPr id="3458" name="Google Shape;3458;p407"/>
          <p:cNvSpPr txBox="1"/>
          <p:nvPr/>
        </p:nvSpPr>
        <p:spPr>
          <a:xfrm>
            <a:off x="2195830" y="3357245"/>
            <a:ext cx="3208020" cy="2030095"/>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Syntax:</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class Java_Outer_class{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//code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class Java_Inner_class{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//code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8"/>
                                        </p:tgtEl>
                                        <p:attrNameLst>
                                          <p:attrName>style.visibility</p:attrName>
                                        </p:attrNameLst>
                                      </p:cBhvr>
                                      <p:to>
                                        <p:strVal val="visible"/>
                                      </p:to>
                                    </p:set>
                                    <p:animEffect filter="fade" transition="in">
                                      <p:cBhvr>
                                        <p:cTn dur="500"/>
                                        <p:tgtEl>
                                          <p:spTgt spid="34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2" name="Shape 3462"/>
        <p:cNvGrpSpPr/>
        <p:nvPr/>
      </p:nvGrpSpPr>
      <p:grpSpPr>
        <a:xfrm>
          <a:off x="0" y="0"/>
          <a:ext cx="0" cy="0"/>
          <a:chOff x="0" y="0"/>
          <a:chExt cx="0" cy="0"/>
        </a:xfrm>
      </p:grpSpPr>
      <p:sp>
        <p:nvSpPr>
          <p:cNvPr id="3463" name="Google Shape;3463;p408"/>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u="sng"/>
              <a:t>Types of Nested classes</a:t>
            </a:r>
            <a:endParaRPr/>
          </a:p>
          <a:p>
            <a:pPr indent="0" lvl="0" marL="0" rtl="0" algn="l">
              <a:lnSpc>
                <a:spcPct val="100000"/>
              </a:lnSpc>
              <a:spcBef>
                <a:spcPts val="600"/>
              </a:spcBef>
              <a:spcAft>
                <a:spcPts val="0"/>
              </a:spcAft>
              <a:buSzPts val="2000"/>
              <a:buFont typeface="Garamond"/>
              <a:buNone/>
            </a:pPr>
            <a:r>
              <a:rPr lang="en-US"/>
              <a:t>Two types </a:t>
            </a:r>
            <a:endParaRPr/>
          </a:p>
          <a:p>
            <a:pPr indent="-457200" lvl="0" marL="457200" rtl="0" algn="l">
              <a:lnSpc>
                <a:spcPct val="100000"/>
              </a:lnSpc>
              <a:spcBef>
                <a:spcPts val="600"/>
              </a:spcBef>
              <a:spcAft>
                <a:spcPts val="0"/>
              </a:spcAft>
              <a:buSzPts val="2000"/>
              <a:buFont typeface="Garamond"/>
              <a:buAutoNum type="arabicPeriod"/>
            </a:pPr>
            <a:r>
              <a:rPr lang="en-US"/>
              <a:t>Static nested class</a:t>
            </a:r>
            <a:endParaRPr/>
          </a:p>
          <a:p>
            <a:pPr indent="-457200" lvl="0" marL="457200" rtl="0" algn="l">
              <a:lnSpc>
                <a:spcPct val="100000"/>
              </a:lnSpc>
              <a:spcBef>
                <a:spcPts val="600"/>
              </a:spcBef>
              <a:spcAft>
                <a:spcPts val="0"/>
              </a:spcAft>
              <a:buSzPts val="2000"/>
              <a:buFont typeface="Arial"/>
              <a:buAutoNum type="arabicPeriod"/>
            </a:pPr>
            <a:r>
              <a:rPr lang="en-US"/>
              <a:t>Non-static nested class (inner class)</a:t>
            </a:r>
            <a:endParaRPr/>
          </a:p>
          <a:p>
            <a:pPr indent="-285750" lvl="1" marL="742950" rtl="0" algn="l">
              <a:lnSpc>
                <a:spcPct val="100000"/>
              </a:lnSpc>
              <a:spcBef>
                <a:spcPts val="1200"/>
              </a:spcBef>
              <a:spcAft>
                <a:spcPts val="0"/>
              </a:spcAft>
              <a:buSzPts val="1800"/>
              <a:buFont typeface="Arial"/>
              <a:buChar char="•"/>
            </a:pPr>
            <a:r>
              <a:rPr lang="en-US"/>
              <a:t>Member inner class</a:t>
            </a:r>
            <a:endParaRPr/>
          </a:p>
          <a:p>
            <a:pPr indent="-342900" lvl="1" marL="800100" rtl="0" algn="l">
              <a:lnSpc>
                <a:spcPct val="100000"/>
              </a:lnSpc>
              <a:spcBef>
                <a:spcPts val="1200"/>
              </a:spcBef>
              <a:spcAft>
                <a:spcPts val="0"/>
              </a:spcAft>
              <a:buSzPts val="1800"/>
              <a:buFont typeface="Arial"/>
              <a:buChar char="•"/>
            </a:pPr>
            <a:r>
              <a:rPr lang="en-US"/>
              <a:t>Anonymous inner class</a:t>
            </a:r>
            <a:endParaRPr/>
          </a:p>
          <a:p>
            <a:pPr indent="-342900" lvl="1" marL="800100" rtl="0" algn="l">
              <a:lnSpc>
                <a:spcPct val="100000"/>
              </a:lnSpc>
              <a:spcBef>
                <a:spcPts val="1200"/>
              </a:spcBef>
              <a:spcAft>
                <a:spcPts val="0"/>
              </a:spcAft>
              <a:buSzPts val="1800"/>
              <a:buFont typeface="Arial"/>
              <a:buChar char="•"/>
            </a:pPr>
            <a:r>
              <a:rPr lang="en-US"/>
              <a:t>Local inner class</a:t>
            </a:r>
            <a:endParaRPr/>
          </a:p>
          <a:p>
            <a:pPr indent="0" lvl="0" marL="0" rtl="0" algn="l">
              <a:lnSpc>
                <a:spcPct val="100000"/>
              </a:lnSpc>
              <a:spcBef>
                <a:spcPts val="600"/>
              </a:spcBef>
              <a:spcAft>
                <a:spcPts val="0"/>
              </a:spcAft>
              <a:buSzPts val="2000"/>
              <a:buFont typeface="Garamond"/>
              <a:buNone/>
            </a:pPr>
            <a:r>
              <a:t/>
            </a:r>
            <a:endParaRPr/>
          </a:p>
        </p:txBody>
      </p:sp>
      <p:sp>
        <p:nvSpPr>
          <p:cNvPr id="3464" name="Google Shape;3464;p408"/>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INNER CLASS OR NESTED CLASS</a:t>
            </a:r>
            <a:endParaRPr/>
          </a:p>
        </p:txBody>
      </p:sp>
    </p:spTree>
  </p:cSld>
  <p:clrMapOvr>
    <a:masterClrMapping/>
  </p:clrMapOvr>
</p:sld>
</file>

<file path=ppt/slides/slide3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8" name="Shape 3468"/>
        <p:cNvGrpSpPr/>
        <p:nvPr/>
      </p:nvGrpSpPr>
      <p:grpSpPr>
        <a:xfrm>
          <a:off x="0" y="0"/>
          <a:ext cx="0" cy="0"/>
          <a:chOff x="0" y="0"/>
          <a:chExt cx="0" cy="0"/>
        </a:xfrm>
      </p:grpSpPr>
      <p:sp>
        <p:nvSpPr>
          <p:cNvPr id="3469" name="Google Shape;3469;p409"/>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A static class i.e. created inside a class is called static nested class in java</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static inner class instance can be created outside the class using following Syntax</a:t>
            </a:r>
            <a:endParaRPr/>
          </a:p>
        </p:txBody>
      </p:sp>
      <p:sp>
        <p:nvSpPr>
          <p:cNvPr id="3470" name="Google Shape;3470;p40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STATIC NESTED CLASS</a:t>
            </a:r>
            <a:endParaRPr/>
          </a:p>
        </p:txBody>
      </p:sp>
      <p:sp>
        <p:nvSpPr>
          <p:cNvPr id="3471" name="Google Shape;3471;p409"/>
          <p:cNvSpPr txBox="1"/>
          <p:nvPr/>
        </p:nvSpPr>
        <p:spPr>
          <a:xfrm>
            <a:off x="2771775" y="2637155"/>
            <a:ext cx="3684905" cy="2030095"/>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Syntax:</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class Java_Outer_class{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//code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static class Java_Inner_class{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//code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  </a:t>
            </a:r>
            <a:endParaRPr/>
          </a:p>
        </p:txBody>
      </p:sp>
      <p:sp>
        <p:nvSpPr>
          <p:cNvPr id="3472" name="Google Shape;3472;p409"/>
          <p:cNvSpPr txBox="1"/>
          <p:nvPr/>
        </p:nvSpPr>
        <p:spPr>
          <a:xfrm>
            <a:off x="2628265" y="5229225"/>
            <a:ext cx="3684905" cy="922020"/>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Syntax:</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Outer.Inner o1=new Oute.Inner();</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p:txBody>
      </p:sp>
      <p:sp>
        <p:nvSpPr>
          <p:cNvPr id="3473" name="Google Shape;3473;p409"/>
          <p:cNvSpPr/>
          <p:nvPr/>
        </p:nvSpPr>
        <p:spPr>
          <a:xfrm>
            <a:off x="6228715" y="4221480"/>
            <a:ext cx="2188210" cy="1616710"/>
          </a:xfrm>
          <a:prstGeom prst="wedgeEllipse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No need to create outer class object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3"/>
                                        </p:tgtEl>
                                        <p:attrNameLst>
                                          <p:attrName>style.visibility</p:attrName>
                                        </p:attrNameLst>
                                      </p:cBhvr>
                                      <p:to>
                                        <p:strVal val="visible"/>
                                      </p:to>
                                    </p:set>
                                    <p:animEffect filter="fade" transition="in">
                                      <p:cBhvr>
                                        <p:cTn dur="500"/>
                                        <p:tgtEl>
                                          <p:spTgt spid="34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7" name="Shape 3477"/>
        <p:cNvGrpSpPr/>
        <p:nvPr/>
      </p:nvGrpSpPr>
      <p:grpSpPr>
        <a:xfrm>
          <a:off x="0" y="0"/>
          <a:ext cx="0" cy="0"/>
          <a:chOff x="0" y="0"/>
          <a:chExt cx="0" cy="0"/>
        </a:xfrm>
      </p:grpSpPr>
      <p:sp>
        <p:nvSpPr>
          <p:cNvPr id="3478" name="Google Shape;3478;p410"/>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Rules:</a:t>
            </a:r>
            <a:endParaRPr/>
          </a:p>
          <a:p>
            <a:pPr indent="-342900" lvl="0" marL="342900" rtl="0" algn="l">
              <a:lnSpc>
                <a:spcPct val="100000"/>
              </a:lnSpc>
              <a:spcBef>
                <a:spcPts val="600"/>
              </a:spcBef>
              <a:spcAft>
                <a:spcPts val="0"/>
              </a:spcAft>
              <a:buSzPts val="2000"/>
              <a:buFont typeface="Arial"/>
              <a:buChar char="•"/>
            </a:pPr>
            <a:r>
              <a:rPr lang="en-US"/>
              <a:t>It can be accessed by outer class name.</a:t>
            </a:r>
            <a:endParaRPr/>
          </a:p>
          <a:p>
            <a:pPr indent="-342900" lvl="0" marL="342900" rtl="0" algn="l">
              <a:lnSpc>
                <a:spcPct val="100000"/>
              </a:lnSpc>
              <a:spcBef>
                <a:spcPts val="600"/>
              </a:spcBef>
              <a:spcAft>
                <a:spcPts val="0"/>
              </a:spcAft>
              <a:buSzPts val="2000"/>
              <a:buFont typeface="Arial"/>
              <a:buChar char="•"/>
            </a:pPr>
            <a:r>
              <a:rPr lang="en-US"/>
              <a:t>Static nested class cannot access non-static (instance) data member or method.</a:t>
            </a:r>
            <a:endParaRPr/>
          </a:p>
          <a:p>
            <a:pPr indent="-342900" lvl="0" marL="342900" rtl="0" algn="l">
              <a:lnSpc>
                <a:spcPct val="100000"/>
              </a:lnSpc>
              <a:spcBef>
                <a:spcPts val="600"/>
              </a:spcBef>
              <a:spcAft>
                <a:spcPts val="0"/>
              </a:spcAft>
              <a:buSzPts val="2000"/>
              <a:buFont typeface="Arial"/>
              <a:buChar char="•"/>
            </a:pPr>
            <a:r>
              <a:rPr lang="en-US"/>
              <a:t>It can access static data members of outer class including private.</a:t>
            </a:r>
            <a:endParaRPr/>
          </a:p>
          <a:p>
            <a:pPr indent="-342900" lvl="0" marL="342900" rtl="0" algn="l">
              <a:lnSpc>
                <a:spcPct val="100000"/>
              </a:lnSpc>
              <a:spcBef>
                <a:spcPts val="600"/>
              </a:spcBef>
              <a:spcAft>
                <a:spcPts val="0"/>
              </a:spcAft>
              <a:buSzPts val="2000"/>
              <a:buFont typeface="Arial"/>
              <a:buChar char="•"/>
            </a:pPr>
            <a:r>
              <a:rPr lang="en-US"/>
              <a:t>static inner class can be public, private, protected and default</a:t>
            </a:r>
            <a:endParaRPr/>
          </a:p>
          <a:p>
            <a:pPr indent="-342900" lvl="0" marL="342900" rtl="0" algn="l">
              <a:lnSpc>
                <a:spcPct val="100000"/>
              </a:lnSpc>
              <a:spcBef>
                <a:spcPts val="600"/>
              </a:spcBef>
              <a:spcAft>
                <a:spcPts val="0"/>
              </a:spcAft>
              <a:buSzPts val="2000"/>
              <a:buFont typeface="Arial"/>
              <a:buChar char="•"/>
            </a:pPr>
            <a:r>
              <a:rPr lang="en-US"/>
              <a:t>Outer class should be public or default.</a:t>
            </a:r>
            <a:endParaRPr/>
          </a:p>
        </p:txBody>
      </p:sp>
      <p:sp>
        <p:nvSpPr>
          <p:cNvPr id="3479" name="Google Shape;3479;p41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STATIC NESTED CLASS</a:t>
            </a:r>
            <a:endParaRPr/>
          </a:p>
        </p:txBody>
      </p:sp>
    </p:spTree>
  </p:cSld>
  <p:clrMapOvr>
    <a:masterClrMapping/>
  </p:clrMapOvr>
</p:sld>
</file>

<file path=ppt/slides/slide3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3" name="Shape 3483"/>
        <p:cNvGrpSpPr/>
        <p:nvPr/>
      </p:nvGrpSpPr>
      <p:grpSpPr>
        <a:xfrm>
          <a:off x="0" y="0"/>
          <a:ext cx="0" cy="0"/>
          <a:chOff x="0" y="0"/>
          <a:chExt cx="0" cy="0"/>
        </a:xfrm>
      </p:grpSpPr>
      <p:sp>
        <p:nvSpPr>
          <p:cNvPr id="3484" name="Google Shape;3484;p411"/>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u="sng"/>
              <a:t>Types of Nested classes</a:t>
            </a:r>
            <a:endParaRPr/>
          </a:p>
          <a:p>
            <a:pPr indent="0" lvl="0" marL="0" rtl="0" algn="l">
              <a:lnSpc>
                <a:spcPct val="100000"/>
              </a:lnSpc>
              <a:spcBef>
                <a:spcPts val="600"/>
              </a:spcBef>
              <a:spcAft>
                <a:spcPts val="0"/>
              </a:spcAft>
              <a:buSzPts val="2000"/>
              <a:buFont typeface="Garamond"/>
              <a:buNone/>
            </a:pPr>
            <a:r>
              <a:rPr lang="en-US"/>
              <a:t>Two types </a:t>
            </a:r>
            <a:endParaRPr/>
          </a:p>
          <a:p>
            <a:pPr indent="-457200" lvl="0" marL="457200" rtl="0" algn="l">
              <a:lnSpc>
                <a:spcPct val="100000"/>
              </a:lnSpc>
              <a:spcBef>
                <a:spcPts val="600"/>
              </a:spcBef>
              <a:spcAft>
                <a:spcPts val="0"/>
              </a:spcAft>
              <a:buSzPts val="2000"/>
              <a:buFont typeface="Garamond"/>
              <a:buAutoNum type="arabicPeriod"/>
            </a:pPr>
            <a:r>
              <a:rPr lang="en-US"/>
              <a:t>Static nested class</a:t>
            </a:r>
            <a:endParaRPr/>
          </a:p>
          <a:p>
            <a:pPr indent="-457200" lvl="0" marL="457200" rtl="0" algn="l">
              <a:lnSpc>
                <a:spcPct val="100000"/>
              </a:lnSpc>
              <a:spcBef>
                <a:spcPts val="600"/>
              </a:spcBef>
              <a:spcAft>
                <a:spcPts val="0"/>
              </a:spcAft>
              <a:buSzPts val="2000"/>
              <a:buFont typeface="Arial"/>
              <a:buAutoNum type="arabicPeriod"/>
            </a:pPr>
            <a:r>
              <a:rPr lang="en-US"/>
              <a:t>Non-static nested class (inner class)</a:t>
            </a:r>
            <a:endParaRPr/>
          </a:p>
          <a:p>
            <a:pPr indent="-285750" lvl="1" marL="742950" rtl="0" algn="l">
              <a:lnSpc>
                <a:spcPct val="100000"/>
              </a:lnSpc>
              <a:spcBef>
                <a:spcPts val="1200"/>
              </a:spcBef>
              <a:spcAft>
                <a:spcPts val="0"/>
              </a:spcAft>
              <a:buSzPts val="1800"/>
              <a:buFont typeface="Arial"/>
              <a:buChar char="•"/>
            </a:pPr>
            <a:r>
              <a:rPr lang="en-US"/>
              <a:t>Member inner class</a:t>
            </a:r>
            <a:endParaRPr/>
          </a:p>
          <a:p>
            <a:pPr indent="-342900" lvl="1" marL="800100" rtl="0" algn="l">
              <a:lnSpc>
                <a:spcPct val="100000"/>
              </a:lnSpc>
              <a:spcBef>
                <a:spcPts val="1200"/>
              </a:spcBef>
              <a:spcAft>
                <a:spcPts val="0"/>
              </a:spcAft>
              <a:buSzPts val="1800"/>
              <a:buFont typeface="Arial"/>
              <a:buChar char="•"/>
            </a:pPr>
            <a:r>
              <a:rPr lang="en-US"/>
              <a:t>Anonymous inner class</a:t>
            </a:r>
            <a:endParaRPr/>
          </a:p>
          <a:p>
            <a:pPr indent="-342900" lvl="1" marL="800100" rtl="0" algn="l">
              <a:lnSpc>
                <a:spcPct val="100000"/>
              </a:lnSpc>
              <a:spcBef>
                <a:spcPts val="1200"/>
              </a:spcBef>
              <a:spcAft>
                <a:spcPts val="0"/>
              </a:spcAft>
              <a:buSzPts val="1800"/>
              <a:buFont typeface="Arial"/>
              <a:buChar char="•"/>
            </a:pPr>
            <a:r>
              <a:rPr lang="en-US"/>
              <a:t>Local inner class</a:t>
            </a:r>
            <a:endParaRPr/>
          </a:p>
          <a:p>
            <a:pPr indent="0" lvl="0" marL="0" rtl="0" algn="l">
              <a:lnSpc>
                <a:spcPct val="100000"/>
              </a:lnSpc>
              <a:spcBef>
                <a:spcPts val="600"/>
              </a:spcBef>
              <a:spcAft>
                <a:spcPts val="0"/>
              </a:spcAft>
              <a:buSzPts val="2000"/>
              <a:buFont typeface="Garamond"/>
              <a:buNone/>
            </a:pPr>
            <a:r>
              <a:t/>
            </a:r>
            <a:endParaRPr/>
          </a:p>
        </p:txBody>
      </p:sp>
      <p:sp>
        <p:nvSpPr>
          <p:cNvPr id="3485" name="Google Shape;3485;p41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INNER CLASS OR NESTED CLASS</a:t>
            </a:r>
            <a:endParaRPr/>
          </a:p>
        </p:txBody>
      </p:sp>
    </p:spTree>
  </p:cSld>
  <p:clrMapOvr>
    <a:masterClrMapping/>
  </p:clrMapOvr>
</p:sld>
</file>

<file path=ppt/slides/slide3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9" name="Shape 3489"/>
        <p:cNvGrpSpPr/>
        <p:nvPr/>
      </p:nvGrpSpPr>
      <p:grpSpPr>
        <a:xfrm>
          <a:off x="0" y="0"/>
          <a:ext cx="0" cy="0"/>
          <a:chOff x="0" y="0"/>
          <a:chExt cx="0" cy="0"/>
        </a:xfrm>
      </p:grpSpPr>
      <p:sp>
        <p:nvSpPr>
          <p:cNvPr id="3490" name="Google Shape;3490;p412"/>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lnSpcReduction="10000"/>
          </a:bodyPr>
          <a:lstStyle/>
          <a:p>
            <a:pPr indent="-342900" lvl="1" marL="342900" rtl="0" algn="l">
              <a:lnSpc>
                <a:spcPct val="100000"/>
              </a:lnSpc>
              <a:spcBef>
                <a:spcPts val="0"/>
              </a:spcBef>
              <a:spcAft>
                <a:spcPts val="0"/>
              </a:spcAft>
              <a:buSzPts val="2000"/>
              <a:buFont typeface="Arial"/>
              <a:buChar char="•"/>
            </a:pPr>
            <a:r>
              <a:rPr lang="en-US" sz="2000"/>
              <a:t>Member inner class</a:t>
            </a:r>
            <a:endParaRPr/>
          </a:p>
          <a:p>
            <a:pPr indent="0" lvl="1" marL="0" rtl="0" algn="l">
              <a:lnSpc>
                <a:spcPct val="100000"/>
              </a:lnSpc>
              <a:spcBef>
                <a:spcPts val="1200"/>
              </a:spcBef>
              <a:spcAft>
                <a:spcPts val="0"/>
              </a:spcAft>
              <a:buSzPts val="2000"/>
              <a:buFont typeface="Arial"/>
              <a:buNone/>
            </a:pPr>
            <a:r>
              <a:rPr lang="en-US" sz="2000">
                <a:solidFill>
                  <a:schemeClr val="lt1"/>
                </a:solidFill>
              </a:rPr>
              <a:t>A non-static class that is created inside a class but outside a method is called member inner class.</a:t>
            </a:r>
            <a:endParaRPr/>
          </a:p>
          <a:p>
            <a:pPr indent="0" lvl="1" marL="0" rtl="0" algn="l">
              <a:lnSpc>
                <a:spcPct val="100000"/>
              </a:lnSpc>
              <a:spcBef>
                <a:spcPts val="1200"/>
              </a:spcBef>
              <a:spcAft>
                <a:spcPts val="0"/>
              </a:spcAft>
              <a:buSzPts val="2000"/>
              <a:buFont typeface="Arial"/>
              <a:buNone/>
            </a:pPr>
            <a:r>
              <a:t/>
            </a:r>
            <a:endParaRPr sz="2000">
              <a:solidFill>
                <a:schemeClr val="lt1"/>
              </a:solidFill>
            </a:endParaRPr>
          </a:p>
          <a:p>
            <a:pPr indent="0" lvl="1" marL="0" rtl="0" algn="l">
              <a:lnSpc>
                <a:spcPct val="100000"/>
              </a:lnSpc>
              <a:spcBef>
                <a:spcPts val="1200"/>
              </a:spcBef>
              <a:spcAft>
                <a:spcPts val="0"/>
              </a:spcAft>
              <a:buSzPts val="2000"/>
              <a:buFont typeface="Arial"/>
              <a:buNone/>
            </a:pPr>
            <a:r>
              <a:t/>
            </a:r>
            <a:endParaRPr sz="2000">
              <a:solidFill>
                <a:schemeClr val="lt1"/>
              </a:solidFill>
            </a:endParaRPr>
          </a:p>
          <a:p>
            <a:pPr indent="0" lvl="1" marL="0" rtl="0" algn="l">
              <a:lnSpc>
                <a:spcPct val="100000"/>
              </a:lnSpc>
              <a:spcBef>
                <a:spcPts val="1200"/>
              </a:spcBef>
              <a:spcAft>
                <a:spcPts val="0"/>
              </a:spcAft>
              <a:buSzPts val="2000"/>
              <a:buFont typeface="Arial"/>
              <a:buNone/>
            </a:pPr>
            <a:r>
              <a:t/>
            </a:r>
            <a:endParaRPr sz="2000">
              <a:solidFill>
                <a:schemeClr val="lt1"/>
              </a:solidFill>
            </a:endParaRPr>
          </a:p>
          <a:p>
            <a:pPr indent="0" lvl="1" marL="0" rtl="0" algn="l">
              <a:lnSpc>
                <a:spcPct val="100000"/>
              </a:lnSpc>
              <a:spcBef>
                <a:spcPts val="1200"/>
              </a:spcBef>
              <a:spcAft>
                <a:spcPts val="0"/>
              </a:spcAft>
              <a:buSzPts val="2000"/>
              <a:buFont typeface="Arial"/>
              <a:buNone/>
            </a:pPr>
            <a:r>
              <a:t/>
            </a:r>
            <a:endParaRPr sz="2000">
              <a:solidFill>
                <a:schemeClr val="lt1"/>
              </a:solidFill>
            </a:endParaRPr>
          </a:p>
          <a:p>
            <a:pPr indent="0" lvl="1" marL="0" rtl="0" algn="l">
              <a:lnSpc>
                <a:spcPct val="100000"/>
              </a:lnSpc>
              <a:spcBef>
                <a:spcPts val="1200"/>
              </a:spcBef>
              <a:spcAft>
                <a:spcPts val="0"/>
              </a:spcAft>
              <a:buSzPts val="2000"/>
              <a:buFont typeface="Arial"/>
              <a:buNone/>
            </a:pPr>
            <a:r>
              <a:t/>
            </a:r>
            <a:endParaRPr sz="2000">
              <a:solidFill>
                <a:schemeClr val="lt1"/>
              </a:solidFill>
            </a:endParaRPr>
          </a:p>
          <a:p>
            <a:pPr indent="0" lvl="1" marL="0" rtl="0" algn="l">
              <a:lnSpc>
                <a:spcPct val="100000"/>
              </a:lnSpc>
              <a:spcBef>
                <a:spcPts val="1200"/>
              </a:spcBef>
              <a:spcAft>
                <a:spcPts val="0"/>
              </a:spcAft>
              <a:buSzPts val="2000"/>
              <a:buFont typeface="Arial"/>
              <a:buNone/>
            </a:pPr>
            <a:r>
              <a:t/>
            </a:r>
            <a:endParaRPr sz="2000">
              <a:solidFill>
                <a:schemeClr val="lt1"/>
              </a:solidFill>
            </a:endParaRPr>
          </a:p>
          <a:p>
            <a:pPr indent="0" lvl="1" marL="0" rtl="0" algn="l">
              <a:lnSpc>
                <a:spcPct val="100000"/>
              </a:lnSpc>
              <a:spcBef>
                <a:spcPts val="1200"/>
              </a:spcBef>
              <a:spcAft>
                <a:spcPts val="0"/>
              </a:spcAft>
              <a:buSzPts val="2000"/>
              <a:buFont typeface="Arial"/>
              <a:buNone/>
            </a:pPr>
            <a:r>
              <a:rPr lang="en-US" sz="2000">
                <a:solidFill>
                  <a:schemeClr val="lt1"/>
                </a:solidFill>
              </a:rPr>
              <a:t>Outer class Object is required.</a:t>
            </a:r>
            <a:endParaRPr sz="2000">
              <a:solidFill>
                <a:schemeClr val="lt1"/>
              </a:solidFill>
            </a:endParaRPr>
          </a:p>
          <a:p>
            <a:pPr indent="0" lvl="0" marL="0" rtl="0" algn="l">
              <a:lnSpc>
                <a:spcPct val="100000"/>
              </a:lnSpc>
              <a:spcBef>
                <a:spcPts val="600"/>
              </a:spcBef>
              <a:spcAft>
                <a:spcPts val="0"/>
              </a:spcAft>
              <a:buSzPts val="2000"/>
              <a:buFont typeface="Garamond"/>
              <a:buNone/>
            </a:pPr>
            <a:r>
              <a:t/>
            </a:r>
            <a:endParaRPr sz="2000">
              <a:solidFill>
                <a:schemeClr val="lt1"/>
              </a:solidFill>
            </a:endParaRPr>
          </a:p>
        </p:txBody>
      </p:sp>
      <p:sp>
        <p:nvSpPr>
          <p:cNvPr id="3491" name="Google Shape;3491;p41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NON-STATIC NESTED CLASS (INNER CLASS)</a:t>
            </a:r>
            <a:endParaRPr/>
          </a:p>
        </p:txBody>
      </p:sp>
      <p:sp>
        <p:nvSpPr>
          <p:cNvPr id="3492" name="Google Shape;3492;p412"/>
          <p:cNvSpPr txBox="1"/>
          <p:nvPr/>
        </p:nvSpPr>
        <p:spPr>
          <a:xfrm>
            <a:off x="2700020" y="3429000"/>
            <a:ext cx="3684905" cy="2030095"/>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Syntax:</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class Java_Outer_class{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//code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class Java_Inner_class{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//code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  </a:t>
            </a:r>
            <a:endParaRPr/>
          </a:p>
        </p:txBody>
      </p:sp>
      <p:sp>
        <p:nvSpPr>
          <p:cNvPr id="3493" name="Google Shape;3493;p412"/>
          <p:cNvSpPr/>
          <p:nvPr/>
        </p:nvSpPr>
        <p:spPr>
          <a:xfrm>
            <a:off x="6444615" y="3645535"/>
            <a:ext cx="2188210" cy="1174115"/>
          </a:xfrm>
          <a:prstGeom prst="wedgeEllipse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Example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2"/>
                                        </p:tgtEl>
                                        <p:attrNameLst>
                                          <p:attrName>style.visibility</p:attrName>
                                        </p:attrNameLst>
                                      </p:cBhvr>
                                      <p:to>
                                        <p:strVal val="visible"/>
                                      </p:to>
                                    </p:set>
                                    <p:animEffect filter="fade" transition="in">
                                      <p:cBhvr>
                                        <p:cTn dur="500"/>
                                        <p:tgtEl>
                                          <p:spTgt spid="34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3"/>
                                        </p:tgtEl>
                                        <p:attrNameLst>
                                          <p:attrName>style.visibility</p:attrName>
                                        </p:attrNameLst>
                                      </p:cBhvr>
                                      <p:to>
                                        <p:strVal val="visible"/>
                                      </p:to>
                                    </p:set>
                                    <p:animEffect filter="fade" transition="in">
                                      <p:cBhvr>
                                        <p:cTn dur="500"/>
                                        <p:tgtEl>
                                          <p:spTgt spid="34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7" name="Shape 3497"/>
        <p:cNvGrpSpPr/>
        <p:nvPr/>
      </p:nvGrpSpPr>
      <p:grpSpPr>
        <a:xfrm>
          <a:off x="0" y="0"/>
          <a:ext cx="0" cy="0"/>
          <a:chOff x="0" y="0"/>
          <a:chExt cx="0" cy="0"/>
        </a:xfrm>
      </p:grpSpPr>
      <p:sp>
        <p:nvSpPr>
          <p:cNvPr id="3498" name="Google Shape;3498;p413"/>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457200" lvl="1" marL="457200" rtl="0" algn="l">
              <a:lnSpc>
                <a:spcPct val="100000"/>
              </a:lnSpc>
              <a:spcBef>
                <a:spcPts val="0"/>
              </a:spcBef>
              <a:spcAft>
                <a:spcPts val="0"/>
              </a:spcAft>
              <a:buSzPts val="2000"/>
              <a:buFont typeface="Arial"/>
              <a:buChar char="•"/>
            </a:pPr>
            <a:r>
              <a:rPr lang="en-US" sz="2000"/>
              <a:t>Anonymous inner class</a:t>
            </a:r>
            <a:endParaRPr/>
          </a:p>
          <a:p>
            <a:pPr indent="0" lvl="1" marL="0" rtl="0" algn="l">
              <a:lnSpc>
                <a:spcPct val="100000"/>
              </a:lnSpc>
              <a:spcBef>
                <a:spcPts val="1200"/>
              </a:spcBef>
              <a:spcAft>
                <a:spcPts val="0"/>
              </a:spcAft>
              <a:buSzPts val="2000"/>
              <a:buFont typeface="Arial"/>
              <a:buNone/>
            </a:pPr>
            <a:r>
              <a:rPr lang="en-US" sz="2000">
                <a:solidFill>
                  <a:schemeClr val="lt1"/>
                </a:solidFill>
              </a:rPr>
              <a:t>A class that have no name is known as anonymous inner class in java.</a:t>
            </a:r>
            <a:endParaRPr/>
          </a:p>
          <a:p>
            <a:pPr indent="0" lvl="1" marL="0" rtl="0" algn="l">
              <a:lnSpc>
                <a:spcPct val="100000"/>
              </a:lnSpc>
              <a:spcBef>
                <a:spcPts val="1200"/>
              </a:spcBef>
              <a:spcAft>
                <a:spcPts val="0"/>
              </a:spcAft>
              <a:buSzPts val="2000"/>
              <a:buFont typeface="Arial"/>
              <a:buNone/>
            </a:pPr>
            <a:r>
              <a:rPr lang="en-US" sz="2000">
                <a:solidFill>
                  <a:schemeClr val="lt1"/>
                </a:solidFill>
              </a:rPr>
              <a:t>It should be used if you have to override method of class or interface.</a:t>
            </a:r>
            <a:endParaRPr/>
          </a:p>
          <a:p>
            <a:pPr indent="0" lvl="1" marL="0" rtl="0" algn="l">
              <a:lnSpc>
                <a:spcPct val="100000"/>
              </a:lnSpc>
              <a:spcBef>
                <a:spcPts val="1200"/>
              </a:spcBef>
              <a:spcAft>
                <a:spcPts val="0"/>
              </a:spcAft>
              <a:buSzPts val="2000"/>
              <a:buFont typeface="Arial"/>
              <a:buNone/>
            </a:pPr>
            <a:r>
              <a:t/>
            </a:r>
            <a:endParaRPr sz="2000">
              <a:solidFill>
                <a:schemeClr val="lt1"/>
              </a:solidFill>
            </a:endParaRPr>
          </a:p>
          <a:p>
            <a:pPr indent="0" lvl="1" marL="0" rtl="0" algn="l">
              <a:lnSpc>
                <a:spcPct val="100000"/>
              </a:lnSpc>
              <a:spcBef>
                <a:spcPts val="1200"/>
              </a:spcBef>
              <a:spcAft>
                <a:spcPts val="0"/>
              </a:spcAft>
              <a:buSzPts val="2000"/>
              <a:buFont typeface="Arial"/>
              <a:buNone/>
            </a:pPr>
            <a:r>
              <a:t/>
            </a:r>
            <a:endParaRPr sz="2000">
              <a:solidFill>
                <a:schemeClr val="lt1"/>
              </a:solidFill>
            </a:endParaRPr>
          </a:p>
          <a:p>
            <a:pPr indent="0" lvl="1" marL="0" rtl="0" algn="l">
              <a:lnSpc>
                <a:spcPct val="100000"/>
              </a:lnSpc>
              <a:spcBef>
                <a:spcPts val="1200"/>
              </a:spcBef>
              <a:spcAft>
                <a:spcPts val="0"/>
              </a:spcAft>
              <a:buSzPts val="2000"/>
              <a:buFont typeface="Arial"/>
              <a:buNone/>
            </a:pPr>
            <a:r>
              <a:t/>
            </a:r>
            <a:endParaRPr sz="2000">
              <a:solidFill>
                <a:schemeClr val="lt1"/>
              </a:solidFill>
            </a:endParaRPr>
          </a:p>
          <a:p>
            <a:pPr indent="0" lvl="1" marL="0" rtl="0" algn="l">
              <a:lnSpc>
                <a:spcPct val="100000"/>
              </a:lnSpc>
              <a:spcBef>
                <a:spcPts val="1200"/>
              </a:spcBef>
              <a:spcAft>
                <a:spcPts val="0"/>
              </a:spcAft>
              <a:buSzPts val="2000"/>
              <a:buFont typeface="Arial"/>
              <a:buNone/>
            </a:pPr>
            <a:r>
              <a:t/>
            </a:r>
            <a:endParaRPr sz="2000">
              <a:solidFill>
                <a:schemeClr val="lt1"/>
              </a:solidFill>
            </a:endParaRPr>
          </a:p>
          <a:p>
            <a:pPr indent="0" lvl="1" marL="0" rtl="0" algn="l">
              <a:lnSpc>
                <a:spcPct val="100000"/>
              </a:lnSpc>
              <a:spcBef>
                <a:spcPts val="1200"/>
              </a:spcBef>
              <a:spcAft>
                <a:spcPts val="0"/>
              </a:spcAft>
              <a:buSzPts val="2000"/>
              <a:buFont typeface="Arial"/>
              <a:buNone/>
            </a:pPr>
            <a:r>
              <a:t/>
            </a:r>
            <a:endParaRPr sz="2000">
              <a:solidFill>
                <a:schemeClr val="lt1"/>
              </a:solidFill>
            </a:endParaRPr>
          </a:p>
          <a:p>
            <a:pPr indent="0" lvl="0" marL="0" rtl="0" algn="l">
              <a:lnSpc>
                <a:spcPct val="100000"/>
              </a:lnSpc>
              <a:spcBef>
                <a:spcPts val="600"/>
              </a:spcBef>
              <a:spcAft>
                <a:spcPts val="0"/>
              </a:spcAft>
              <a:buSzPts val="2000"/>
              <a:buFont typeface="Garamond"/>
              <a:buNone/>
            </a:pPr>
            <a:r>
              <a:t/>
            </a:r>
            <a:endParaRPr sz="2000">
              <a:solidFill>
                <a:schemeClr val="lt1"/>
              </a:solidFill>
            </a:endParaRPr>
          </a:p>
        </p:txBody>
      </p:sp>
      <p:sp>
        <p:nvSpPr>
          <p:cNvPr id="3499" name="Google Shape;3499;p413"/>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NON-STATIC NESTED CLASS (INNER CLASS)</a:t>
            </a:r>
            <a:endParaRPr/>
          </a:p>
        </p:txBody>
      </p:sp>
      <p:sp>
        <p:nvSpPr>
          <p:cNvPr id="3500" name="Google Shape;3500;p413"/>
          <p:cNvSpPr/>
          <p:nvPr/>
        </p:nvSpPr>
        <p:spPr>
          <a:xfrm>
            <a:off x="3275965" y="3573145"/>
            <a:ext cx="2188210" cy="1174115"/>
          </a:xfrm>
          <a:prstGeom prst="wedgeEllipse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Example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0"/>
                                        </p:tgtEl>
                                        <p:attrNameLst>
                                          <p:attrName>style.visibility</p:attrName>
                                        </p:attrNameLst>
                                      </p:cBhvr>
                                      <p:to>
                                        <p:strVal val="visible"/>
                                      </p:to>
                                    </p:set>
                                    <p:animEffect filter="fade" transition="in">
                                      <p:cBhvr>
                                        <p:cTn dur="500"/>
                                        <p:tgtEl>
                                          <p:spTgt spid="35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4" name="Shape 3504"/>
        <p:cNvGrpSpPr/>
        <p:nvPr/>
      </p:nvGrpSpPr>
      <p:grpSpPr>
        <a:xfrm>
          <a:off x="0" y="0"/>
          <a:ext cx="0" cy="0"/>
          <a:chOff x="0" y="0"/>
          <a:chExt cx="0" cy="0"/>
        </a:xfrm>
      </p:grpSpPr>
      <p:sp>
        <p:nvSpPr>
          <p:cNvPr id="3505" name="Google Shape;3505;p414"/>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342900" lvl="1" marL="342900" rtl="0" algn="l">
              <a:lnSpc>
                <a:spcPct val="100000"/>
              </a:lnSpc>
              <a:spcBef>
                <a:spcPts val="0"/>
              </a:spcBef>
              <a:spcAft>
                <a:spcPts val="0"/>
              </a:spcAft>
              <a:buSzPts val="2000"/>
              <a:buFont typeface="Arial"/>
              <a:buChar char="•"/>
            </a:pPr>
            <a:r>
              <a:rPr lang="en-US" sz="2000"/>
              <a:t>Local inner class</a:t>
            </a:r>
            <a:endParaRPr sz="2000"/>
          </a:p>
          <a:p>
            <a:pPr indent="0" lvl="1" marL="0" rtl="0" algn="l">
              <a:lnSpc>
                <a:spcPct val="100000"/>
              </a:lnSpc>
              <a:spcBef>
                <a:spcPts val="1200"/>
              </a:spcBef>
              <a:spcAft>
                <a:spcPts val="0"/>
              </a:spcAft>
              <a:buSzPts val="2000"/>
              <a:buFont typeface="Arial"/>
              <a:buNone/>
            </a:pPr>
            <a:r>
              <a:rPr lang="en-US" sz="2000">
                <a:solidFill>
                  <a:schemeClr val="lt1"/>
                </a:solidFill>
              </a:rPr>
              <a:t>A class i.e. created inside a method is called local inner class in java.</a:t>
            </a:r>
            <a:endParaRPr/>
          </a:p>
          <a:p>
            <a:pPr indent="0" lvl="1" marL="0" rtl="0" algn="l">
              <a:lnSpc>
                <a:spcPct val="100000"/>
              </a:lnSpc>
              <a:spcBef>
                <a:spcPts val="1200"/>
              </a:spcBef>
              <a:spcAft>
                <a:spcPts val="0"/>
              </a:spcAft>
              <a:buSzPts val="2000"/>
              <a:buFont typeface="Arial"/>
              <a:buNone/>
            </a:pPr>
            <a:r>
              <a:rPr lang="en-US" sz="2000">
                <a:solidFill>
                  <a:schemeClr val="lt1"/>
                </a:solidFill>
              </a:rPr>
              <a:t>If you want to invoke the methods of local inner class, you must instantiate this class inside the method.</a:t>
            </a:r>
            <a:endParaRPr/>
          </a:p>
          <a:p>
            <a:pPr indent="0" lvl="1" marL="0" rtl="0" algn="l">
              <a:lnSpc>
                <a:spcPct val="100000"/>
              </a:lnSpc>
              <a:spcBef>
                <a:spcPts val="1200"/>
              </a:spcBef>
              <a:spcAft>
                <a:spcPts val="0"/>
              </a:spcAft>
              <a:buSzPts val="2000"/>
              <a:buFont typeface="Arial"/>
              <a:buNone/>
            </a:pPr>
            <a:r>
              <a:t/>
            </a:r>
            <a:endParaRPr sz="2000">
              <a:solidFill>
                <a:schemeClr val="lt1"/>
              </a:solidFill>
            </a:endParaRPr>
          </a:p>
          <a:p>
            <a:pPr indent="0" lvl="1" marL="0" rtl="0" algn="l">
              <a:lnSpc>
                <a:spcPct val="100000"/>
              </a:lnSpc>
              <a:spcBef>
                <a:spcPts val="1200"/>
              </a:spcBef>
              <a:spcAft>
                <a:spcPts val="0"/>
              </a:spcAft>
              <a:buSzPts val="2000"/>
              <a:buFont typeface="Arial"/>
              <a:buNone/>
            </a:pPr>
            <a:r>
              <a:t/>
            </a:r>
            <a:endParaRPr sz="2000">
              <a:solidFill>
                <a:schemeClr val="lt1"/>
              </a:solidFill>
            </a:endParaRPr>
          </a:p>
          <a:p>
            <a:pPr indent="0" lvl="1" marL="0" rtl="0" algn="l">
              <a:lnSpc>
                <a:spcPct val="100000"/>
              </a:lnSpc>
              <a:spcBef>
                <a:spcPts val="1200"/>
              </a:spcBef>
              <a:spcAft>
                <a:spcPts val="0"/>
              </a:spcAft>
              <a:buSzPts val="2000"/>
              <a:buFont typeface="Arial"/>
              <a:buNone/>
            </a:pPr>
            <a:r>
              <a:t/>
            </a:r>
            <a:endParaRPr sz="2000">
              <a:solidFill>
                <a:schemeClr val="lt1"/>
              </a:solidFill>
            </a:endParaRPr>
          </a:p>
          <a:p>
            <a:pPr indent="0" lvl="1" marL="0" rtl="0" algn="l">
              <a:lnSpc>
                <a:spcPct val="100000"/>
              </a:lnSpc>
              <a:spcBef>
                <a:spcPts val="1200"/>
              </a:spcBef>
              <a:spcAft>
                <a:spcPts val="0"/>
              </a:spcAft>
              <a:buSzPts val="2000"/>
              <a:buFont typeface="Arial"/>
              <a:buNone/>
            </a:pPr>
            <a:r>
              <a:t/>
            </a:r>
            <a:endParaRPr sz="2000">
              <a:solidFill>
                <a:schemeClr val="lt1"/>
              </a:solidFill>
            </a:endParaRPr>
          </a:p>
          <a:p>
            <a:pPr indent="0" lvl="1" marL="0" rtl="0" algn="l">
              <a:lnSpc>
                <a:spcPct val="100000"/>
              </a:lnSpc>
              <a:spcBef>
                <a:spcPts val="1200"/>
              </a:spcBef>
              <a:spcAft>
                <a:spcPts val="0"/>
              </a:spcAft>
              <a:buSzPts val="2000"/>
              <a:buFont typeface="Arial"/>
              <a:buNone/>
            </a:pPr>
            <a:r>
              <a:t/>
            </a:r>
            <a:endParaRPr sz="2000">
              <a:solidFill>
                <a:schemeClr val="lt1"/>
              </a:solidFill>
            </a:endParaRPr>
          </a:p>
          <a:p>
            <a:pPr indent="0" lvl="0" marL="0" rtl="0" algn="l">
              <a:lnSpc>
                <a:spcPct val="100000"/>
              </a:lnSpc>
              <a:spcBef>
                <a:spcPts val="600"/>
              </a:spcBef>
              <a:spcAft>
                <a:spcPts val="0"/>
              </a:spcAft>
              <a:buSzPts val="2000"/>
              <a:buFont typeface="Garamond"/>
              <a:buNone/>
            </a:pPr>
            <a:r>
              <a:t/>
            </a:r>
            <a:endParaRPr sz="2000">
              <a:solidFill>
                <a:schemeClr val="lt1"/>
              </a:solidFill>
            </a:endParaRPr>
          </a:p>
        </p:txBody>
      </p:sp>
      <p:sp>
        <p:nvSpPr>
          <p:cNvPr id="3506" name="Google Shape;3506;p41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NON-STATIC NESTED CLASS (INNER CLASS)</a:t>
            </a:r>
            <a:endParaRPr/>
          </a:p>
        </p:txBody>
      </p:sp>
      <p:sp>
        <p:nvSpPr>
          <p:cNvPr id="3507" name="Google Shape;3507;p414"/>
          <p:cNvSpPr/>
          <p:nvPr/>
        </p:nvSpPr>
        <p:spPr>
          <a:xfrm>
            <a:off x="3204210" y="3861435"/>
            <a:ext cx="2188210" cy="1174115"/>
          </a:xfrm>
          <a:prstGeom prst="wedgeEllipse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Example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7"/>
                                        </p:tgtEl>
                                        <p:attrNameLst>
                                          <p:attrName>style.visibility</p:attrName>
                                        </p:attrNameLst>
                                      </p:cBhvr>
                                      <p:to>
                                        <p:strVal val="visible"/>
                                      </p:to>
                                    </p:set>
                                    <p:animEffect filter="fade" transition="in">
                                      <p:cBhvr>
                                        <p:cTn dur="500"/>
                                        <p:tgtEl>
                                          <p:spTgt spid="35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COMPANIES THAT USE JAVA</a:t>
            </a:r>
            <a:endParaRPr/>
          </a:p>
        </p:txBody>
      </p:sp>
      <p:pic>
        <p:nvPicPr>
          <p:cNvPr descr="Java (.EPS) vector logo - Java (.EPS) logo vector free download" id="135" name="Google Shape;135;p19"/>
          <p:cNvPicPr preferRelativeResize="0"/>
          <p:nvPr/>
        </p:nvPicPr>
        <p:blipFill rotWithShape="1">
          <a:blip r:embed="rId3">
            <a:alphaModFix/>
          </a:blip>
          <a:srcRect b="6248" l="15000" r="17499" t="7500"/>
          <a:stretch/>
        </p:blipFill>
        <p:spPr>
          <a:xfrm>
            <a:off x="714348" y="2143116"/>
            <a:ext cx="2571768" cy="3286148"/>
          </a:xfrm>
          <a:prstGeom prst="rect">
            <a:avLst/>
          </a:prstGeom>
          <a:noFill/>
          <a:ln>
            <a:noFill/>
          </a:ln>
        </p:spPr>
      </p:pic>
      <p:cxnSp>
        <p:nvCxnSpPr>
          <p:cNvPr id="136" name="Google Shape;136;p19"/>
          <p:cNvCxnSpPr/>
          <p:nvPr/>
        </p:nvCxnSpPr>
        <p:spPr>
          <a:xfrm>
            <a:off x="3286116" y="3672149"/>
            <a:ext cx="1429900" cy="1710"/>
          </a:xfrm>
          <a:prstGeom prst="straightConnector1">
            <a:avLst/>
          </a:prstGeom>
          <a:noFill/>
          <a:ln cap="flat" cmpd="sng" w="9525">
            <a:solidFill>
              <a:schemeClr val="accent1"/>
            </a:solidFill>
            <a:prstDash val="solid"/>
            <a:round/>
            <a:headEnd len="sm" w="sm" type="none"/>
            <a:tailEnd len="sm" w="sm" type="none"/>
          </a:ln>
        </p:spPr>
      </p:cxnSp>
      <p:cxnSp>
        <p:nvCxnSpPr>
          <p:cNvPr id="137" name="Google Shape;137;p19"/>
          <p:cNvCxnSpPr/>
          <p:nvPr/>
        </p:nvCxnSpPr>
        <p:spPr>
          <a:xfrm flipH="1" rot="-5400000">
            <a:off x="2691434" y="4304869"/>
            <a:ext cx="4057868" cy="8704"/>
          </a:xfrm>
          <a:prstGeom prst="straightConnector1">
            <a:avLst/>
          </a:prstGeom>
          <a:noFill/>
          <a:ln cap="flat" cmpd="sng" w="9525">
            <a:solidFill>
              <a:schemeClr val="accent1"/>
            </a:solidFill>
            <a:prstDash val="solid"/>
            <a:round/>
            <a:headEnd len="sm" w="sm" type="none"/>
            <a:tailEnd len="sm" w="sm" type="none"/>
          </a:ln>
        </p:spPr>
      </p:cxnSp>
      <p:cxnSp>
        <p:nvCxnSpPr>
          <p:cNvPr id="138" name="Google Shape;138;p19"/>
          <p:cNvCxnSpPr/>
          <p:nvPr/>
        </p:nvCxnSpPr>
        <p:spPr>
          <a:xfrm>
            <a:off x="4716016" y="2285992"/>
            <a:ext cx="1283493" cy="1588"/>
          </a:xfrm>
          <a:prstGeom prst="straightConnector1">
            <a:avLst/>
          </a:prstGeom>
          <a:noFill/>
          <a:ln cap="flat" cmpd="sng" w="9525">
            <a:solidFill>
              <a:schemeClr val="accent1"/>
            </a:solidFill>
            <a:prstDash val="solid"/>
            <a:round/>
            <a:headEnd len="sm" w="sm" type="none"/>
            <a:tailEnd len="med" w="med" type="stealth"/>
          </a:ln>
        </p:spPr>
      </p:cxnSp>
      <p:cxnSp>
        <p:nvCxnSpPr>
          <p:cNvPr id="139" name="Google Shape;139;p19"/>
          <p:cNvCxnSpPr/>
          <p:nvPr/>
        </p:nvCxnSpPr>
        <p:spPr>
          <a:xfrm>
            <a:off x="4716016" y="3213098"/>
            <a:ext cx="1283493" cy="1588"/>
          </a:xfrm>
          <a:prstGeom prst="straightConnector1">
            <a:avLst/>
          </a:prstGeom>
          <a:noFill/>
          <a:ln cap="flat" cmpd="sng" w="9525">
            <a:solidFill>
              <a:schemeClr val="accent1"/>
            </a:solidFill>
            <a:prstDash val="solid"/>
            <a:round/>
            <a:headEnd len="sm" w="sm" type="none"/>
            <a:tailEnd len="med" w="med" type="stealth"/>
          </a:ln>
        </p:spPr>
      </p:cxnSp>
      <p:cxnSp>
        <p:nvCxnSpPr>
          <p:cNvPr id="140" name="Google Shape;140;p19"/>
          <p:cNvCxnSpPr/>
          <p:nvPr/>
        </p:nvCxnSpPr>
        <p:spPr>
          <a:xfrm>
            <a:off x="4716016" y="4070354"/>
            <a:ext cx="1283493" cy="1588"/>
          </a:xfrm>
          <a:prstGeom prst="straightConnector1">
            <a:avLst/>
          </a:prstGeom>
          <a:noFill/>
          <a:ln cap="flat" cmpd="sng" w="9525">
            <a:solidFill>
              <a:schemeClr val="accent1"/>
            </a:solidFill>
            <a:prstDash val="solid"/>
            <a:round/>
            <a:headEnd len="sm" w="sm" type="none"/>
            <a:tailEnd len="med" w="med" type="stealth"/>
          </a:ln>
        </p:spPr>
      </p:cxnSp>
      <p:cxnSp>
        <p:nvCxnSpPr>
          <p:cNvPr id="141" name="Google Shape;141;p19"/>
          <p:cNvCxnSpPr/>
          <p:nvPr/>
        </p:nvCxnSpPr>
        <p:spPr>
          <a:xfrm>
            <a:off x="4716016" y="4999048"/>
            <a:ext cx="1283493" cy="1588"/>
          </a:xfrm>
          <a:prstGeom prst="straightConnector1">
            <a:avLst/>
          </a:prstGeom>
          <a:noFill/>
          <a:ln cap="flat" cmpd="sng" w="9525">
            <a:solidFill>
              <a:schemeClr val="accent1"/>
            </a:solidFill>
            <a:prstDash val="solid"/>
            <a:round/>
            <a:headEnd len="sm" w="sm" type="none"/>
            <a:tailEnd len="med" w="med" type="stealth"/>
          </a:ln>
        </p:spPr>
      </p:cxnSp>
      <p:cxnSp>
        <p:nvCxnSpPr>
          <p:cNvPr id="142" name="Google Shape;142;p19"/>
          <p:cNvCxnSpPr/>
          <p:nvPr/>
        </p:nvCxnSpPr>
        <p:spPr>
          <a:xfrm>
            <a:off x="4716016" y="5641990"/>
            <a:ext cx="1283493" cy="1588"/>
          </a:xfrm>
          <a:prstGeom prst="straightConnector1">
            <a:avLst/>
          </a:prstGeom>
          <a:noFill/>
          <a:ln cap="flat" cmpd="sng" w="9525">
            <a:solidFill>
              <a:schemeClr val="accent1"/>
            </a:solidFill>
            <a:prstDash val="solid"/>
            <a:round/>
            <a:headEnd len="sm" w="sm" type="none"/>
            <a:tailEnd len="med" w="med" type="stealth"/>
          </a:ln>
        </p:spPr>
      </p:cxnSp>
      <p:cxnSp>
        <p:nvCxnSpPr>
          <p:cNvPr id="143" name="Google Shape;143;p19"/>
          <p:cNvCxnSpPr/>
          <p:nvPr/>
        </p:nvCxnSpPr>
        <p:spPr>
          <a:xfrm>
            <a:off x="4724720" y="6309320"/>
            <a:ext cx="1283493" cy="1588"/>
          </a:xfrm>
          <a:prstGeom prst="straightConnector1">
            <a:avLst/>
          </a:prstGeom>
          <a:noFill/>
          <a:ln cap="flat" cmpd="sng" w="9525">
            <a:solidFill>
              <a:schemeClr val="accent1"/>
            </a:solidFill>
            <a:prstDash val="solid"/>
            <a:round/>
            <a:headEnd len="sm" w="sm" type="none"/>
            <a:tailEnd len="med" w="med" type="stealth"/>
          </a:ln>
        </p:spPr>
      </p:cxnSp>
      <p:sp>
        <p:nvSpPr>
          <p:cNvPr descr="Uber Eats Logo 500*500 transprent Png Free Download - Area, Text ..." id="144" name="Google Shape;144;p1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descr="Uber Eats Logo 500*500 transprent Png Free Download - Area, Text ..." id="145" name="Google Shape;145;p1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pic>
        <p:nvPicPr>
          <p:cNvPr descr="Uber Logo Vector (.AI) Free Download" id="146" name="Google Shape;146;p19"/>
          <p:cNvPicPr preferRelativeResize="0"/>
          <p:nvPr>
            <p:ph idx="1" type="body"/>
          </p:nvPr>
        </p:nvPicPr>
        <p:blipFill rotWithShape="1">
          <a:blip r:embed="rId4">
            <a:alphaModFix/>
          </a:blip>
          <a:srcRect b="19999" l="15000" r="12499" t="20000"/>
          <a:stretch/>
        </p:blipFill>
        <p:spPr>
          <a:xfrm>
            <a:off x="6143636" y="1857364"/>
            <a:ext cx="1571939" cy="928694"/>
          </a:xfrm>
          <a:prstGeom prst="rect">
            <a:avLst/>
          </a:prstGeom>
          <a:noFill/>
          <a:ln>
            <a:noFill/>
          </a:ln>
        </p:spPr>
      </p:pic>
      <p:pic>
        <p:nvPicPr>
          <p:cNvPr descr="Pinterest's new logo says goodbye to script text | Creative Bloq" id="147" name="Google Shape;147;p19"/>
          <p:cNvPicPr preferRelativeResize="0"/>
          <p:nvPr/>
        </p:nvPicPr>
        <p:blipFill rotWithShape="1">
          <a:blip r:embed="rId5">
            <a:alphaModFix/>
          </a:blip>
          <a:srcRect b="0" l="0" r="0" t="0"/>
          <a:stretch/>
        </p:blipFill>
        <p:spPr>
          <a:xfrm>
            <a:off x="6215074" y="2786058"/>
            <a:ext cx="1447756" cy="814809"/>
          </a:xfrm>
          <a:prstGeom prst="rect">
            <a:avLst/>
          </a:prstGeom>
          <a:noFill/>
          <a:ln>
            <a:noFill/>
          </a:ln>
        </p:spPr>
      </p:pic>
      <p:pic>
        <p:nvPicPr>
          <p:cNvPr descr="Amazon.com: Amazon.com eGift Card: Gift Cards" id="148" name="Google Shape;148;p19"/>
          <p:cNvPicPr preferRelativeResize="0"/>
          <p:nvPr/>
        </p:nvPicPr>
        <p:blipFill rotWithShape="1">
          <a:blip r:embed="rId6">
            <a:alphaModFix/>
          </a:blip>
          <a:srcRect b="0" l="0" r="0" t="0"/>
          <a:stretch/>
        </p:blipFill>
        <p:spPr>
          <a:xfrm>
            <a:off x="6215074" y="3714752"/>
            <a:ext cx="1481109" cy="914579"/>
          </a:xfrm>
          <a:prstGeom prst="rect">
            <a:avLst/>
          </a:prstGeom>
          <a:noFill/>
          <a:ln>
            <a:noFill/>
          </a:ln>
        </p:spPr>
      </p:pic>
      <p:pic>
        <p:nvPicPr>
          <p:cNvPr descr="LinkedIn Brand Guidelines | Downloads" id="149" name="Google Shape;149;p19"/>
          <p:cNvPicPr preferRelativeResize="0"/>
          <p:nvPr/>
        </p:nvPicPr>
        <p:blipFill rotWithShape="1">
          <a:blip r:embed="rId7">
            <a:alphaModFix/>
          </a:blip>
          <a:srcRect b="44091" l="26207" r="26697" t="29865"/>
          <a:stretch/>
        </p:blipFill>
        <p:spPr>
          <a:xfrm>
            <a:off x="6143636" y="4714884"/>
            <a:ext cx="2214578" cy="642942"/>
          </a:xfrm>
          <a:prstGeom prst="rect">
            <a:avLst/>
          </a:prstGeom>
          <a:noFill/>
          <a:ln>
            <a:noFill/>
          </a:ln>
        </p:spPr>
      </p:pic>
      <p:pic>
        <p:nvPicPr>
          <p:cNvPr descr="oracle-logo - Neotys" id="150" name="Google Shape;150;p19"/>
          <p:cNvPicPr preferRelativeResize="0"/>
          <p:nvPr/>
        </p:nvPicPr>
        <p:blipFill rotWithShape="1">
          <a:blip r:embed="rId8">
            <a:alphaModFix/>
          </a:blip>
          <a:srcRect b="41688" l="0" r="0" t="41437"/>
          <a:stretch/>
        </p:blipFill>
        <p:spPr>
          <a:xfrm>
            <a:off x="6072198" y="5500702"/>
            <a:ext cx="2643206" cy="428628"/>
          </a:xfrm>
          <a:prstGeom prst="rect">
            <a:avLst/>
          </a:prstGeom>
          <a:noFill/>
          <a:ln>
            <a:noFill/>
          </a:ln>
        </p:spPr>
      </p:pic>
      <p:pic>
        <p:nvPicPr>
          <p:cNvPr descr="How to Fix iPad Stuck on Apple Logo Screen | OSXDaily" id="151" name="Google Shape;151;p19"/>
          <p:cNvPicPr preferRelativeResize="0"/>
          <p:nvPr/>
        </p:nvPicPr>
        <p:blipFill rotWithShape="1">
          <a:blip r:embed="rId9">
            <a:alphaModFix/>
          </a:blip>
          <a:srcRect b="35974" l="37896" r="38743" t="31905"/>
          <a:stretch/>
        </p:blipFill>
        <p:spPr>
          <a:xfrm>
            <a:off x="6072198" y="5880428"/>
            <a:ext cx="928694" cy="97757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5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5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5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5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5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500"/>
                                        <p:tgtEl>
                                          <p:spTgt spid="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5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5"/>
          <p:cNvSpPr txBox="1"/>
          <p:nvPr>
            <p:ph idx="2" type="body"/>
          </p:nvPr>
        </p:nvSpPr>
        <p:spPr>
          <a:xfrm>
            <a:off x="285720" y="2000240"/>
            <a:ext cx="4500594" cy="285752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class First</a:t>
            </a:r>
            <a:endParaRPr/>
          </a:p>
          <a:p>
            <a:pPr indent="0" lvl="0" marL="0" rtl="0" algn="l">
              <a:lnSpc>
                <a:spcPct val="100000"/>
              </a:lnSpc>
              <a:spcBef>
                <a:spcPts val="600"/>
              </a:spcBef>
              <a:spcAft>
                <a:spcPts val="0"/>
              </a:spcAft>
              <a:buSzPts val="2000"/>
              <a:buFont typeface="Garamond"/>
              <a:buNone/>
            </a:pPr>
            <a:r>
              <a:rPr lang="en-US"/>
              <a:t>{</a:t>
            </a:r>
            <a:endParaRPr/>
          </a:p>
          <a:p>
            <a:pPr indent="0" lvl="0" marL="0" rtl="0" algn="l">
              <a:lnSpc>
                <a:spcPct val="100000"/>
              </a:lnSpc>
              <a:spcBef>
                <a:spcPts val="600"/>
              </a:spcBef>
              <a:spcAft>
                <a:spcPts val="0"/>
              </a:spcAft>
              <a:buSzPts val="2000"/>
              <a:buFont typeface="Garamond"/>
              <a:buNone/>
            </a:pPr>
            <a:r>
              <a:rPr lang="en-US"/>
              <a:t>    public static void main (String a[])</a:t>
            </a:r>
            <a:endParaRPr/>
          </a:p>
          <a:p>
            <a:pPr indent="0" lvl="0" marL="0" rtl="0" algn="l">
              <a:lnSpc>
                <a:spcPct val="100000"/>
              </a:lnSpc>
              <a:spcBef>
                <a:spcPts val="600"/>
              </a:spcBef>
              <a:spcAft>
                <a:spcPts val="0"/>
              </a:spcAft>
              <a:buSzPts val="2000"/>
              <a:buFont typeface="Garamond"/>
              <a:buNone/>
            </a:pPr>
            <a:r>
              <a:rPr lang="en-US"/>
              <a:t>    {</a:t>
            </a:r>
            <a:endParaRPr/>
          </a:p>
          <a:p>
            <a:pPr indent="0" lvl="0" marL="0" rtl="0" algn="l">
              <a:lnSpc>
                <a:spcPct val="100000"/>
              </a:lnSpc>
              <a:spcBef>
                <a:spcPts val="600"/>
              </a:spcBef>
              <a:spcAft>
                <a:spcPts val="0"/>
              </a:spcAft>
              <a:buSzPts val="2000"/>
              <a:buFont typeface="Garamond"/>
              <a:buNone/>
            </a:pPr>
            <a:r>
              <a:rPr lang="en-US"/>
              <a:t>          </a:t>
            </a:r>
            <a:r>
              <a:rPr lang="en-US" sz="1800"/>
              <a:t>System.out.print(“First java program”);       </a:t>
            </a:r>
            <a:endParaRPr/>
          </a:p>
          <a:p>
            <a:pPr indent="0" lvl="0" marL="0" rtl="0" algn="l">
              <a:lnSpc>
                <a:spcPct val="100000"/>
              </a:lnSpc>
              <a:spcBef>
                <a:spcPts val="600"/>
              </a:spcBef>
              <a:spcAft>
                <a:spcPts val="0"/>
              </a:spcAft>
              <a:buSzPts val="2000"/>
              <a:buFont typeface="Garamond"/>
              <a:buNone/>
            </a:pPr>
            <a:r>
              <a:rPr lang="en-US"/>
              <a:t>     }</a:t>
            </a:r>
            <a:endParaRPr/>
          </a:p>
          <a:p>
            <a:pPr indent="0" lvl="0" marL="0" rtl="0" algn="l">
              <a:lnSpc>
                <a:spcPct val="100000"/>
              </a:lnSpc>
              <a:spcBef>
                <a:spcPts val="600"/>
              </a:spcBef>
              <a:spcAft>
                <a:spcPts val="0"/>
              </a:spcAft>
              <a:buSzPts val="2000"/>
              <a:buFont typeface="Garamond"/>
              <a:buNone/>
            </a:pPr>
            <a:r>
              <a:rPr lang="en-US"/>
              <a:t>}</a:t>
            </a:r>
            <a:endParaRPr/>
          </a:p>
          <a:p>
            <a:pPr indent="0" lvl="0" marL="0" rtl="0" algn="l">
              <a:lnSpc>
                <a:spcPct val="100000"/>
              </a:lnSpc>
              <a:spcBef>
                <a:spcPts val="600"/>
              </a:spcBef>
              <a:spcAft>
                <a:spcPts val="0"/>
              </a:spcAft>
              <a:buSzPts val="2000"/>
              <a:buFont typeface="Garamond"/>
              <a:buNone/>
            </a:pPr>
            <a:r>
              <a:t/>
            </a:r>
            <a:endParaRPr/>
          </a:p>
        </p:txBody>
      </p:sp>
      <p:sp>
        <p:nvSpPr>
          <p:cNvPr id="462" name="Google Shape;462;p55"/>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SIMPLE JAVA PROGRAM</a:t>
            </a:r>
            <a:endParaRPr/>
          </a:p>
        </p:txBody>
      </p:sp>
      <p:sp>
        <p:nvSpPr>
          <p:cNvPr id="463" name="Google Shape;463;p55"/>
          <p:cNvSpPr txBox="1"/>
          <p:nvPr/>
        </p:nvSpPr>
        <p:spPr>
          <a:xfrm>
            <a:off x="285720" y="5286388"/>
            <a:ext cx="4357718" cy="120032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Garamond"/>
                <a:ea typeface="Garamond"/>
                <a:cs typeface="Garamond"/>
                <a:sym typeface="Garamond"/>
              </a:rPr>
              <a:t>Note:</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Garamond"/>
                <a:ea typeface="Garamond"/>
                <a:cs typeface="Garamond"/>
                <a:sym typeface="Garamond"/>
              </a:rPr>
              <a:t> Java is case sensitive</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Garamond"/>
                <a:ea typeface="Garamond"/>
                <a:cs typeface="Garamond"/>
                <a:sym typeface="Garamond"/>
              </a:rPr>
              <a:t> class name first letter should be capital</a:t>
            </a:r>
            <a:endParaRPr/>
          </a:p>
          <a:p>
            <a:pPr indent="-114300" lvl="0" marL="0" marR="0" rtl="0" algn="l">
              <a:spcBef>
                <a:spcPts val="0"/>
              </a:spcBef>
              <a:spcAft>
                <a:spcPts val="0"/>
              </a:spcAft>
              <a:buClr>
                <a:schemeClr val="dk1"/>
              </a:buClr>
              <a:buSzPts val="1800"/>
              <a:buFont typeface="Arial"/>
              <a:buChar char="•"/>
            </a:pPr>
            <a:r>
              <a:rPr lang="en-US" sz="1800">
                <a:solidFill>
                  <a:schemeClr val="dk1"/>
                </a:solidFill>
                <a:latin typeface="Garamond"/>
                <a:ea typeface="Garamond"/>
                <a:cs typeface="Garamond"/>
                <a:sym typeface="Garamond"/>
              </a:rPr>
              <a:t> Every statement should end with semicolon</a:t>
            </a:r>
            <a:endParaRPr/>
          </a:p>
        </p:txBody>
      </p:sp>
      <p:sp>
        <p:nvSpPr>
          <p:cNvPr id="464" name="Google Shape;464;p55"/>
          <p:cNvSpPr txBox="1"/>
          <p:nvPr/>
        </p:nvSpPr>
        <p:spPr>
          <a:xfrm>
            <a:off x="4786282" y="5286388"/>
            <a:ext cx="3143304"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Garamond"/>
                <a:ea typeface="Garamond"/>
                <a:cs typeface="Garamond"/>
                <a:sym typeface="Garamond"/>
              </a:rPr>
              <a:t>keywords:</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  public, static, void</a:t>
            </a:r>
            <a:endParaRPr/>
          </a:p>
        </p:txBody>
      </p:sp>
      <p:sp>
        <p:nvSpPr>
          <p:cNvPr id="465" name="Google Shape;465;p55"/>
          <p:cNvSpPr txBox="1"/>
          <p:nvPr>
            <p:ph idx="1" type="body"/>
          </p:nvPr>
        </p:nvSpPr>
        <p:spPr>
          <a:xfrm>
            <a:off x="457201" y="2819400"/>
            <a:ext cx="4023360" cy="3209544"/>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Tree>
  </p:cSld>
  <p:clrMapOvr>
    <a:masterClrMapping/>
  </p:clrMapOvr>
</p:sld>
</file>

<file path=ppt/slides/slide4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2" name="Shape 3512"/>
        <p:cNvGrpSpPr/>
        <p:nvPr/>
      </p:nvGrpSpPr>
      <p:grpSpPr>
        <a:xfrm>
          <a:off x="0" y="0"/>
          <a:ext cx="0" cy="0"/>
          <a:chOff x="0" y="0"/>
          <a:chExt cx="0" cy="0"/>
        </a:xfrm>
      </p:grpSpPr>
      <p:sp>
        <p:nvSpPr>
          <p:cNvPr id="3513" name="Google Shape;3513;p415"/>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#39: Event Handling </a:t>
            </a:r>
            <a:endParaRPr/>
          </a:p>
          <a:p>
            <a:pPr indent="0" lvl="0" marL="0" rtl="0" algn="ctr">
              <a:lnSpc>
                <a:spcPct val="100000"/>
              </a:lnSpc>
              <a:spcBef>
                <a:spcPts val="600"/>
              </a:spcBef>
              <a:spcAft>
                <a:spcPts val="0"/>
              </a:spcAft>
              <a:buSzPts val="3200"/>
              <a:buFont typeface="Garamond"/>
              <a:buNone/>
            </a:pPr>
            <a:r>
              <a:rPr lang="en-US" sz="3200"/>
              <a:t>(Introduction)</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3514" name="Google Shape;3514;p415"/>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4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8" name="Shape 3518"/>
        <p:cNvGrpSpPr/>
        <p:nvPr/>
      </p:nvGrpSpPr>
      <p:grpSpPr>
        <a:xfrm>
          <a:off x="0" y="0"/>
          <a:ext cx="0" cy="0"/>
          <a:chOff x="0" y="0"/>
          <a:chExt cx="0" cy="0"/>
        </a:xfrm>
      </p:grpSpPr>
      <p:sp>
        <p:nvSpPr>
          <p:cNvPr id="3519" name="Google Shape;3519;p416"/>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SzPts val="2000"/>
              <a:buFont typeface="Garamond"/>
              <a:buNone/>
            </a:pPr>
            <a:r>
              <a:rPr lang="en-US" u="sng"/>
              <a:t>Event?</a:t>
            </a:r>
            <a:endParaRPr/>
          </a:p>
          <a:p>
            <a:pPr indent="0" lvl="0" marL="0" rtl="0" algn="l">
              <a:lnSpc>
                <a:spcPct val="100000"/>
              </a:lnSpc>
              <a:spcBef>
                <a:spcPts val="600"/>
              </a:spcBef>
              <a:spcAft>
                <a:spcPts val="0"/>
              </a:spcAft>
              <a:buSzPts val="2000"/>
              <a:buFont typeface="Garamond"/>
              <a:buNone/>
            </a:pPr>
            <a:r>
              <a:rPr lang="en-US"/>
              <a:t>Change in the state of an object is known as event i.e. event describes the change in state of source. </a:t>
            </a:r>
            <a:endParaRPr/>
          </a:p>
          <a:p>
            <a:pPr indent="0" lvl="0" marL="0" rtl="0" algn="l">
              <a:lnSpc>
                <a:spcPct val="100000"/>
              </a:lnSpc>
              <a:spcBef>
                <a:spcPts val="600"/>
              </a:spcBef>
              <a:spcAft>
                <a:spcPts val="0"/>
              </a:spcAft>
              <a:buSzPts val="2000"/>
              <a:buFont typeface="Garamond"/>
              <a:buNone/>
            </a:pPr>
            <a:r>
              <a:rPr lang="en-US"/>
              <a:t>Events are generated as result of user interaction with the graphical user interface components. </a:t>
            </a:r>
            <a:endParaRPr/>
          </a:p>
          <a:p>
            <a:pPr indent="0" lvl="0" marL="0" rtl="0" algn="l">
              <a:lnSpc>
                <a:spcPct val="100000"/>
              </a:lnSpc>
              <a:spcBef>
                <a:spcPts val="600"/>
              </a:spcBef>
              <a:spcAft>
                <a:spcPts val="0"/>
              </a:spcAft>
              <a:buSzPts val="2000"/>
              <a:buFont typeface="Garamond"/>
              <a:buNone/>
            </a:pPr>
            <a:r>
              <a:rPr lang="en-US"/>
              <a:t>For example: press a button, enter a character in textbox, click or drag a mouse, etc. </a:t>
            </a:r>
            <a:endParaRPr/>
          </a:p>
          <a:p>
            <a:pPr indent="0" lvl="0" marL="0" rtl="0" algn="l">
              <a:lnSpc>
                <a:spcPct val="100000"/>
              </a:lnSpc>
              <a:spcBef>
                <a:spcPts val="600"/>
              </a:spcBef>
              <a:spcAft>
                <a:spcPts val="0"/>
              </a:spcAft>
              <a:buSzPts val="2000"/>
              <a:buFont typeface="Garamond"/>
              <a:buNone/>
            </a:pPr>
            <a:r>
              <a:rPr lang="en-US" u="sng"/>
              <a:t>Event Handling?</a:t>
            </a:r>
            <a:endParaRPr/>
          </a:p>
          <a:p>
            <a:pPr indent="0" lvl="0" marL="0" rtl="0" algn="l">
              <a:lnSpc>
                <a:spcPct val="100000"/>
              </a:lnSpc>
              <a:spcBef>
                <a:spcPts val="600"/>
              </a:spcBef>
              <a:spcAft>
                <a:spcPts val="0"/>
              </a:spcAft>
              <a:buSzPts val="2000"/>
              <a:buFont typeface="Garamond"/>
              <a:buNone/>
            </a:pPr>
            <a:r>
              <a:rPr lang="en-US"/>
              <a:t>Event Handling is the mechanism that controls the event and decides what should happen if an event occurs.</a:t>
            </a:r>
            <a:endParaRPr/>
          </a:p>
          <a:p>
            <a:pPr indent="0" lvl="0" marL="0" rtl="0" algn="l">
              <a:lnSpc>
                <a:spcPct val="100000"/>
              </a:lnSpc>
              <a:spcBef>
                <a:spcPts val="600"/>
              </a:spcBef>
              <a:spcAft>
                <a:spcPts val="0"/>
              </a:spcAft>
              <a:buSzPts val="2000"/>
              <a:buFont typeface="Garamond"/>
              <a:buNone/>
            </a:pPr>
            <a:r>
              <a:rPr lang="en-US"/>
              <a:t>This mechanism have the code which is known as event handler that is executed when an event occurs. (Delegation Event Model)</a:t>
            </a:r>
            <a:endParaRPr/>
          </a:p>
        </p:txBody>
      </p:sp>
      <p:sp>
        <p:nvSpPr>
          <p:cNvPr id="3520" name="Google Shape;3520;p416"/>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EVENT HANDLING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9">
                                            <p:txEl>
                                              <p:pRg end="0" st="0"/>
                                            </p:txEl>
                                          </p:spTgt>
                                        </p:tgtEl>
                                        <p:attrNameLst>
                                          <p:attrName>style.visibility</p:attrName>
                                        </p:attrNameLst>
                                      </p:cBhvr>
                                      <p:to>
                                        <p:strVal val="visible"/>
                                      </p:to>
                                    </p:set>
                                    <p:animEffect filter="fade" transition="in">
                                      <p:cBhvr>
                                        <p:cTn dur="500"/>
                                        <p:tgtEl>
                                          <p:spTgt spid="35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9">
                                            <p:txEl>
                                              <p:pRg end="1" st="1"/>
                                            </p:txEl>
                                          </p:spTgt>
                                        </p:tgtEl>
                                        <p:attrNameLst>
                                          <p:attrName>style.visibility</p:attrName>
                                        </p:attrNameLst>
                                      </p:cBhvr>
                                      <p:to>
                                        <p:strVal val="visible"/>
                                      </p:to>
                                    </p:set>
                                    <p:animEffect filter="fade" transition="in">
                                      <p:cBhvr>
                                        <p:cTn dur="500"/>
                                        <p:tgtEl>
                                          <p:spTgt spid="35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9">
                                            <p:txEl>
                                              <p:pRg end="2" st="2"/>
                                            </p:txEl>
                                          </p:spTgt>
                                        </p:tgtEl>
                                        <p:attrNameLst>
                                          <p:attrName>style.visibility</p:attrName>
                                        </p:attrNameLst>
                                      </p:cBhvr>
                                      <p:to>
                                        <p:strVal val="visible"/>
                                      </p:to>
                                    </p:set>
                                    <p:animEffect filter="fade" transition="in">
                                      <p:cBhvr>
                                        <p:cTn dur="500"/>
                                        <p:tgtEl>
                                          <p:spTgt spid="35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9">
                                            <p:txEl>
                                              <p:pRg end="3" st="3"/>
                                            </p:txEl>
                                          </p:spTgt>
                                        </p:tgtEl>
                                        <p:attrNameLst>
                                          <p:attrName>style.visibility</p:attrName>
                                        </p:attrNameLst>
                                      </p:cBhvr>
                                      <p:to>
                                        <p:strVal val="visible"/>
                                      </p:to>
                                    </p:set>
                                    <p:animEffect filter="fade" transition="in">
                                      <p:cBhvr>
                                        <p:cTn dur="500"/>
                                        <p:tgtEl>
                                          <p:spTgt spid="35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9">
                                            <p:txEl>
                                              <p:pRg end="4" st="4"/>
                                            </p:txEl>
                                          </p:spTgt>
                                        </p:tgtEl>
                                        <p:attrNameLst>
                                          <p:attrName>style.visibility</p:attrName>
                                        </p:attrNameLst>
                                      </p:cBhvr>
                                      <p:to>
                                        <p:strVal val="visible"/>
                                      </p:to>
                                    </p:set>
                                    <p:animEffect filter="fade" transition="in">
                                      <p:cBhvr>
                                        <p:cTn dur="500"/>
                                        <p:tgtEl>
                                          <p:spTgt spid="35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9">
                                            <p:txEl>
                                              <p:pRg end="5" st="5"/>
                                            </p:txEl>
                                          </p:spTgt>
                                        </p:tgtEl>
                                        <p:attrNameLst>
                                          <p:attrName>style.visibility</p:attrName>
                                        </p:attrNameLst>
                                      </p:cBhvr>
                                      <p:to>
                                        <p:strVal val="visible"/>
                                      </p:to>
                                    </p:set>
                                    <p:animEffect filter="fade" transition="in">
                                      <p:cBhvr>
                                        <p:cTn dur="500"/>
                                        <p:tgtEl>
                                          <p:spTgt spid="351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9">
                                            <p:txEl>
                                              <p:pRg end="6" st="6"/>
                                            </p:txEl>
                                          </p:spTgt>
                                        </p:tgtEl>
                                        <p:attrNameLst>
                                          <p:attrName>style.visibility</p:attrName>
                                        </p:attrNameLst>
                                      </p:cBhvr>
                                      <p:to>
                                        <p:strVal val="visible"/>
                                      </p:to>
                                    </p:set>
                                    <p:animEffect filter="fade" transition="in">
                                      <p:cBhvr>
                                        <p:cTn dur="500"/>
                                        <p:tgtEl>
                                          <p:spTgt spid="351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4" name="Shape 3524"/>
        <p:cNvGrpSpPr/>
        <p:nvPr/>
      </p:nvGrpSpPr>
      <p:grpSpPr>
        <a:xfrm>
          <a:off x="0" y="0"/>
          <a:ext cx="0" cy="0"/>
          <a:chOff x="0" y="0"/>
          <a:chExt cx="0" cy="0"/>
        </a:xfrm>
      </p:grpSpPr>
      <p:sp>
        <p:nvSpPr>
          <p:cNvPr id="3525" name="Google Shape;3525;p417"/>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b="1" lang="en-US" u="sng"/>
              <a:t>key participants</a:t>
            </a:r>
            <a:endParaRPr/>
          </a:p>
          <a:p>
            <a:pPr indent="-342900" lvl="0" marL="342900" rtl="0" algn="l">
              <a:lnSpc>
                <a:spcPct val="100000"/>
              </a:lnSpc>
              <a:spcBef>
                <a:spcPts val="600"/>
              </a:spcBef>
              <a:spcAft>
                <a:spcPts val="0"/>
              </a:spcAft>
              <a:buSzPts val="2000"/>
              <a:buFont typeface="Arial"/>
              <a:buChar char="•"/>
            </a:pPr>
            <a:r>
              <a:rPr lang="en-US"/>
              <a:t>Source</a:t>
            </a:r>
            <a:endParaRPr/>
          </a:p>
          <a:p>
            <a:pPr indent="0" lvl="0" marL="0" rtl="0" algn="l">
              <a:lnSpc>
                <a:spcPct val="100000"/>
              </a:lnSpc>
              <a:spcBef>
                <a:spcPts val="600"/>
              </a:spcBef>
              <a:spcAft>
                <a:spcPts val="0"/>
              </a:spcAft>
              <a:buSzPts val="2000"/>
              <a:buFont typeface="Garamond"/>
              <a:buNone/>
            </a:pPr>
            <a:r>
              <a:rPr lang="en-US"/>
              <a:t>    The source is an object on which event occurs.</a:t>
            </a:r>
            <a:endParaRPr/>
          </a:p>
          <a:p>
            <a:pPr indent="-342900" lvl="0" marL="342900" rtl="0" algn="l">
              <a:lnSpc>
                <a:spcPct val="100000"/>
              </a:lnSpc>
              <a:spcBef>
                <a:spcPts val="600"/>
              </a:spcBef>
              <a:spcAft>
                <a:spcPts val="0"/>
              </a:spcAft>
              <a:buSzPts val="2000"/>
              <a:buFont typeface="Arial"/>
              <a:buChar char="•"/>
            </a:pPr>
            <a:r>
              <a:rPr lang="en-US"/>
              <a:t>Listener </a:t>
            </a:r>
            <a:endParaRPr/>
          </a:p>
          <a:p>
            <a:pPr indent="0" lvl="0" marL="0" rtl="0" algn="l">
              <a:lnSpc>
                <a:spcPct val="100000"/>
              </a:lnSpc>
              <a:spcBef>
                <a:spcPts val="600"/>
              </a:spcBef>
              <a:spcAft>
                <a:spcPts val="0"/>
              </a:spcAft>
              <a:buSzPts val="2000"/>
              <a:buFont typeface="Garamond"/>
              <a:buNone/>
            </a:pPr>
            <a:r>
              <a:rPr lang="en-US"/>
              <a:t>    It is also known as event handler. Listener is responsible for generating response to an event. </a:t>
            </a:r>
            <a:endParaRPr/>
          </a:p>
        </p:txBody>
      </p:sp>
      <p:sp>
        <p:nvSpPr>
          <p:cNvPr id="3526" name="Google Shape;3526;p417"/>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DELEGATION EVENT MODEL)</a:t>
            </a:r>
            <a:endParaRPr/>
          </a:p>
        </p:txBody>
      </p:sp>
      <p:sp>
        <p:nvSpPr>
          <p:cNvPr id="3527" name="Google Shape;3527;p417"/>
          <p:cNvSpPr txBox="1"/>
          <p:nvPr/>
        </p:nvSpPr>
        <p:spPr>
          <a:xfrm>
            <a:off x="1764030" y="4437380"/>
            <a:ext cx="847725" cy="3683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Source</a:t>
            </a:r>
            <a:endParaRPr/>
          </a:p>
        </p:txBody>
      </p:sp>
      <p:sp>
        <p:nvSpPr>
          <p:cNvPr id="3528" name="Google Shape;3528;p417"/>
          <p:cNvSpPr txBox="1"/>
          <p:nvPr/>
        </p:nvSpPr>
        <p:spPr>
          <a:xfrm>
            <a:off x="4788535" y="4365625"/>
            <a:ext cx="998220" cy="3683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Listener</a:t>
            </a:r>
            <a:endParaRPr/>
          </a:p>
        </p:txBody>
      </p:sp>
      <p:sp>
        <p:nvSpPr>
          <p:cNvPr id="3529" name="Google Shape;3529;p417"/>
          <p:cNvSpPr/>
          <p:nvPr/>
        </p:nvSpPr>
        <p:spPr>
          <a:xfrm>
            <a:off x="1497965" y="5229225"/>
            <a:ext cx="1379855" cy="287655"/>
          </a:xfrm>
          <a:prstGeom prst="rect">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Click Here</a:t>
            </a:r>
            <a:endParaRPr/>
          </a:p>
        </p:txBody>
      </p:sp>
      <p:sp>
        <p:nvSpPr>
          <p:cNvPr id="3530" name="Google Shape;3530;p417"/>
          <p:cNvSpPr/>
          <p:nvPr/>
        </p:nvSpPr>
        <p:spPr>
          <a:xfrm>
            <a:off x="4428490" y="5157470"/>
            <a:ext cx="1830070" cy="456565"/>
          </a:xfrm>
          <a:prstGeom prst="wave">
            <a:avLst>
              <a:gd fmla="val 12500" name="adj1"/>
              <a:gd fmla="val 485"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Java Code</a:t>
            </a:r>
            <a:endParaRPr/>
          </a:p>
        </p:txBody>
      </p:sp>
      <p:cxnSp>
        <p:nvCxnSpPr>
          <p:cNvPr id="3531" name="Google Shape;3531;p417"/>
          <p:cNvCxnSpPr/>
          <p:nvPr/>
        </p:nvCxnSpPr>
        <p:spPr>
          <a:xfrm>
            <a:off x="3031490" y="4941570"/>
            <a:ext cx="1180465" cy="6985"/>
          </a:xfrm>
          <a:prstGeom prst="straightConnector1">
            <a:avLst/>
          </a:prstGeom>
          <a:noFill/>
          <a:ln cap="flat" cmpd="sng" w="9525">
            <a:solidFill>
              <a:schemeClr val="accent1"/>
            </a:solidFill>
            <a:prstDash val="solid"/>
            <a:round/>
            <a:headEnd len="sm" w="sm" type="none"/>
            <a:tailEnd len="med" w="med" type="stealth"/>
          </a:ln>
        </p:spPr>
      </p:cxnSp>
      <p:sp>
        <p:nvSpPr>
          <p:cNvPr id="3532" name="Google Shape;3532;p417"/>
          <p:cNvSpPr txBox="1"/>
          <p:nvPr/>
        </p:nvSpPr>
        <p:spPr>
          <a:xfrm>
            <a:off x="3166110" y="4509135"/>
            <a:ext cx="126238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Register</a:t>
            </a:r>
            <a:endParaRPr/>
          </a:p>
        </p:txBody>
      </p:sp>
      <p:cxnSp>
        <p:nvCxnSpPr>
          <p:cNvPr id="3533" name="Google Shape;3533;p417"/>
          <p:cNvCxnSpPr/>
          <p:nvPr/>
        </p:nvCxnSpPr>
        <p:spPr>
          <a:xfrm>
            <a:off x="3060065" y="5382260"/>
            <a:ext cx="1180465" cy="6985"/>
          </a:xfrm>
          <a:prstGeom prst="straightConnector1">
            <a:avLst/>
          </a:prstGeom>
          <a:noFill/>
          <a:ln cap="flat" cmpd="sng" w="9525">
            <a:solidFill>
              <a:schemeClr val="accent1"/>
            </a:solidFill>
            <a:prstDash val="solid"/>
            <a:round/>
            <a:headEnd len="sm" w="sm" type="none"/>
            <a:tailEnd len="med" w="med" type="stealth"/>
          </a:ln>
        </p:spPr>
      </p:cxnSp>
      <p:sp>
        <p:nvSpPr>
          <p:cNvPr id="3534" name="Google Shape;3534;p417"/>
          <p:cNvSpPr txBox="1"/>
          <p:nvPr/>
        </p:nvSpPr>
        <p:spPr>
          <a:xfrm>
            <a:off x="2988310" y="5085715"/>
            <a:ext cx="176911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State Change</a:t>
            </a:r>
            <a:endParaRPr/>
          </a:p>
        </p:txBody>
      </p:sp>
      <p:sp>
        <p:nvSpPr>
          <p:cNvPr id="3535" name="Google Shape;3535;p417"/>
          <p:cNvSpPr txBox="1"/>
          <p:nvPr/>
        </p:nvSpPr>
        <p:spPr>
          <a:xfrm>
            <a:off x="2988310" y="5321300"/>
            <a:ext cx="176911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Event Oocurs</a:t>
            </a:r>
            <a:endParaRPr/>
          </a:p>
        </p:txBody>
      </p:sp>
      <p:cxnSp>
        <p:nvCxnSpPr>
          <p:cNvPr id="3536" name="Google Shape;3536;p417"/>
          <p:cNvCxnSpPr/>
          <p:nvPr/>
        </p:nvCxnSpPr>
        <p:spPr>
          <a:xfrm>
            <a:off x="5178425" y="5661660"/>
            <a:ext cx="401955" cy="504190"/>
          </a:xfrm>
          <a:prstGeom prst="straightConnector1">
            <a:avLst/>
          </a:prstGeom>
          <a:noFill/>
          <a:ln cap="flat" cmpd="sng" w="9525">
            <a:solidFill>
              <a:schemeClr val="accent1"/>
            </a:solidFill>
            <a:prstDash val="solid"/>
            <a:round/>
            <a:headEnd len="sm" w="sm" type="none"/>
            <a:tailEnd len="med" w="med" type="stealth"/>
          </a:ln>
        </p:spPr>
      </p:cxnSp>
      <p:sp>
        <p:nvSpPr>
          <p:cNvPr id="3537" name="Google Shape;3537;p417"/>
          <p:cNvSpPr txBox="1"/>
          <p:nvPr/>
        </p:nvSpPr>
        <p:spPr>
          <a:xfrm>
            <a:off x="5508625" y="6093460"/>
            <a:ext cx="135826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Response</a:t>
            </a:r>
            <a:endParaRPr/>
          </a:p>
        </p:txBody>
      </p:sp>
      <p:sp>
        <p:nvSpPr>
          <p:cNvPr id="3538" name="Google Shape;3538;p417"/>
          <p:cNvSpPr/>
          <p:nvPr/>
        </p:nvSpPr>
        <p:spPr>
          <a:xfrm>
            <a:off x="6372225" y="5013325"/>
            <a:ext cx="288290" cy="720090"/>
          </a:xfrm>
          <a:prstGeom prst="rightBrace">
            <a:avLst>
              <a:gd fmla="val 8333" name="adj1"/>
              <a:gd fmla="val 50000" name="adj2"/>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3539" name="Google Shape;3539;p417"/>
          <p:cNvSpPr txBox="1"/>
          <p:nvPr/>
        </p:nvSpPr>
        <p:spPr>
          <a:xfrm>
            <a:off x="6732270" y="5201920"/>
            <a:ext cx="190309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Seperate Java Code</a:t>
            </a:r>
            <a:endParaRPr/>
          </a:p>
        </p:txBody>
      </p:sp>
      <p:cxnSp>
        <p:nvCxnSpPr>
          <p:cNvPr id="3540" name="Google Shape;3540;p417"/>
          <p:cNvCxnSpPr/>
          <p:nvPr/>
        </p:nvCxnSpPr>
        <p:spPr>
          <a:xfrm flipH="1">
            <a:off x="2195830" y="5689600"/>
            <a:ext cx="8255" cy="332105"/>
          </a:xfrm>
          <a:prstGeom prst="straightConnector1">
            <a:avLst/>
          </a:prstGeom>
          <a:noFill/>
          <a:ln cap="flat" cmpd="sng" w="9525">
            <a:solidFill>
              <a:schemeClr val="accent1"/>
            </a:solidFill>
            <a:prstDash val="solid"/>
            <a:round/>
            <a:headEnd len="sm" w="sm" type="none"/>
            <a:tailEnd len="sm" w="sm" type="none"/>
          </a:ln>
        </p:spPr>
      </p:cxnSp>
      <p:cxnSp>
        <p:nvCxnSpPr>
          <p:cNvPr id="3541" name="Google Shape;3541;p417"/>
          <p:cNvCxnSpPr/>
          <p:nvPr/>
        </p:nvCxnSpPr>
        <p:spPr>
          <a:xfrm flipH="1" rot="10800000">
            <a:off x="2212975" y="6021705"/>
            <a:ext cx="2575560" cy="26670"/>
          </a:xfrm>
          <a:prstGeom prst="straightConnector1">
            <a:avLst/>
          </a:prstGeom>
          <a:noFill/>
          <a:ln cap="flat" cmpd="sng" w="9525">
            <a:solidFill>
              <a:schemeClr val="accent1"/>
            </a:solidFill>
            <a:prstDash val="solid"/>
            <a:round/>
            <a:headEnd len="sm" w="sm" type="none"/>
            <a:tailEnd len="sm" w="sm" type="none"/>
          </a:ln>
        </p:spPr>
      </p:cxnSp>
      <p:cxnSp>
        <p:nvCxnSpPr>
          <p:cNvPr id="3542" name="Google Shape;3542;p417"/>
          <p:cNvCxnSpPr/>
          <p:nvPr/>
        </p:nvCxnSpPr>
        <p:spPr>
          <a:xfrm flipH="1" rot="10800000">
            <a:off x="4832985" y="5589270"/>
            <a:ext cx="27305" cy="413385"/>
          </a:xfrm>
          <a:prstGeom prst="straightConnector1">
            <a:avLst/>
          </a:prstGeom>
          <a:noFill/>
          <a:ln cap="flat" cmpd="sng" w="9525">
            <a:solidFill>
              <a:schemeClr val="accent1"/>
            </a:solidFill>
            <a:prstDash val="solid"/>
            <a:round/>
            <a:headEnd len="sm" w="sm" type="none"/>
            <a:tailEnd len="med" w="med" type="stealth"/>
          </a:ln>
        </p:spPr>
      </p:cxnSp>
      <p:sp>
        <p:nvSpPr>
          <p:cNvPr id="3543" name="Google Shape;3543;p417"/>
          <p:cNvSpPr txBox="1"/>
          <p:nvPr/>
        </p:nvSpPr>
        <p:spPr>
          <a:xfrm>
            <a:off x="2113915" y="6093460"/>
            <a:ext cx="277368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Delegating event processing</a:t>
            </a:r>
            <a:endParaRPr/>
          </a:p>
        </p:txBody>
      </p:sp>
      <p:sp>
        <p:nvSpPr>
          <p:cNvPr id="3544" name="Google Shape;3544;p417"/>
          <p:cNvSpPr/>
          <p:nvPr/>
        </p:nvSpPr>
        <p:spPr>
          <a:xfrm>
            <a:off x="6258560" y="1484630"/>
            <a:ext cx="2689225" cy="1669415"/>
          </a:xfrm>
          <a:prstGeom prst="wedgeEllipse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Benifit:</a:t>
            </a:r>
            <a:endParaRPr/>
          </a:p>
          <a:p>
            <a:pPr indent="0" lvl="0" marL="0" marR="0" rtl="0" algn="ctr">
              <a:spcBef>
                <a:spcPts val="0"/>
              </a:spcBef>
              <a:spcAft>
                <a:spcPts val="0"/>
              </a:spcAft>
              <a:buNone/>
            </a:pPr>
            <a:r>
              <a:rPr lang="en-US" sz="1800">
                <a:solidFill>
                  <a:schemeClr val="lt1"/>
                </a:solidFill>
                <a:latin typeface="Garamond"/>
                <a:ea typeface="Garamond"/>
                <a:cs typeface="Garamond"/>
                <a:sym typeface="Garamond"/>
              </a:rPr>
              <a:t>User interface design is seperated from event handler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7"/>
                                        </p:tgtEl>
                                        <p:attrNameLst>
                                          <p:attrName>style.visibility</p:attrName>
                                        </p:attrNameLst>
                                      </p:cBhvr>
                                      <p:to>
                                        <p:strVal val="visible"/>
                                      </p:to>
                                    </p:set>
                                    <p:animEffect filter="fade" transition="in">
                                      <p:cBhvr>
                                        <p:cTn dur="500"/>
                                        <p:tgtEl>
                                          <p:spTgt spid="35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8"/>
                                        </p:tgtEl>
                                        <p:attrNameLst>
                                          <p:attrName>style.visibility</p:attrName>
                                        </p:attrNameLst>
                                      </p:cBhvr>
                                      <p:to>
                                        <p:strVal val="visible"/>
                                      </p:to>
                                    </p:set>
                                    <p:animEffect filter="fade" transition="in">
                                      <p:cBhvr>
                                        <p:cTn dur="500"/>
                                        <p:tgtEl>
                                          <p:spTgt spid="35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9"/>
                                        </p:tgtEl>
                                        <p:attrNameLst>
                                          <p:attrName>style.visibility</p:attrName>
                                        </p:attrNameLst>
                                      </p:cBhvr>
                                      <p:to>
                                        <p:strVal val="visible"/>
                                      </p:to>
                                    </p:set>
                                    <p:animEffect filter="fade" transition="in">
                                      <p:cBhvr>
                                        <p:cTn dur="500"/>
                                        <p:tgtEl>
                                          <p:spTgt spid="35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0"/>
                                        </p:tgtEl>
                                        <p:attrNameLst>
                                          <p:attrName>style.visibility</p:attrName>
                                        </p:attrNameLst>
                                      </p:cBhvr>
                                      <p:to>
                                        <p:strVal val="visible"/>
                                      </p:to>
                                    </p:set>
                                    <p:animEffect filter="fade" transition="in">
                                      <p:cBhvr>
                                        <p:cTn dur="500"/>
                                        <p:tgtEl>
                                          <p:spTgt spid="35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2"/>
                                        </p:tgtEl>
                                        <p:attrNameLst>
                                          <p:attrName>style.visibility</p:attrName>
                                        </p:attrNameLst>
                                      </p:cBhvr>
                                      <p:to>
                                        <p:strVal val="visible"/>
                                      </p:to>
                                    </p:set>
                                    <p:animEffect filter="fade" transition="in">
                                      <p:cBhvr>
                                        <p:cTn dur="500"/>
                                        <p:tgtEl>
                                          <p:spTgt spid="35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4"/>
                                        </p:tgtEl>
                                        <p:attrNameLst>
                                          <p:attrName>style.visibility</p:attrName>
                                        </p:attrNameLst>
                                      </p:cBhvr>
                                      <p:to>
                                        <p:strVal val="visible"/>
                                      </p:to>
                                    </p:set>
                                    <p:animEffect filter="fade" transition="in">
                                      <p:cBhvr>
                                        <p:cTn dur="500"/>
                                        <p:tgtEl>
                                          <p:spTgt spid="35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3"/>
                                        </p:tgtEl>
                                        <p:attrNameLst>
                                          <p:attrName>style.visibility</p:attrName>
                                        </p:attrNameLst>
                                      </p:cBhvr>
                                      <p:to>
                                        <p:strVal val="visible"/>
                                      </p:to>
                                    </p:set>
                                    <p:animEffect filter="fade" transition="in">
                                      <p:cBhvr>
                                        <p:cTn dur="500"/>
                                        <p:tgtEl>
                                          <p:spTgt spid="35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0"/>
                                        </p:tgtEl>
                                        <p:attrNameLst>
                                          <p:attrName>style.visibility</p:attrName>
                                        </p:attrNameLst>
                                      </p:cBhvr>
                                      <p:to>
                                        <p:strVal val="visible"/>
                                      </p:to>
                                    </p:set>
                                    <p:animEffect filter="fade" transition="in">
                                      <p:cBhvr>
                                        <p:cTn dur="500"/>
                                        <p:tgtEl>
                                          <p:spTgt spid="3540"/>
                                        </p:tgtEl>
                                      </p:cBhvr>
                                    </p:animEffect>
                                  </p:childTnLst>
                                </p:cTn>
                              </p:par>
                              <p:par>
                                <p:cTn fill="hold" nodeType="withEffect" presetClass="entr" presetID="10" presetSubtype="0">
                                  <p:stCondLst>
                                    <p:cond delay="0"/>
                                  </p:stCondLst>
                                  <p:childTnLst>
                                    <p:set>
                                      <p:cBhvr>
                                        <p:cTn dur="1" fill="hold">
                                          <p:stCondLst>
                                            <p:cond delay="0"/>
                                          </p:stCondLst>
                                        </p:cTn>
                                        <p:tgtEl>
                                          <p:spTgt spid="3541"/>
                                        </p:tgtEl>
                                        <p:attrNameLst>
                                          <p:attrName>style.visibility</p:attrName>
                                        </p:attrNameLst>
                                      </p:cBhvr>
                                      <p:to>
                                        <p:strVal val="visible"/>
                                      </p:to>
                                    </p:set>
                                    <p:animEffect filter="fade" transition="in">
                                      <p:cBhvr>
                                        <p:cTn dur="500"/>
                                        <p:tgtEl>
                                          <p:spTgt spid="3541"/>
                                        </p:tgtEl>
                                      </p:cBhvr>
                                    </p:animEffect>
                                  </p:childTnLst>
                                </p:cTn>
                              </p:par>
                              <p:par>
                                <p:cTn fill="hold" nodeType="withEffect" presetClass="entr" presetID="10" presetSubtype="0">
                                  <p:stCondLst>
                                    <p:cond delay="0"/>
                                  </p:stCondLst>
                                  <p:childTnLst>
                                    <p:set>
                                      <p:cBhvr>
                                        <p:cTn dur="1" fill="hold">
                                          <p:stCondLst>
                                            <p:cond delay="0"/>
                                          </p:stCondLst>
                                        </p:cTn>
                                        <p:tgtEl>
                                          <p:spTgt spid="3542"/>
                                        </p:tgtEl>
                                        <p:attrNameLst>
                                          <p:attrName>style.visibility</p:attrName>
                                        </p:attrNameLst>
                                      </p:cBhvr>
                                      <p:to>
                                        <p:strVal val="visible"/>
                                      </p:to>
                                    </p:set>
                                    <p:animEffect filter="fade" transition="in">
                                      <p:cBhvr>
                                        <p:cTn dur="500"/>
                                        <p:tgtEl>
                                          <p:spTgt spid="35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4"/>
                                        </p:tgtEl>
                                        <p:attrNameLst>
                                          <p:attrName>style.visibility</p:attrName>
                                        </p:attrNameLst>
                                      </p:cBhvr>
                                      <p:to>
                                        <p:strVal val="visible"/>
                                      </p:to>
                                    </p:set>
                                    <p:animEffect filter="fade" transition="in">
                                      <p:cBhvr>
                                        <p:cTn dur="500"/>
                                        <p:tgtEl>
                                          <p:spTgt spid="35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8" name="Shape 3548"/>
        <p:cNvGrpSpPr/>
        <p:nvPr/>
      </p:nvGrpSpPr>
      <p:grpSpPr>
        <a:xfrm>
          <a:off x="0" y="0"/>
          <a:ext cx="0" cy="0"/>
          <a:chOff x="0" y="0"/>
          <a:chExt cx="0" cy="0"/>
        </a:xfrm>
      </p:grpSpPr>
      <p:sp>
        <p:nvSpPr>
          <p:cNvPr id="3549" name="Google Shape;3549;p418"/>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                 Button</a:t>
            </a:r>
            <a:endParaRPr/>
          </a:p>
          <a:p>
            <a:pPr indent="0" lvl="0" marL="0" rtl="0" algn="l">
              <a:lnSpc>
                <a:spcPct val="100000"/>
              </a:lnSpc>
              <a:spcBef>
                <a:spcPts val="600"/>
              </a:spcBef>
              <a:spcAft>
                <a:spcPts val="0"/>
              </a:spcAft>
              <a:buSzPts val="2000"/>
              <a:buFont typeface="Garamond"/>
              <a:buNone/>
            </a:pPr>
            <a:r>
              <a:rPr lang="en-US"/>
              <a:t>                 Checkbox</a:t>
            </a:r>
            <a:endParaRPr/>
          </a:p>
          <a:p>
            <a:pPr indent="0" lvl="0" marL="0" rtl="0" algn="l">
              <a:lnSpc>
                <a:spcPct val="100000"/>
              </a:lnSpc>
              <a:spcBef>
                <a:spcPts val="600"/>
              </a:spcBef>
              <a:spcAft>
                <a:spcPts val="0"/>
              </a:spcAft>
              <a:buSzPts val="2000"/>
              <a:buFont typeface="Garamond"/>
              <a:buNone/>
            </a:pPr>
            <a:r>
              <a:rPr lang="en-US"/>
              <a:t>	   List</a:t>
            </a:r>
            <a:endParaRPr/>
          </a:p>
          <a:p>
            <a:pPr indent="0" lvl="0" marL="0" rtl="0" algn="l">
              <a:lnSpc>
                <a:spcPct val="100000"/>
              </a:lnSpc>
              <a:spcBef>
                <a:spcPts val="600"/>
              </a:spcBef>
              <a:spcAft>
                <a:spcPts val="0"/>
              </a:spcAft>
              <a:buSzPts val="2000"/>
              <a:buFont typeface="Garamond"/>
              <a:buNone/>
            </a:pPr>
            <a:r>
              <a:rPr lang="en-US"/>
              <a:t> 	   Menuitem</a:t>
            </a:r>
            <a:endParaRPr/>
          </a:p>
          <a:p>
            <a:pPr indent="0" lvl="0" marL="0" rtl="0" algn="l">
              <a:lnSpc>
                <a:spcPct val="100000"/>
              </a:lnSpc>
              <a:spcBef>
                <a:spcPts val="600"/>
              </a:spcBef>
              <a:spcAft>
                <a:spcPts val="0"/>
              </a:spcAft>
              <a:buSzPts val="2000"/>
              <a:buFont typeface="Garamond"/>
              <a:buNone/>
            </a:pPr>
            <a:r>
              <a:rPr lang="en-US"/>
              <a:t>                Choice</a:t>
            </a:r>
            <a:endParaRPr/>
          </a:p>
          <a:p>
            <a:pPr indent="0" lvl="0" marL="0" rtl="0" algn="l">
              <a:lnSpc>
                <a:spcPct val="100000"/>
              </a:lnSpc>
              <a:spcBef>
                <a:spcPts val="600"/>
              </a:spcBef>
              <a:spcAft>
                <a:spcPts val="0"/>
              </a:spcAft>
              <a:buSzPts val="2000"/>
              <a:buFont typeface="Garamond"/>
              <a:buNone/>
            </a:pPr>
            <a:r>
              <a:rPr lang="en-US"/>
              <a:t>                Scrollbar</a:t>
            </a:r>
            <a:endParaRPr/>
          </a:p>
          <a:p>
            <a:pPr indent="0" lvl="0" marL="0" rtl="0" algn="l">
              <a:lnSpc>
                <a:spcPct val="100000"/>
              </a:lnSpc>
              <a:spcBef>
                <a:spcPts val="600"/>
              </a:spcBef>
              <a:spcAft>
                <a:spcPts val="0"/>
              </a:spcAft>
              <a:buSzPts val="2000"/>
              <a:buFont typeface="Garamond"/>
              <a:buNone/>
            </a:pPr>
            <a:r>
              <a:rPr lang="en-US"/>
              <a:t>                Textcomponent</a:t>
            </a:r>
            <a:endParaRPr/>
          </a:p>
          <a:p>
            <a:pPr indent="0" lvl="0" marL="0" rtl="0" algn="l">
              <a:lnSpc>
                <a:spcPct val="100000"/>
              </a:lnSpc>
              <a:spcBef>
                <a:spcPts val="600"/>
              </a:spcBef>
              <a:spcAft>
                <a:spcPts val="0"/>
              </a:spcAft>
              <a:buSzPts val="2000"/>
              <a:buFont typeface="Garamond"/>
              <a:buNone/>
            </a:pPr>
            <a:r>
              <a:rPr lang="en-US"/>
              <a:t>                window</a:t>
            </a:r>
            <a:endParaRPr/>
          </a:p>
        </p:txBody>
      </p:sp>
      <p:sp>
        <p:nvSpPr>
          <p:cNvPr id="3550" name="Google Shape;3550;p418"/>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EVENT HANDLING</a:t>
            </a:r>
            <a:endParaRPr/>
          </a:p>
        </p:txBody>
      </p:sp>
      <p:sp>
        <p:nvSpPr>
          <p:cNvPr id="3551" name="Google Shape;3551;p418"/>
          <p:cNvSpPr txBox="1"/>
          <p:nvPr/>
        </p:nvSpPr>
        <p:spPr>
          <a:xfrm>
            <a:off x="1691640" y="2061210"/>
            <a:ext cx="847725" cy="3683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Source</a:t>
            </a:r>
            <a:endParaRPr/>
          </a:p>
        </p:txBody>
      </p:sp>
      <p:sp>
        <p:nvSpPr>
          <p:cNvPr id="3552" name="Google Shape;3552;p418"/>
          <p:cNvSpPr txBox="1"/>
          <p:nvPr/>
        </p:nvSpPr>
        <p:spPr>
          <a:xfrm>
            <a:off x="6012180" y="2132965"/>
            <a:ext cx="998220" cy="3683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Listener</a:t>
            </a:r>
            <a:endParaRPr/>
          </a:p>
        </p:txBody>
      </p:sp>
      <p:sp>
        <p:nvSpPr>
          <p:cNvPr id="3553" name="Google Shape;3553;p418"/>
          <p:cNvSpPr/>
          <p:nvPr/>
        </p:nvSpPr>
        <p:spPr>
          <a:xfrm>
            <a:off x="1069975" y="2781300"/>
            <a:ext cx="694055" cy="3168015"/>
          </a:xfrm>
          <a:prstGeom prst="leftBrace">
            <a:avLst>
              <a:gd fmla="val 8333" name="adj1"/>
              <a:gd fmla="val 50000" name="adj2"/>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3554" name="Google Shape;3554;p418"/>
          <p:cNvSpPr txBox="1"/>
          <p:nvPr/>
        </p:nvSpPr>
        <p:spPr>
          <a:xfrm>
            <a:off x="179705" y="4005580"/>
            <a:ext cx="1200785" cy="6451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Generates Events</a:t>
            </a:r>
            <a:endParaRPr/>
          </a:p>
        </p:txBody>
      </p:sp>
      <p:sp>
        <p:nvSpPr>
          <p:cNvPr id="3555" name="Google Shape;3555;p418"/>
          <p:cNvSpPr/>
          <p:nvPr/>
        </p:nvSpPr>
        <p:spPr>
          <a:xfrm>
            <a:off x="3996055" y="4005580"/>
            <a:ext cx="935990" cy="215900"/>
          </a:xfrm>
          <a:prstGeom prst="rightArrow">
            <a:avLst>
              <a:gd fmla="val 50000" name="adj1"/>
              <a:gd fmla="val 500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3556" name="Google Shape;3556;p418"/>
          <p:cNvSpPr txBox="1"/>
          <p:nvPr/>
        </p:nvSpPr>
        <p:spPr>
          <a:xfrm>
            <a:off x="3924300" y="3645535"/>
            <a:ext cx="1200785" cy="9220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Events</a:t>
            </a:r>
            <a:endParaRPr/>
          </a:p>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sent to</a:t>
            </a:r>
            <a:endParaRPr/>
          </a:p>
        </p:txBody>
      </p:sp>
      <p:sp>
        <p:nvSpPr>
          <p:cNvPr id="3557" name="Google Shape;3557;p418"/>
          <p:cNvSpPr/>
          <p:nvPr/>
        </p:nvSpPr>
        <p:spPr>
          <a:xfrm>
            <a:off x="5730240" y="3429000"/>
            <a:ext cx="1562735" cy="1144905"/>
          </a:xfrm>
          <a:prstGeom prst="horizontalScroll">
            <a:avLst>
              <a:gd fmla="val 12500" name="adj"/>
            </a:avLst>
          </a:prstGeom>
          <a:solidFill>
            <a:schemeClr val="accent3"/>
          </a:solidFill>
          <a:ln cap="flat" cmpd="sng" w="19050">
            <a:solidFill>
              <a:srgbClr val="84655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Interfaces</a:t>
            </a:r>
            <a:endParaRPr/>
          </a:p>
        </p:txBody>
      </p:sp>
      <p:sp>
        <p:nvSpPr>
          <p:cNvPr id="3558" name="Google Shape;3558;p418"/>
          <p:cNvSpPr txBox="1"/>
          <p:nvPr/>
        </p:nvSpPr>
        <p:spPr>
          <a:xfrm>
            <a:off x="5436235" y="5085715"/>
            <a:ext cx="34290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Listerners have to register to sources</a:t>
            </a:r>
            <a:endParaRPr/>
          </a:p>
        </p:txBody>
      </p:sp>
      <p:sp>
        <p:nvSpPr>
          <p:cNvPr id="3559" name="Google Shape;3559;p418"/>
          <p:cNvSpPr txBox="1"/>
          <p:nvPr/>
        </p:nvSpPr>
        <p:spPr>
          <a:xfrm>
            <a:off x="5868670" y="5454015"/>
            <a:ext cx="2478405" cy="3683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Syntax: addTypeListener()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9"/>
                                        </p:tgtEl>
                                        <p:attrNameLst>
                                          <p:attrName>style.visibility</p:attrName>
                                        </p:attrNameLst>
                                      </p:cBhvr>
                                      <p:to>
                                        <p:strVal val="visible"/>
                                      </p:to>
                                    </p:set>
                                    <p:animEffect filter="fade" transition="in">
                                      <p:cBhvr>
                                        <p:cTn dur="500"/>
                                        <p:tgtEl>
                                          <p:spTgt spid="35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3" name="Shape 3563"/>
        <p:cNvGrpSpPr/>
        <p:nvPr/>
      </p:nvGrpSpPr>
      <p:grpSpPr>
        <a:xfrm>
          <a:off x="0" y="0"/>
          <a:ext cx="0" cy="0"/>
          <a:chOff x="0" y="0"/>
          <a:chExt cx="0" cy="0"/>
        </a:xfrm>
      </p:grpSpPr>
      <p:sp>
        <p:nvSpPr>
          <p:cNvPr id="3564" name="Google Shape;3564;p419"/>
          <p:cNvSpPr txBox="1"/>
          <p:nvPr>
            <p:ph idx="1" type="body"/>
          </p:nvPr>
        </p:nvSpPr>
        <p:spPr>
          <a:xfrm>
            <a:off x="457200" y="2020570"/>
            <a:ext cx="2549525" cy="407543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00000"/>
              </a:lnSpc>
              <a:spcBef>
                <a:spcPts val="0"/>
              </a:spcBef>
              <a:spcAft>
                <a:spcPts val="0"/>
              </a:spcAft>
              <a:buSzPct val="100000"/>
              <a:buFont typeface="Garamond"/>
              <a:buNone/>
            </a:pPr>
            <a:r>
              <a:t/>
            </a:r>
            <a:endParaRPr/>
          </a:p>
          <a:p>
            <a:pPr indent="0" lvl="0" marL="0" rtl="0" algn="l">
              <a:lnSpc>
                <a:spcPct val="100000"/>
              </a:lnSpc>
              <a:spcBef>
                <a:spcPts val="600"/>
              </a:spcBef>
              <a:spcAft>
                <a:spcPts val="0"/>
              </a:spcAft>
              <a:buSzPct val="100000"/>
              <a:buFont typeface="Garamond"/>
              <a:buNone/>
            </a:pPr>
            <a:r>
              <a:rPr lang="en-US"/>
              <a:t>ActionEvent                     </a:t>
            </a:r>
            <a:endParaRPr/>
          </a:p>
          <a:p>
            <a:pPr indent="0" lvl="0" marL="0" rtl="0" algn="l">
              <a:lnSpc>
                <a:spcPct val="100000"/>
              </a:lnSpc>
              <a:spcBef>
                <a:spcPts val="600"/>
              </a:spcBef>
              <a:spcAft>
                <a:spcPts val="0"/>
              </a:spcAft>
              <a:buSzPct val="100000"/>
              <a:buFont typeface="Garamond"/>
              <a:buNone/>
            </a:pPr>
            <a:r>
              <a:rPr lang="en-US"/>
              <a:t>AdjustmentEvent             </a:t>
            </a:r>
            <a:endParaRPr/>
          </a:p>
          <a:p>
            <a:pPr indent="0" lvl="0" marL="0" rtl="0" algn="l">
              <a:lnSpc>
                <a:spcPct val="100000"/>
              </a:lnSpc>
              <a:spcBef>
                <a:spcPts val="600"/>
              </a:spcBef>
              <a:spcAft>
                <a:spcPts val="0"/>
              </a:spcAft>
              <a:buSzPct val="100000"/>
              <a:buFont typeface="Garamond"/>
              <a:buNone/>
            </a:pPr>
            <a:r>
              <a:rPr lang="en-US"/>
              <a:t>ComponentEvent</a:t>
            </a:r>
            <a:endParaRPr/>
          </a:p>
          <a:p>
            <a:pPr indent="0" lvl="0" marL="0" rtl="0" algn="l">
              <a:lnSpc>
                <a:spcPct val="100000"/>
              </a:lnSpc>
              <a:spcBef>
                <a:spcPts val="600"/>
              </a:spcBef>
              <a:spcAft>
                <a:spcPts val="0"/>
              </a:spcAft>
              <a:buSzPct val="100000"/>
              <a:buFont typeface="Garamond"/>
              <a:buNone/>
            </a:pPr>
            <a:r>
              <a:rPr lang="en-US"/>
              <a:t>ContainerEvent</a:t>
            </a:r>
            <a:endParaRPr/>
          </a:p>
          <a:p>
            <a:pPr indent="0" lvl="0" marL="0" rtl="0" algn="l">
              <a:lnSpc>
                <a:spcPct val="100000"/>
              </a:lnSpc>
              <a:spcBef>
                <a:spcPts val="600"/>
              </a:spcBef>
              <a:spcAft>
                <a:spcPts val="0"/>
              </a:spcAft>
              <a:buSzPct val="100000"/>
              <a:buFont typeface="Garamond"/>
              <a:buNone/>
            </a:pPr>
            <a:r>
              <a:rPr lang="en-US"/>
              <a:t>FocusEvent</a:t>
            </a:r>
            <a:endParaRPr/>
          </a:p>
          <a:p>
            <a:pPr indent="0" lvl="0" marL="0" rtl="0" algn="l">
              <a:lnSpc>
                <a:spcPct val="100000"/>
              </a:lnSpc>
              <a:spcBef>
                <a:spcPts val="600"/>
              </a:spcBef>
              <a:spcAft>
                <a:spcPts val="0"/>
              </a:spcAft>
              <a:buSzPct val="100000"/>
              <a:buFont typeface="Garamond"/>
              <a:buNone/>
            </a:pPr>
            <a:r>
              <a:rPr lang="en-US"/>
              <a:t>ItemEvent</a:t>
            </a:r>
            <a:endParaRPr/>
          </a:p>
          <a:p>
            <a:pPr indent="0" lvl="0" marL="0" rtl="0" algn="l">
              <a:lnSpc>
                <a:spcPct val="100000"/>
              </a:lnSpc>
              <a:spcBef>
                <a:spcPts val="600"/>
              </a:spcBef>
              <a:spcAft>
                <a:spcPts val="0"/>
              </a:spcAft>
              <a:buSzPct val="100000"/>
              <a:buFont typeface="Garamond"/>
              <a:buNone/>
            </a:pPr>
            <a:r>
              <a:rPr lang="en-US"/>
              <a:t>KeyEvent</a:t>
            </a:r>
            <a:endParaRPr/>
          </a:p>
          <a:p>
            <a:pPr indent="0" lvl="0" marL="0" rtl="0" algn="l">
              <a:lnSpc>
                <a:spcPct val="100000"/>
              </a:lnSpc>
              <a:spcBef>
                <a:spcPts val="600"/>
              </a:spcBef>
              <a:spcAft>
                <a:spcPts val="0"/>
              </a:spcAft>
              <a:buSzPct val="100000"/>
              <a:buFont typeface="Garamond"/>
              <a:buNone/>
            </a:pPr>
            <a:r>
              <a:rPr lang="en-US"/>
              <a:t>MouseEvent</a:t>
            </a:r>
            <a:endParaRPr/>
          </a:p>
          <a:p>
            <a:pPr indent="0" lvl="0" marL="0" rtl="0" algn="l">
              <a:lnSpc>
                <a:spcPct val="100000"/>
              </a:lnSpc>
              <a:spcBef>
                <a:spcPts val="600"/>
              </a:spcBef>
              <a:spcAft>
                <a:spcPts val="0"/>
              </a:spcAft>
              <a:buSzPct val="100000"/>
              <a:buFont typeface="Garamond"/>
              <a:buNone/>
            </a:pPr>
            <a:r>
              <a:rPr lang="en-US"/>
              <a:t>MouseWheelEvent</a:t>
            </a:r>
            <a:endParaRPr/>
          </a:p>
          <a:p>
            <a:pPr indent="0" lvl="0" marL="0" rtl="0" algn="l">
              <a:lnSpc>
                <a:spcPct val="100000"/>
              </a:lnSpc>
              <a:spcBef>
                <a:spcPts val="600"/>
              </a:spcBef>
              <a:spcAft>
                <a:spcPts val="0"/>
              </a:spcAft>
              <a:buSzPct val="100000"/>
              <a:buFont typeface="Garamond"/>
              <a:buNone/>
            </a:pPr>
            <a:r>
              <a:rPr lang="en-US"/>
              <a:t>TextEvent</a:t>
            </a:r>
            <a:endParaRPr/>
          </a:p>
          <a:p>
            <a:pPr indent="0" lvl="0" marL="0" rtl="0" algn="l">
              <a:lnSpc>
                <a:spcPct val="100000"/>
              </a:lnSpc>
              <a:spcBef>
                <a:spcPts val="600"/>
              </a:spcBef>
              <a:spcAft>
                <a:spcPts val="0"/>
              </a:spcAft>
              <a:buSzPct val="100000"/>
              <a:buFont typeface="Garamond"/>
              <a:buNone/>
            </a:pPr>
            <a:r>
              <a:rPr lang="en-US"/>
              <a:t>WindowEvent</a:t>
            </a:r>
            <a:endParaRPr/>
          </a:p>
        </p:txBody>
      </p:sp>
      <p:sp>
        <p:nvSpPr>
          <p:cNvPr id="3565" name="Google Shape;3565;p41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EVENT HANDLING</a:t>
            </a:r>
            <a:endParaRPr/>
          </a:p>
        </p:txBody>
      </p:sp>
      <p:sp>
        <p:nvSpPr>
          <p:cNvPr id="3566" name="Google Shape;3566;p419"/>
          <p:cNvSpPr txBox="1"/>
          <p:nvPr/>
        </p:nvSpPr>
        <p:spPr>
          <a:xfrm>
            <a:off x="828040" y="1772920"/>
            <a:ext cx="1524635" cy="3683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Event Classes</a:t>
            </a:r>
            <a:endParaRPr/>
          </a:p>
        </p:txBody>
      </p:sp>
      <p:sp>
        <p:nvSpPr>
          <p:cNvPr id="3567" name="Google Shape;3567;p419"/>
          <p:cNvSpPr/>
          <p:nvPr/>
        </p:nvSpPr>
        <p:spPr>
          <a:xfrm>
            <a:off x="3023870" y="2004060"/>
            <a:ext cx="2714625" cy="40754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1800"/>
              <a:buFont typeface="Garamond"/>
              <a:buNone/>
            </a:pPr>
            <a:r>
              <a:t/>
            </a:r>
            <a:endParaRPr b="0" i="0" sz="1800" cap="none">
              <a:solidFill>
                <a:schemeClr val="lt1"/>
              </a:solidFill>
              <a:latin typeface="Garamond"/>
              <a:ea typeface="Garamond"/>
              <a:cs typeface="Garamond"/>
              <a:sym typeface="Garamond"/>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Button, Menuitem,List                    </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Component             </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Component</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Component</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Component</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Checkbox,choice</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Textcomponent</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Mouse movements</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MouseWheelmovement</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Textcomponent</a:t>
            </a:r>
            <a:endParaRPr b="0" i="0" sz="1800" cap="none">
              <a:solidFill>
                <a:schemeClr val="lt1"/>
              </a:solidFill>
              <a:latin typeface="Garamond"/>
              <a:ea typeface="Garamond"/>
              <a:cs typeface="Garamond"/>
              <a:sym typeface="Garamond"/>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Window</a:t>
            </a:r>
            <a:endParaRPr/>
          </a:p>
        </p:txBody>
      </p:sp>
      <p:sp>
        <p:nvSpPr>
          <p:cNvPr id="3568" name="Google Shape;3568;p419"/>
          <p:cNvSpPr txBox="1"/>
          <p:nvPr/>
        </p:nvSpPr>
        <p:spPr>
          <a:xfrm>
            <a:off x="3491865" y="1772920"/>
            <a:ext cx="847725" cy="3683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Source</a:t>
            </a:r>
            <a:endParaRPr/>
          </a:p>
        </p:txBody>
      </p:sp>
      <p:sp>
        <p:nvSpPr>
          <p:cNvPr id="3569" name="Google Shape;3569;p419"/>
          <p:cNvSpPr/>
          <p:nvPr/>
        </p:nvSpPr>
        <p:spPr>
          <a:xfrm>
            <a:off x="5464810" y="1987550"/>
            <a:ext cx="3814445" cy="40754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1800"/>
              <a:buFont typeface="Garamond"/>
              <a:buNone/>
            </a:pPr>
            <a:r>
              <a:t/>
            </a:r>
            <a:endParaRPr b="0" i="0" sz="1800" cap="none">
              <a:solidFill>
                <a:schemeClr val="lt1"/>
              </a:solidFill>
              <a:latin typeface="Garamond"/>
              <a:ea typeface="Garamond"/>
              <a:cs typeface="Garamond"/>
              <a:sym typeface="Garamond"/>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ActionListener                   </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AdjustmentListner             </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ComponentListener</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ContainerListner</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FocusListener</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ItemListener</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KeyListener</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MouseListener,MouseMotionListener</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MouseWheelListener</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TextListener</a:t>
            </a:r>
            <a:endParaRPr b="0" i="0" sz="1800" cap="none">
              <a:solidFill>
                <a:schemeClr val="lt1"/>
              </a:solidFill>
              <a:latin typeface="Garamond"/>
              <a:ea typeface="Garamond"/>
              <a:cs typeface="Garamond"/>
              <a:sym typeface="Garamond"/>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WindowListener</a:t>
            </a:r>
            <a:endParaRPr/>
          </a:p>
        </p:txBody>
      </p:sp>
      <p:sp>
        <p:nvSpPr>
          <p:cNvPr id="3570" name="Google Shape;3570;p419"/>
          <p:cNvSpPr txBox="1"/>
          <p:nvPr/>
        </p:nvSpPr>
        <p:spPr>
          <a:xfrm>
            <a:off x="5781675" y="1845310"/>
            <a:ext cx="1167130" cy="3683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Interfaces</a:t>
            </a:r>
            <a:endParaRPr/>
          </a:p>
        </p:txBody>
      </p:sp>
      <p:sp>
        <p:nvSpPr>
          <p:cNvPr id="3571" name="Google Shape;3571;p419"/>
          <p:cNvSpPr/>
          <p:nvPr/>
        </p:nvSpPr>
        <p:spPr>
          <a:xfrm>
            <a:off x="6586220" y="454025"/>
            <a:ext cx="2648585" cy="1261745"/>
          </a:xfrm>
          <a:prstGeom prst="wedgeEllipse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import java.awt.event.* paclage</a:t>
            </a:r>
            <a:endParaRPr sz="1800">
              <a:solidFill>
                <a:schemeClr val="lt1"/>
              </a:solidFill>
              <a:latin typeface="Garamond"/>
              <a:ea typeface="Garamond"/>
              <a:cs typeface="Garamond"/>
              <a:sym typeface="Garamond"/>
            </a:endParaRPr>
          </a:p>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1"/>
                                        </p:tgtEl>
                                        <p:attrNameLst>
                                          <p:attrName>style.visibility</p:attrName>
                                        </p:attrNameLst>
                                      </p:cBhvr>
                                      <p:to>
                                        <p:strVal val="visible"/>
                                      </p:to>
                                    </p:set>
                                    <p:animEffect filter="fade" transition="in">
                                      <p:cBhvr>
                                        <p:cTn dur="500"/>
                                        <p:tgtEl>
                                          <p:spTgt spid="35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5" name="Shape 3575"/>
        <p:cNvGrpSpPr/>
        <p:nvPr/>
      </p:nvGrpSpPr>
      <p:grpSpPr>
        <a:xfrm>
          <a:off x="0" y="0"/>
          <a:ext cx="0" cy="0"/>
          <a:chOff x="0" y="0"/>
          <a:chExt cx="0" cy="0"/>
        </a:xfrm>
      </p:grpSpPr>
      <p:sp>
        <p:nvSpPr>
          <p:cNvPr id="3576" name="Google Shape;3576;p420"/>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Template:</a:t>
            </a:r>
            <a:endParaRPr/>
          </a:p>
          <a:p>
            <a:pPr indent="0" lvl="0" marL="0" rtl="0" algn="l">
              <a:lnSpc>
                <a:spcPct val="100000"/>
              </a:lnSpc>
              <a:spcBef>
                <a:spcPts val="600"/>
              </a:spcBef>
              <a:spcAft>
                <a:spcPts val="0"/>
              </a:spcAft>
              <a:buSzPts val="2000"/>
              <a:buFont typeface="Garamond"/>
              <a:buNone/>
            </a:pPr>
            <a:r>
              <a:rPr lang="en-US"/>
              <a:t>1. import packages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2. Class should extend the Applet class and implement the interfaces </a:t>
            </a:r>
            <a:endParaRPr/>
          </a:p>
          <a:p>
            <a:pPr indent="0" lvl="0" marL="0" rtl="0" algn="l">
              <a:lnSpc>
                <a:spcPct val="100000"/>
              </a:lnSpc>
              <a:spcBef>
                <a:spcPts val="600"/>
              </a:spcBef>
              <a:spcAft>
                <a:spcPts val="0"/>
              </a:spcAft>
              <a:buSzPts val="2000"/>
              <a:buFont typeface="Garamond"/>
              <a:buNone/>
            </a:pPr>
            <a:r>
              <a:rPr lang="en-US"/>
              <a:t>3. Write applet code</a:t>
            </a:r>
            <a:endParaRPr/>
          </a:p>
          <a:p>
            <a:pPr indent="0" lvl="0" marL="0" rtl="0" algn="l">
              <a:lnSpc>
                <a:spcPct val="100000"/>
              </a:lnSpc>
              <a:spcBef>
                <a:spcPts val="600"/>
              </a:spcBef>
              <a:spcAft>
                <a:spcPts val="0"/>
              </a:spcAft>
              <a:buSzPts val="2000"/>
              <a:buFont typeface="Garamond"/>
              <a:buNone/>
            </a:pPr>
            <a:r>
              <a:rPr lang="en-US"/>
              <a:t>4. init() method:  Register the Listener interface</a:t>
            </a:r>
            <a:endParaRPr/>
          </a:p>
          <a:p>
            <a:pPr indent="0" lvl="0" marL="0" rtl="0" algn="l">
              <a:lnSpc>
                <a:spcPct val="100000"/>
              </a:lnSpc>
              <a:spcBef>
                <a:spcPts val="600"/>
              </a:spcBef>
              <a:spcAft>
                <a:spcPts val="0"/>
              </a:spcAft>
              <a:buSzPts val="2000"/>
              <a:buFont typeface="Garamond"/>
              <a:buNone/>
            </a:pPr>
            <a:r>
              <a:rPr lang="en-US"/>
              <a:t>5. Write Event methods defintion</a:t>
            </a:r>
            <a:endParaRPr/>
          </a:p>
        </p:txBody>
      </p:sp>
      <p:sp>
        <p:nvSpPr>
          <p:cNvPr id="3577" name="Google Shape;3577;p42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EVENT HANDLING</a:t>
            </a:r>
            <a:endParaRPr/>
          </a:p>
        </p:txBody>
      </p:sp>
      <p:sp>
        <p:nvSpPr>
          <p:cNvPr id="3578" name="Google Shape;3578;p420"/>
          <p:cNvSpPr txBox="1"/>
          <p:nvPr/>
        </p:nvSpPr>
        <p:spPr>
          <a:xfrm>
            <a:off x="2844165" y="2349500"/>
            <a:ext cx="1743710" cy="92202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import java.awt.*;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java.awt.event.*;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java.applet.*;</a:t>
            </a:r>
            <a:endParaRPr/>
          </a:p>
        </p:txBody>
      </p:sp>
      <p:sp>
        <p:nvSpPr>
          <p:cNvPr id="3579" name="Google Shape;3579;p420"/>
          <p:cNvSpPr txBox="1"/>
          <p:nvPr/>
        </p:nvSpPr>
        <p:spPr>
          <a:xfrm>
            <a:off x="5724525" y="4365625"/>
            <a:ext cx="2478405" cy="3683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Syntax: addTypeListener()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8"/>
                                        </p:tgtEl>
                                        <p:attrNameLst>
                                          <p:attrName>style.visibility</p:attrName>
                                        </p:attrNameLst>
                                      </p:cBhvr>
                                      <p:to>
                                        <p:strVal val="visible"/>
                                      </p:to>
                                    </p:set>
                                    <p:animEffect filter="fade" transition="in">
                                      <p:cBhvr>
                                        <p:cTn dur="500"/>
                                        <p:tgtEl>
                                          <p:spTgt spid="3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9"/>
                                        </p:tgtEl>
                                        <p:attrNameLst>
                                          <p:attrName>style.visibility</p:attrName>
                                        </p:attrNameLst>
                                      </p:cBhvr>
                                      <p:to>
                                        <p:strVal val="visible"/>
                                      </p:to>
                                    </p:set>
                                    <p:animEffect filter="fade" transition="in">
                                      <p:cBhvr>
                                        <p:cTn dur="500"/>
                                        <p:tgtEl>
                                          <p:spTgt spid="35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4" name="Shape 3584"/>
        <p:cNvGrpSpPr/>
        <p:nvPr/>
      </p:nvGrpSpPr>
      <p:grpSpPr>
        <a:xfrm>
          <a:off x="0" y="0"/>
          <a:ext cx="0" cy="0"/>
          <a:chOff x="0" y="0"/>
          <a:chExt cx="0" cy="0"/>
        </a:xfrm>
      </p:grpSpPr>
      <p:sp>
        <p:nvSpPr>
          <p:cNvPr id="3585" name="Google Shape;3585;p421"/>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#40: Mouse Events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3586" name="Google Shape;3586;p421"/>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4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0" name="Shape 3590"/>
        <p:cNvGrpSpPr/>
        <p:nvPr/>
      </p:nvGrpSpPr>
      <p:grpSpPr>
        <a:xfrm>
          <a:off x="0" y="0"/>
          <a:ext cx="0" cy="0"/>
          <a:chOff x="0" y="0"/>
          <a:chExt cx="0" cy="0"/>
        </a:xfrm>
      </p:grpSpPr>
      <p:sp>
        <p:nvSpPr>
          <p:cNvPr id="3591" name="Google Shape;3591;p422"/>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SzPts val="2000"/>
              <a:buFont typeface="Garamond"/>
              <a:buNone/>
            </a:pPr>
            <a:r>
              <a:rPr lang="en-US" u="sng"/>
              <a:t>Event?</a:t>
            </a:r>
            <a:endParaRPr/>
          </a:p>
          <a:p>
            <a:pPr indent="0" lvl="0" marL="0" rtl="0" algn="l">
              <a:lnSpc>
                <a:spcPct val="100000"/>
              </a:lnSpc>
              <a:spcBef>
                <a:spcPts val="600"/>
              </a:spcBef>
              <a:spcAft>
                <a:spcPts val="0"/>
              </a:spcAft>
              <a:buSzPts val="2000"/>
              <a:buFont typeface="Garamond"/>
              <a:buNone/>
            </a:pPr>
            <a:r>
              <a:rPr lang="en-US"/>
              <a:t>Change in the state of an object is known as event i.e. event describes the change in state of source. </a:t>
            </a:r>
            <a:endParaRPr/>
          </a:p>
          <a:p>
            <a:pPr indent="0" lvl="0" marL="0" rtl="0" algn="l">
              <a:lnSpc>
                <a:spcPct val="100000"/>
              </a:lnSpc>
              <a:spcBef>
                <a:spcPts val="600"/>
              </a:spcBef>
              <a:spcAft>
                <a:spcPts val="0"/>
              </a:spcAft>
              <a:buSzPts val="2000"/>
              <a:buFont typeface="Garamond"/>
              <a:buNone/>
            </a:pPr>
            <a:r>
              <a:rPr lang="en-US"/>
              <a:t>Events are generated as result of user interaction with the graphical user interface components. </a:t>
            </a:r>
            <a:endParaRPr/>
          </a:p>
          <a:p>
            <a:pPr indent="0" lvl="0" marL="0" rtl="0" algn="l">
              <a:lnSpc>
                <a:spcPct val="100000"/>
              </a:lnSpc>
              <a:spcBef>
                <a:spcPts val="600"/>
              </a:spcBef>
              <a:spcAft>
                <a:spcPts val="0"/>
              </a:spcAft>
              <a:buSzPts val="2000"/>
              <a:buFont typeface="Garamond"/>
              <a:buNone/>
            </a:pPr>
            <a:r>
              <a:rPr lang="en-US"/>
              <a:t>For example: press a button, enter a character in textbox, click or drag a mouse, etc. </a:t>
            </a:r>
            <a:endParaRPr/>
          </a:p>
          <a:p>
            <a:pPr indent="0" lvl="0" marL="0" rtl="0" algn="l">
              <a:lnSpc>
                <a:spcPct val="100000"/>
              </a:lnSpc>
              <a:spcBef>
                <a:spcPts val="600"/>
              </a:spcBef>
              <a:spcAft>
                <a:spcPts val="0"/>
              </a:spcAft>
              <a:buSzPts val="2000"/>
              <a:buFont typeface="Garamond"/>
              <a:buNone/>
            </a:pPr>
            <a:r>
              <a:rPr lang="en-US" u="sng"/>
              <a:t>Event Handling?</a:t>
            </a:r>
            <a:endParaRPr/>
          </a:p>
          <a:p>
            <a:pPr indent="0" lvl="0" marL="0" rtl="0" algn="l">
              <a:lnSpc>
                <a:spcPct val="100000"/>
              </a:lnSpc>
              <a:spcBef>
                <a:spcPts val="600"/>
              </a:spcBef>
              <a:spcAft>
                <a:spcPts val="0"/>
              </a:spcAft>
              <a:buSzPts val="2000"/>
              <a:buFont typeface="Garamond"/>
              <a:buNone/>
            </a:pPr>
            <a:r>
              <a:rPr lang="en-US"/>
              <a:t>Event Handling is the mechanism that controls the event and decides what should happen if an event occurs.</a:t>
            </a:r>
            <a:endParaRPr/>
          </a:p>
          <a:p>
            <a:pPr indent="0" lvl="0" marL="0" rtl="0" algn="l">
              <a:lnSpc>
                <a:spcPct val="100000"/>
              </a:lnSpc>
              <a:spcBef>
                <a:spcPts val="600"/>
              </a:spcBef>
              <a:spcAft>
                <a:spcPts val="0"/>
              </a:spcAft>
              <a:buSzPts val="2000"/>
              <a:buFont typeface="Garamond"/>
              <a:buNone/>
            </a:pPr>
            <a:r>
              <a:rPr lang="en-US"/>
              <a:t>This mechanism have the code which is known as event handler that is executed when an event occurs. (Delegation Event Model)</a:t>
            </a:r>
            <a:endParaRPr/>
          </a:p>
        </p:txBody>
      </p:sp>
      <p:sp>
        <p:nvSpPr>
          <p:cNvPr id="3592" name="Google Shape;3592;p42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EVENT HANDLING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1">
                                            <p:txEl>
                                              <p:pRg end="0" st="0"/>
                                            </p:txEl>
                                          </p:spTgt>
                                        </p:tgtEl>
                                        <p:attrNameLst>
                                          <p:attrName>style.visibility</p:attrName>
                                        </p:attrNameLst>
                                      </p:cBhvr>
                                      <p:to>
                                        <p:strVal val="visible"/>
                                      </p:to>
                                    </p:set>
                                    <p:animEffect filter="fade" transition="in">
                                      <p:cBhvr>
                                        <p:cTn dur="500"/>
                                        <p:tgtEl>
                                          <p:spTgt spid="35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1">
                                            <p:txEl>
                                              <p:pRg end="1" st="1"/>
                                            </p:txEl>
                                          </p:spTgt>
                                        </p:tgtEl>
                                        <p:attrNameLst>
                                          <p:attrName>style.visibility</p:attrName>
                                        </p:attrNameLst>
                                      </p:cBhvr>
                                      <p:to>
                                        <p:strVal val="visible"/>
                                      </p:to>
                                    </p:set>
                                    <p:animEffect filter="fade" transition="in">
                                      <p:cBhvr>
                                        <p:cTn dur="500"/>
                                        <p:tgtEl>
                                          <p:spTgt spid="35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1">
                                            <p:txEl>
                                              <p:pRg end="2" st="2"/>
                                            </p:txEl>
                                          </p:spTgt>
                                        </p:tgtEl>
                                        <p:attrNameLst>
                                          <p:attrName>style.visibility</p:attrName>
                                        </p:attrNameLst>
                                      </p:cBhvr>
                                      <p:to>
                                        <p:strVal val="visible"/>
                                      </p:to>
                                    </p:set>
                                    <p:animEffect filter="fade" transition="in">
                                      <p:cBhvr>
                                        <p:cTn dur="500"/>
                                        <p:tgtEl>
                                          <p:spTgt spid="35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1">
                                            <p:txEl>
                                              <p:pRg end="3" st="3"/>
                                            </p:txEl>
                                          </p:spTgt>
                                        </p:tgtEl>
                                        <p:attrNameLst>
                                          <p:attrName>style.visibility</p:attrName>
                                        </p:attrNameLst>
                                      </p:cBhvr>
                                      <p:to>
                                        <p:strVal val="visible"/>
                                      </p:to>
                                    </p:set>
                                    <p:animEffect filter="fade" transition="in">
                                      <p:cBhvr>
                                        <p:cTn dur="500"/>
                                        <p:tgtEl>
                                          <p:spTgt spid="359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1">
                                            <p:txEl>
                                              <p:pRg end="4" st="4"/>
                                            </p:txEl>
                                          </p:spTgt>
                                        </p:tgtEl>
                                        <p:attrNameLst>
                                          <p:attrName>style.visibility</p:attrName>
                                        </p:attrNameLst>
                                      </p:cBhvr>
                                      <p:to>
                                        <p:strVal val="visible"/>
                                      </p:to>
                                    </p:set>
                                    <p:animEffect filter="fade" transition="in">
                                      <p:cBhvr>
                                        <p:cTn dur="500"/>
                                        <p:tgtEl>
                                          <p:spTgt spid="359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1">
                                            <p:txEl>
                                              <p:pRg end="5" st="5"/>
                                            </p:txEl>
                                          </p:spTgt>
                                        </p:tgtEl>
                                        <p:attrNameLst>
                                          <p:attrName>style.visibility</p:attrName>
                                        </p:attrNameLst>
                                      </p:cBhvr>
                                      <p:to>
                                        <p:strVal val="visible"/>
                                      </p:to>
                                    </p:set>
                                    <p:animEffect filter="fade" transition="in">
                                      <p:cBhvr>
                                        <p:cTn dur="500"/>
                                        <p:tgtEl>
                                          <p:spTgt spid="359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1">
                                            <p:txEl>
                                              <p:pRg end="6" st="6"/>
                                            </p:txEl>
                                          </p:spTgt>
                                        </p:tgtEl>
                                        <p:attrNameLst>
                                          <p:attrName>style.visibility</p:attrName>
                                        </p:attrNameLst>
                                      </p:cBhvr>
                                      <p:to>
                                        <p:strVal val="visible"/>
                                      </p:to>
                                    </p:set>
                                    <p:animEffect filter="fade" transition="in">
                                      <p:cBhvr>
                                        <p:cTn dur="500"/>
                                        <p:tgtEl>
                                          <p:spTgt spid="3591">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6" name="Shape 3596"/>
        <p:cNvGrpSpPr/>
        <p:nvPr/>
      </p:nvGrpSpPr>
      <p:grpSpPr>
        <a:xfrm>
          <a:off x="0" y="0"/>
          <a:ext cx="0" cy="0"/>
          <a:chOff x="0" y="0"/>
          <a:chExt cx="0" cy="0"/>
        </a:xfrm>
      </p:grpSpPr>
      <p:sp>
        <p:nvSpPr>
          <p:cNvPr id="3597" name="Google Shape;3597;p423"/>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                 Button</a:t>
            </a:r>
            <a:endParaRPr/>
          </a:p>
          <a:p>
            <a:pPr indent="0" lvl="0" marL="0" rtl="0" algn="l">
              <a:lnSpc>
                <a:spcPct val="100000"/>
              </a:lnSpc>
              <a:spcBef>
                <a:spcPts val="600"/>
              </a:spcBef>
              <a:spcAft>
                <a:spcPts val="0"/>
              </a:spcAft>
              <a:buSzPts val="2000"/>
              <a:buFont typeface="Garamond"/>
              <a:buNone/>
            </a:pPr>
            <a:r>
              <a:rPr lang="en-US"/>
              <a:t>                 Checkbox</a:t>
            </a:r>
            <a:endParaRPr/>
          </a:p>
          <a:p>
            <a:pPr indent="0" lvl="0" marL="0" rtl="0" algn="l">
              <a:lnSpc>
                <a:spcPct val="100000"/>
              </a:lnSpc>
              <a:spcBef>
                <a:spcPts val="600"/>
              </a:spcBef>
              <a:spcAft>
                <a:spcPts val="0"/>
              </a:spcAft>
              <a:buSzPts val="2000"/>
              <a:buFont typeface="Garamond"/>
              <a:buNone/>
            </a:pPr>
            <a:r>
              <a:rPr lang="en-US"/>
              <a:t>	   List</a:t>
            </a:r>
            <a:endParaRPr/>
          </a:p>
          <a:p>
            <a:pPr indent="0" lvl="0" marL="0" rtl="0" algn="l">
              <a:lnSpc>
                <a:spcPct val="100000"/>
              </a:lnSpc>
              <a:spcBef>
                <a:spcPts val="600"/>
              </a:spcBef>
              <a:spcAft>
                <a:spcPts val="0"/>
              </a:spcAft>
              <a:buSzPts val="2000"/>
              <a:buFont typeface="Garamond"/>
              <a:buNone/>
            </a:pPr>
            <a:r>
              <a:rPr lang="en-US"/>
              <a:t> 	   Menuitem</a:t>
            </a:r>
            <a:endParaRPr/>
          </a:p>
          <a:p>
            <a:pPr indent="0" lvl="0" marL="0" rtl="0" algn="l">
              <a:lnSpc>
                <a:spcPct val="100000"/>
              </a:lnSpc>
              <a:spcBef>
                <a:spcPts val="600"/>
              </a:spcBef>
              <a:spcAft>
                <a:spcPts val="0"/>
              </a:spcAft>
              <a:buSzPts val="2000"/>
              <a:buFont typeface="Garamond"/>
              <a:buNone/>
            </a:pPr>
            <a:r>
              <a:rPr lang="en-US"/>
              <a:t>                Choice</a:t>
            </a:r>
            <a:endParaRPr/>
          </a:p>
          <a:p>
            <a:pPr indent="0" lvl="0" marL="0" rtl="0" algn="l">
              <a:lnSpc>
                <a:spcPct val="100000"/>
              </a:lnSpc>
              <a:spcBef>
                <a:spcPts val="600"/>
              </a:spcBef>
              <a:spcAft>
                <a:spcPts val="0"/>
              </a:spcAft>
              <a:buSzPts val="2000"/>
              <a:buFont typeface="Garamond"/>
              <a:buNone/>
            </a:pPr>
            <a:r>
              <a:rPr lang="en-US"/>
              <a:t>                Scrollbar</a:t>
            </a:r>
            <a:endParaRPr/>
          </a:p>
          <a:p>
            <a:pPr indent="0" lvl="0" marL="0" rtl="0" algn="l">
              <a:lnSpc>
                <a:spcPct val="100000"/>
              </a:lnSpc>
              <a:spcBef>
                <a:spcPts val="600"/>
              </a:spcBef>
              <a:spcAft>
                <a:spcPts val="0"/>
              </a:spcAft>
              <a:buSzPts val="2000"/>
              <a:buFont typeface="Garamond"/>
              <a:buNone/>
            </a:pPr>
            <a:r>
              <a:rPr lang="en-US"/>
              <a:t>                Textcomponent</a:t>
            </a:r>
            <a:endParaRPr/>
          </a:p>
          <a:p>
            <a:pPr indent="0" lvl="0" marL="0" rtl="0" algn="l">
              <a:lnSpc>
                <a:spcPct val="100000"/>
              </a:lnSpc>
              <a:spcBef>
                <a:spcPts val="600"/>
              </a:spcBef>
              <a:spcAft>
                <a:spcPts val="0"/>
              </a:spcAft>
              <a:buSzPts val="2000"/>
              <a:buFont typeface="Garamond"/>
              <a:buNone/>
            </a:pPr>
            <a:r>
              <a:rPr lang="en-US"/>
              <a:t>                window</a:t>
            </a:r>
            <a:endParaRPr/>
          </a:p>
        </p:txBody>
      </p:sp>
      <p:sp>
        <p:nvSpPr>
          <p:cNvPr id="3598" name="Google Shape;3598;p423"/>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EVENT HANDLING</a:t>
            </a:r>
            <a:endParaRPr/>
          </a:p>
        </p:txBody>
      </p:sp>
      <p:sp>
        <p:nvSpPr>
          <p:cNvPr id="3599" name="Google Shape;3599;p423"/>
          <p:cNvSpPr txBox="1"/>
          <p:nvPr/>
        </p:nvSpPr>
        <p:spPr>
          <a:xfrm>
            <a:off x="1691640" y="2061210"/>
            <a:ext cx="847725" cy="3683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Source</a:t>
            </a:r>
            <a:endParaRPr/>
          </a:p>
        </p:txBody>
      </p:sp>
      <p:sp>
        <p:nvSpPr>
          <p:cNvPr id="3600" name="Google Shape;3600;p423"/>
          <p:cNvSpPr txBox="1"/>
          <p:nvPr/>
        </p:nvSpPr>
        <p:spPr>
          <a:xfrm>
            <a:off x="6012180" y="2132965"/>
            <a:ext cx="998220" cy="3683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Listener</a:t>
            </a:r>
            <a:endParaRPr/>
          </a:p>
        </p:txBody>
      </p:sp>
      <p:sp>
        <p:nvSpPr>
          <p:cNvPr id="3601" name="Google Shape;3601;p423"/>
          <p:cNvSpPr/>
          <p:nvPr/>
        </p:nvSpPr>
        <p:spPr>
          <a:xfrm>
            <a:off x="1069975" y="2781300"/>
            <a:ext cx="694055" cy="3168015"/>
          </a:xfrm>
          <a:prstGeom prst="leftBrace">
            <a:avLst>
              <a:gd fmla="val 8333" name="adj1"/>
              <a:gd fmla="val 50000" name="adj2"/>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3602" name="Google Shape;3602;p423"/>
          <p:cNvSpPr txBox="1"/>
          <p:nvPr/>
        </p:nvSpPr>
        <p:spPr>
          <a:xfrm>
            <a:off x="179705" y="4005580"/>
            <a:ext cx="1200785" cy="6451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Generates Events</a:t>
            </a:r>
            <a:endParaRPr/>
          </a:p>
        </p:txBody>
      </p:sp>
      <p:sp>
        <p:nvSpPr>
          <p:cNvPr id="3603" name="Google Shape;3603;p423"/>
          <p:cNvSpPr/>
          <p:nvPr/>
        </p:nvSpPr>
        <p:spPr>
          <a:xfrm>
            <a:off x="3996055" y="4005580"/>
            <a:ext cx="935990" cy="215900"/>
          </a:xfrm>
          <a:prstGeom prst="rightArrow">
            <a:avLst>
              <a:gd fmla="val 50000" name="adj1"/>
              <a:gd fmla="val 500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3604" name="Google Shape;3604;p423"/>
          <p:cNvSpPr txBox="1"/>
          <p:nvPr/>
        </p:nvSpPr>
        <p:spPr>
          <a:xfrm>
            <a:off x="3924300" y="3645535"/>
            <a:ext cx="1200785" cy="9220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Events</a:t>
            </a:r>
            <a:endParaRPr/>
          </a:p>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sent to</a:t>
            </a:r>
            <a:endParaRPr/>
          </a:p>
        </p:txBody>
      </p:sp>
      <p:sp>
        <p:nvSpPr>
          <p:cNvPr id="3605" name="Google Shape;3605;p423"/>
          <p:cNvSpPr/>
          <p:nvPr/>
        </p:nvSpPr>
        <p:spPr>
          <a:xfrm>
            <a:off x="5730240" y="3429000"/>
            <a:ext cx="1562735" cy="1144905"/>
          </a:xfrm>
          <a:prstGeom prst="horizontalScroll">
            <a:avLst>
              <a:gd fmla="val 12500" name="adj"/>
            </a:avLst>
          </a:prstGeom>
          <a:solidFill>
            <a:schemeClr val="accent3"/>
          </a:solidFill>
          <a:ln cap="flat" cmpd="sng" w="19050">
            <a:solidFill>
              <a:srgbClr val="84655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Interfaces</a:t>
            </a:r>
            <a:endParaRPr/>
          </a:p>
        </p:txBody>
      </p:sp>
      <p:sp>
        <p:nvSpPr>
          <p:cNvPr id="3606" name="Google Shape;3606;p423"/>
          <p:cNvSpPr txBox="1"/>
          <p:nvPr/>
        </p:nvSpPr>
        <p:spPr>
          <a:xfrm>
            <a:off x="5436235" y="5085715"/>
            <a:ext cx="34290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Listerners have to register to sources</a:t>
            </a:r>
            <a:endParaRPr/>
          </a:p>
        </p:txBody>
      </p:sp>
      <p:sp>
        <p:nvSpPr>
          <p:cNvPr id="3607" name="Google Shape;3607;p423"/>
          <p:cNvSpPr txBox="1"/>
          <p:nvPr/>
        </p:nvSpPr>
        <p:spPr>
          <a:xfrm>
            <a:off x="5868670" y="5454015"/>
            <a:ext cx="2478405" cy="3683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Syntax: addTypeListener()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7"/>
                                        </p:tgtEl>
                                        <p:attrNameLst>
                                          <p:attrName>style.visibility</p:attrName>
                                        </p:attrNameLst>
                                      </p:cBhvr>
                                      <p:to>
                                        <p:strVal val="visible"/>
                                      </p:to>
                                    </p:set>
                                    <p:animEffect filter="fade" transition="in">
                                      <p:cBhvr>
                                        <p:cTn dur="500"/>
                                        <p:tgtEl>
                                          <p:spTgt spid="36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1" name="Shape 3611"/>
        <p:cNvGrpSpPr/>
        <p:nvPr/>
      </p:nvGrpSpPr>
      <p:grpSpPr>
        <a:xfrm>
          <a:off x="0" y="0"/>
          <a:ext cx="0" cy="0"/>
          <a:chOff x="0" y="0"/>
          <a:chExt cx="0" cy="0"/>
        </a:xfrm>
      </p:grpSpPr>
      <p:sp>
        <p:nvSpPr>
          <p:cNvPr id="3612" name="Google Shape;3612;p424"/>
          <p:cNvSpPr txBox="1"/>
          <p:nvPr>
            <p:ph idx="1" type="body"/>
          </p:nvPr>
        </p:nvSpPr>
        <p:spPr>
          <a:xfrm>
            <a:off x="457200" y="2020570"/>
            <a:ext cx="2549525" cy="407543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00000"/>
              </a:lnSpc>
              <a:spcBef>
                <a:spcPts val="0"/>
              </a:spcBef>
              <a:spcAft>
                <a:spcPts val="0"/>
              </a:spcAft>
              <a:buSzPct val="100000"/>
              <a:buFont typeface="Garamond"/>
              <a:buNone/>
            </a:pPr>
            <a:r>
              <a:t/>
            </a:r>
            <a:endParaRPr/>
          </a:p>
          <a:p>
            <a:pPr indent="0" lvl="0" marL="0" rtl="0" algn="l">
              <a:lnSpc>
                <a:spcPct val="100000"/>
              </a:lnSpc>
              <a:spcBef>
                <a:spcPts val="600"/>
              </a:spcBef>
              <a:spcAft>
                <a:spcPts val="0"/>
              </a:spcAft>
              <a:buSzPct val="100000"/>
              <a:buFont typeface="Garamond"/>
              <a:buNone/>
            </a:pPr>
            <a:r>
              <a:rPr lang="en-US"/>
              <a:t>ActionEvent                     </a:t>
            </a:r>
            <a:endParaRPr/>
          </a:p>
          <a:p>
            <a:pPr indent="0" lvl="0" marL="0" rtl="0" algn="l">
              <a:lnSpc>
                <a:spcPct val="100000"/>
              </a:lnSpc>
              <a:spcBef>
                <a:spcPts val="600"/>
              </a:spcBef>
              <a:spcAft>
                <a:spcPts val="0"/>
              </a:spcAft>
              <a:buSzPct val="100000"/>
              <a:buFont typeface="Garamond"/>
              <a:buNone/>
            </a:pPr>
            <a:r>
              <a:rPr lang="en-US"/>
              <a:t>AdjustmentEvent             </a:t>
            </a:r>
            <a:endParaRPr/>
          </a:p>
          <a:p>
            <a:pPr indent="0" lvl="0" marL="0" rtl="0" algn="l">
              <a:lnSpc>
                <a:spcPct val="100000"/>
              </a:lnSpc>
              <a:spcBef>
                <a:spcPts val="600"/>
              </a:spcBef>
              <a:spcAft>
                <a:spcPts val="0"/>
              </a:spcAft>
              <a:buSzPct val="100000"/>
              <a:buFont typeface="Garamond"/>
              <a:buNone/>
            </a:pPr>
            <a:r>
              <a:rPr lang="en-US"/>
              <a:t>ComponentEvent</a:t>
            </a:r>
            <a:endParaRPr/>
          </a:p>
          <a:p>
            <a:pPr indent="0" lvl="0" marL="0" rtl="0" algn="l">
              <a:lnSpc>
                <a:spcPct val="100000"/>
              </a:lnSpc>
              <a:spcBef>
                <a:spcPts val="600"/>
              </a:spcBef>
              <a:spcAft>
                <a:spcPts val="0"/>
              </a:spcAft>
              <a:buSzPct val="100000"/>
              <a:buFont typeface="Garamond"/>
              <a:buNone/>
            </a:pPr>
            <a:r>
              <a:rPr lang="en-US"/>
              <a:t>ContainerEvent</a:t>
            </a:r>
            <a:endParaRPr/>
          </a:p>
          <a:p>
            <a:pPr indent="0" lvl="0" marL="0" rtl="0" algn="l">
              <a:lnSpc>
                <a:spcPct val="100000"/>
              </a:lnSpc>
              <a:spcBef>
                <a:spcPts val="600"/>
              </a:spcBef>
              <a:spcAft>
                <a:spcPts val="0"/>
              </a:spcAft>
              <a:buSzPct val="100000"/>
              <a:buFont typeface="Garamond"/>
              <a:buNone/>
            </a:pPr>
            <a:r>
              <a:rPr lang="en-US"/>
              <a:t>FocusEvent</a:t>
            </a:r>
            <a:endParaRPr/>
          </a:p>
          <a:p>
            <a:pPr indent="0" lvl="0" marL="0" rtl="0" algn="l">
              <a:lnSpc>
                <a:spcPct val="100000"/>
              </a:lnSpc>
              <a:spcBef>
                <a:spcPts val="600"/>
              </a:spcBef>
              <a:spcAft>
                <a:spcPts val="0"/>
              </a:spcAft>
              <a:buSzPct val="100000"/>
              <a:buFont typeface="Garamond"/>
              <a:buNone/>
            </a:pPr>
            <a:r>
              <a:rPr lang="en-US"/>
              <a:t>ItemEvent</a:t>
            </a:r>
            <a:endParaRPr/>
          </a:p>
          <a:p>
            <a:pPr indent="0" lvl="0" marL="0" rtl="0" algn="l">
              <a:lnSpc>
                <a:spcPct val="100000"/>
              </a:lnSpc>
              <a:spcBef>
                <a:spcPts val="600"/>
              </a:spcBef>
              <a:spcAft>
                <a:spcPts val="0"/>
              </a:spcAft>
              <a:buSzPct val="100000"/>
              <a:buFont typeface="Garamond"/>
              <a:buNone/>
            </a:pPr>
            <a:r>
              <a:rPr lang="en-US"/>
              <a:t>KeyEvent</a:t>
            </a:r>
            <a:endParaRPr/>
          </a:p>
          <a:p>
            <a:pPr indent="0" lvl="0" marL="0" rtl="0" algn="l">
              <a:lnSpc>
                <a:spcPct val="100000"/>
              </a:lnSpc>
              <a:spcBef>
                <a:spcPts val="600"/>
              </a:spcBef>
              <a:spcAft>
                <a:spcPts val="0"/>
              </a:spcAft>
              <a:buSzPct val="100000"/>
              <a:buFont typeface="Garamond"/>
              <a:buNone/>
            </a:pPr>
            <a:r>
              <a:rPr lang="en-US"/>
              <a:t>MouseEvent</a:t>
            </a:r>
            <a:endParaRPr/>
          </a:p>
          <a:p>
            <a:pPr indent="0" lvl="0" marL="0" rtl="0" algn="l">
              <a:lnSpc>
                <a:spcPct val="100000"/>
              </a:lnSpc>
              <a:spcBef>
                <a:spcPts val="600"/>
              </a:spcBef>
              <a:spcAft>
                <a:spcPts val="0"/>
              </a:spcAft>
              <a:buSzPct val="100000"/>
              <a:buFont typeface="Garamond"/>
              <a:buNone/>
            </a:pPr>
            <a:r>
              <a:rPr lang="en-US"/>
              <a:t>MouseWheelEvent</a:t>
            </a:r>
            <a:endParaRPr/>
          </a:p>
          <a:p>
            <a:pPr indent="0" lvl="0" marL="0" rtl="0" algn="l">
              <a:lnSpc>
                <a:spcPct val="100000"/>
              </a:lnSpc>
              <a:spcBef>
                <a:spcPts val="600"/>
              </a:spcBef>
              <a:spcAft>
                <a:spcPts val="0"/>
              </a:spcAft>
              <a:buSzPct val="100000"/>
              <a:buFont typeface="Garamond"/>
              <a:buNone/>
            </a:pPr>
            <a:r>
              <a:rPr lang="en-US"/>
              <a:t>TextEvent</a:t>
            </a:r>
            <a:endParaRPr/>
          </a:p>
          <a:p>
            <a:pPr indent="0" lvl="0" marL="0" rtl="0" algn="l">
              <a:lnSpc>
                <a:spcPct val="100000"/>
              </a:lnSpc>
              <a:spcBef>
                <a:spcPts val="600"/>
              </a:spcBef>
              <a:spcAft>
                <a:spcPts val="0"/>
              </a:spcAft>
              <a:buSzPct val="100000"/>
              <a:buFont typeface="Garamond"/>
              <a:buNone/>
            </a:pPr>
            <a:r>
              <a:rPr lang="en-US"/>
              <a:t>WindowEvent</a:t>
            </a:r>
            <a:endParaRPr/>
          </a:p>
        </p:txBody>
      </p:sp>
      <p:sp>
        <p:nvSpPr>
          <p:cNvPr id="3613" name="Google Shape;3613;p42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EVENT HANDLING</a:t>
            </a:r>
            <a:endParaRPr/>
          </a:p>
        </p:txBody>
      </p:sp>
      <p:sp>
        <p:nvSpPr>
          <p:cNvPr id="3614" name="Google Shape;3614;p424"/>
          <p:cNvSpPr txBox="1"/>
          <p:nvPr/>
        </p:nvSpPr>
        <p:spPr>
          <a:xfrm>
            <a:off x="611505" y="1772920"/>
            <a:ext cx="1524635" cy="3683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Event Classes</a:t>
            </a:r>
            <a:endParaRPr/>
          </a:p>
        </p:txBody>
      </p:sp>
      <p:sp>
        <p:nvSpPr>
          <p:cNvPr id="3615" name="Google Shape;3615;p424"/>
          <p:cNvSpPr/>
          <p:nvPr/>
        </p:nvSpPr>
        <p:spPr>
          <a:xfrm>
            <a:off x="3023870" y="2004060"/>
            <a:ext cx="2714625" cy="40754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1800"/>
              <a:buFont typeface="Garamond"/>
              <a:buNone/>
            </a:pPr>
            <a:r>
              <a:t/>
            </a:r>
            <a:endParaRPr b="0" i="0" sz="1800" cap="none">
              <a:solidFill>
                <a:schemeClr val="lt1"/>
              </a:solidFill>
              <a:latin typeface="Garamond"/>
              <a:ea typeface="Garamond"/>
              <a:cs typeface="Garamond"/>
              <a:sym typeface="Garamond"/>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Button, Menuitem,List                    </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Component             </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Component</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Component</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Component</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Checkbox,choice</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Textcomponent</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Mouse movements</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MouseWheelmovement</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Textcomponent</a:t>
            </a:r>
            <a:endParaRPr b="0" i="0" sz="1800" cap="none">
              <a:solidFill>
                <a:schemeClr val="lt1"/>
              </a:solidFill>
              <a:latin typeface="Garamond"/>
              <a:ea typeface="Garamond"/>
              <a:cs typeface="Garamond"/>
              <a:sym typeface="Garamond"/>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Window</a:t>
            </a:r>
            <a:endParaRPr/>
          </a:p>
        </p:txBody>
      </p:sp>
      <p:sp>
        <p:nvSpPr>
          <p:cNvPr id="3616" name="Google Shape;3616;p424"/>
          <p:cNvSpPr txBox="1"/>
          <p:nvPr/>
        </p:nvSpPr>
        <p:spPr>
          <a:xfrm>
            <a:off x="3491865" y="1772920"/>
            <a:ext cx="847725" cy="3683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Source</a:t>
            </a:r>
            <a:endParaRPr/>
          </a:p>
        </p:txBody>
      </p:sp>
      <p:sp>
        <p:nvSpPr>
          <p:cNvPr id="3617" name="Google Shape;3617;p424"/>
          <p:cNvSpPr/>
          <p:nvPr/>
        </p:nvSpPr>
        <p:spPr>
          <a:xfrm>
            <a:off x="5464810" y="1987550"/>
            <a:ext cx="3814445" cy="40754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1800"/>
              <a:buFont typeface="Garamond"/>
              <a:buNone/>
            </a:pPr>
            <a:r>
              <a:t/>
            </a:r>
            <a:endParaRPr b="0" i="0" sz="1800" cap="none">
              <a:solidFill>
                <a:schemeClr val="lt1"/>
              </a:solidFill>
              <a:latin typeface="Garamond"/>
              <a:ea typeface="Garamond"/>
              <a:cs typeface="Garamond"/>
              <a:sym typeface="Garamond"/>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ActionListener                   </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AdjustmentListner             </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ComponentListener</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ContainerListner</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FocusListener</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ItemListener</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KeyListener</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MouseListener,MouseMotionListener</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MouseWheelListener</a:t>
            </a:r>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TextListener</a:t>
            </a:r>
            <a:endParaRPr b="0" i="0" sz="1800" cap="none">
              <a:solidFill>
                <a:schemeClr val="lt1"/>
              </a:solidFill>
              <a:latin typeface="Garamond"/>
              <a:ea typeface="Garamond"/>
              <a:cs typeface="Garamond"/>
              <a:sym typeface="Garamond"/>
            </a:endParaRPr>
          </a:p>
          <a:p>
            <a:pPr indent="0" lvl="0" marL="0" marR="0" rtl="0" algn="l">
              <a:lnSpc>
                <a:spcPct val="90000"/>
              </a:lnSpc>
              <a:spcBef>
                <a:spcPts val="600"/>
              </a:spcBef>
              <a:spcAft>
                <a:spcPts val="0"/>
              </a:spcAft>
              <a:buClr>
                <a:schemeClr val="accent1"/>
              </a:buClr>
              <a:buSzPts val="1800"/>
              <a:buFont typeface="Garamond"/>
              <a:buNone/>
            </a:pPr>
            <a:r>
              <a:rPr b="0" i="0" lang="en-US" sz="1800" cap="none">
                <a:solidFill>
                  <a:schemeClr val="lt1"/>
                </a:solidFill>
                <a:latin typeface="Garamond"/>
                <a:ea typeface="Garamond"/>
                <a:cs typeface="Garamond"/>
                <a:sym typeface="Garamond"/>
              </a:rPr>
              <a:t>WindowListener</a:t>
            </a:r>
            <a:endParaRPr/>
          </a:p>
        </p:txBody>
      </p:sp>
      <p:sp>
        <p:nvSpPr>
          <p:cNvPr id="3618" name="Google Shape;3618;p424"/>
          <p:cNvSpPr txBox="1"/>
          <p:nvPr/>
        </p:nvSpPr>
        <p:spPr>
          <a:xfrm>
            <a:off x="5781675" y="1845310"/>
            <a:ext cx="1167130" cy="3683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Interfaces</a:t>
            </a:r>
            <a:endParaRPr/>
          </a:p>
        </p:txBody>
      </p:sp>
      <p:sp>
        <p:nvSpPr>
          <p:cNvPr id="3619" name="Google Shape;3619;p424"/>
          <p:cNvSpPr/>
          <p:nvPr/>
        </p:nvSpPr>
        <p:spPr>
          <a:xfrm>
            <a:off x="467360" y="4581525"/>
            <a:ext cx="8568690" cy="304165"/>
          </a:xfrm>
          <a:prstGeom prst="flowChartProcess">
            <a:avLst/>
          </a:prstGeom>
          <a:solidFill>
            <a:schemeClr val="accent1">
              <a:alpha val="49803"/>
            </a:schemeClr>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9"/>
                                        </p:tgtEl>
                                        <p:attrNameLst>
                                          <p:attrName>style.visibility</p:attrName>
                                        </p:attrNameLst>
                                      </p:cBhvr>
                                      <p:to>
                                        <p:strVal val="visible"/>
                                      </p:to>
                                    </p:set>
                                    <p:animEffect filter="fade" transition="in">
                                      <p:cBhvr>
                                        <p:cTn dur="500"/>
                                        <p:tgtEl>
                                          <p:spTgt spid="36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6"/>
          <p:cNvSpPr txBox="1"/>
          <p:nvPr>
            <p:ph idx="1" type="body"/>
          </p:nvPr>
        </p:nvSpPr>
        <p:spPr>
          <a:xfrm>
            <a:off x="428596" y="3000372"/>
            <a:ext cx="2786082" cy="316706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b="1" lang="en-US"/>
              <a:t>Saving:</a:t>
            </a:r>
            <a:endParaRPr/>
          </a:p>
          <a:p>
            <a:pPr indent="0" lvl="0" marL="0" rtl="0" algn="l">
              <a:lnSpc>
                <a:spcPct val="100000"/>
              </a:lnSpc>
              <a:spcBef>
                <a:spcPts val="600"/>
              </a:spcBef>
              <a:spcAft>
                <a:spcPts val="0"/>
              </a:spcAft>
              <a:buSzPts val="2000"/>
              <a:buFont typeface="Garamond"/>
              <a:buNone/>
            </a:pPr>
            <a:r>
              <a:rPr lang="en-US"/>
              <a:t>         First.java</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b="1" lang="en-US"/>
              <a:t>Compiling:</a:t>
            </a:r>
            <a:endParaRPr/>
          </a:p>
          <a:p>
            <a:pPr indent="0" lvl="0" marL="0" rtl="0" algn="l">
              <a:lnSpc>
                <a:spcPct val="100000"/>
              </a:lnSpc>
              <a:spcBef>
                <a:spcPts val="600"/>
              </a:spcBef>
              <a:spcAft>
                <a:spcPts val="0"/>
              </a:spcAft>
              <a:buSzPts val="2000"/>
              <a:buFont typeface="Garamond"/>
              <a:buNone/>
            </a:pPr>
            <a:r>
              <a:rPr lang="en-US"/>
              <a:t>        javac  First.java</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b="1" lang="en-US"/>
              <a:t>Execution:</a:t>
            </a:r>
            <a:endParaRPr/>
          </a:p>
          <a:p>
            <a:pPr indent="0" lvl="0" marL="0" rtl="0" algn="l">
              <a:lnSpc>
                <a:spcPct val="100000"/>
              </a:lnSpc>
              <a:spcBef>
                <a:spcPts val="600"/>
              </a:spcBef>
              <a:spcAft>
                <a:spcPts val="0"/>
              </a:spcAft>
              <a:buSzPts val="2000"/>
              <a:buFont typeface="Garamond"/>
              <a:buNone/>
            </a:pPr>
            <a:r>
              <a:rPr lang="en-US"/>
              <a:t>        java First</a:t>
            </a:r>
            <a:endParaRPr/>
          </a:p>
        </p:txBody>
      </p:sp>
      <p:sp>
        <p:nvSpPr>
          <p:cNvPr id="471" name="Google Shape;471;p56"/>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COMPILING AND EXECUTING</a:t>
            </a:r>
            <a:endParaRPr/>
          </a:p>
        </p:txBody>
      </p:sp>
      <p:sp>
        <p:nvSpPr>
          <p:cNvPr id="472" name="Google Shape;472;p56"/>
          <p:cNvSpPr txBox="1"/>
          <p:nvPr/>
        </p:nvSpPr>
        <p:spPr>
          <a:xfrm>
            <a:off x="4143372" y="1988098"/>
            <a:ext cx="14287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Byte Code</a:t>
            </a:r>
            <a:endParaRPr/>
          </a:p>
        </p:txBody>
      </p:sp>
      <p:sp>
        <p:nvSpPr>
          <p:cNvPr id="473" name="Google Shape;473;p56"/>
          <p:cNvSpPr/>
          <p:nvPr/>
        </p:nvSpPr>
        <p:spPr>
          <a:xfrm>
            <a:off x="1857356" y="2428868"/>
            <a:ext cx="642942" cy="142876"/>
          </a:xfrm>
          <a:prstGeom prst="rightArrow">
            <a:avLst>
              <a:gd fmla="val 50000" name="adj1"/>
              <a:gd fmla="val 500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474" name="Google Shape;474;p56"/>
          <p:cNvSpPr txBox="1"/>
          <p:nvPr/>
        </p:nvSpPr>
        <p:spPr>
          <a:xfrm>
            <a:off x="2571736" y="2285992"/>
            <a:ext cx="1428760"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Garamond"/>
                <a:ea typeface="Garamond"/>
                <a:cs typeface="Garamond"/>
                <a:sym typeface="Garamond"/>
              </a:rPr>
              <a:t>Compiler</a:t>
            </a:r>
            <a:endParaRPr/>
          </a:p>
        </p:txBody>
      </p:sp>
      <p:sp>
        <p:nvSpPr>
          <p:cNvPr id="475" name="Google Shape;475;p56"/>
          <p:cNvSpPr/>
          <p:nvPr/>
        </p:nvSpPr>
        <p:spPr>
          <a:xfrm>
            <a:off x="4143372" y="2357430"/>
            <a:ext cx="1000132" cy="214314"/>
          </a:xfrm>
          <a:prstGeom prst="rightArrow">
            <a:avLst>
              <a:gd fmla="val 50000" name="adj1"/>
              <a:gd fmla="val 500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476" name="Google Shape;476;p56"/>
          <p:cNvSpPr txBox="1"/>
          <p:nvPr/>
        </p:nvSpPr>
        <p:spPr>
          <a:xfrm>
            <a:off x="928662" y="2285992"/>
            <a:ext cx="10001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Java File</a:t>
            </a:r>
            <a:endParaRPr/>
          </a:p>
        </p:txBody>
      </p:sp>
      <p:sp>
        <p:nvSpPr>
          <p:cNvPr id="477" name="Google Shape;477;p56"/>
          <p:cNvSpPr txBox="1"/>
          <p:nvPr/>
        </p:nvSpPr>
        <p:spPr>
          <a:xfrm>
            <a:off x="4143372" y="2488164"/>
            <a:ext cx="14287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file</a:t>
            </a:r>
            <a:endParaRPr/>
          </a:p>
        </p:txBody>
      </p:sp>
      <p:sp>
        <p:nvSpPr>
          <p:cNvPr id="478" name="Google Shape;478;p56"/>
          <p:cNvSpPr txBox="1"/>
          <p:nvPr/>
        </p:nvSpPr>
        <p:spPr>
          <a:xfrm>
            <a:off x="5286380" y="2143116"/>
            <a:ext cx="1428760" cy="646331"/>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Garamond"/>
                <a:ea typeface="Garamond"/>
                <a:cs typeface="Garamond"/>
                <a:sym typeface="Garamond"/>
              </a:rPr>
              <a:t>Execute (JVM)</a:t>
            </a:r>
            <a:endParaRPr/>
          </a:p>
        </p:txBody>
      </p:sp>
      <p:sp>
        <p:nvSpPr>
          <p:cNvPr id="479" name="Google Shape;479;p56"/>
          <p:cNvSpPr/>
          <p:nvPr/>
        </p:nvSpPr>
        <p:spPr>
          <a:xfrm>
            <a:off x="6858016" y="2357430"/>
            <a:ext cx="714380" cy="214314"/>
          </a:xfrm>
          <a:prstGeom prst="rightArrow">
            <a:avLst>
              <a:gd fmla="val 50000" name="adj1"/>
              <a:gd fmla="val 500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480" name="Google Shape;480;p56"/>
          <p:cNvSpPr txBox="1"/>
          <p:nvPr/>
        </p:nvSpPr>
        <p:spPr>
          <a:xfrm>
            <a:off x="7572396" y="2285992"/>
            <a:ext cx="14287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Output</a:t>
            </a:r>
            <a:endParaRPr/>
          </a:p>
        </p:txBody>
      </p:sp>
      <p:sp>
        <p:nvSpPr>
          <p:cNvPr id="481" name="Google Shape;481;p56"/>
          <p:cNvSpPr/>
          <p:nvPr/>
        </p:nvSpPr>
        <p:spPr>
          <a:xfrm rot="-713689">
            <a:off x="3838470" y="3551781"/>
            <a:ext cx="5158324" cy="1928826"/>
          </a:xfrm>
          <a:prstGeom prst="irregularSeal1">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482" name="Google Shape;482;p56"/>
          <p:cNvSpPr txBox="1"/>
          <p:nvPr/>
        </p:nvSpPr>
        <p:spPr>
          <a:xfrm rot="-1045429">
            <a:off x="4651014" y="4157764"/>
            <a:ext cx="359654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Garamond"/>
                <a:ea typeface="Garamond"/>
                <a:cs typeface="Garamond"/>
                <a:sym typeface="Garamond"/>
              </a:rPr>
              <a:t>Setting class path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0" st="0"/>
                                            </p:txEl>
                                          </p:spTgt>
                                        </p:tgtEl>
                                        <p:attrNameLst>
                                          <p:attrName>style.visibility</p:attrName>
                                        </p:attrNameLst>
                                      </p:cBhvr>
                                      <p:to>
                                        <p:strVal val="visible"/>
                                      </p:to>
                                    </p:set>
                                    <p:animEffect filter="fade" transition="in">
                                      <p:cBhvr>
                                        <p:cTn dur="500"/>
                                        <p:tgtEl>
                                          <p:spTgt spid="4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1" st="1"/>
                                            </p:txEl>
                                          </p:spTgt>
                                        </p:tgtEl>
                                        <p:attrNameLst>
                                          <p:attrName>style.visibility</p:attrName>
                                        </p:attrNameLst>
                                      </p:cBhvr>
                                      <p:to>
                                        <p:strVal val="visible"/>
                                      </p:to>
                                    </p:set>
                                    <p:animEffect filter="fade" transition="in">
                                      <p:cBhvr>
                                        <p:cTn dur="500"/>
                                        <p:tgtEl>
                                          <p:spTgt spid="4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2" st="2"/>
                                            </p:txEl>
                                          </p:spTgt>
                                        </p:tgtEl>
                                        <p:attrNameLst>
                                          <p:attrName>style.visibility</p:attrName>
                                        </p:attrNameLst>
                                      </p:cBhvr>
                                      <p:to>
                                        <p:strVal val="visible"/>
                                      </p:to>
                                    </p:set>
                                    <p:animEffect filter="fade" transition="in">
                                      <p:cBhvr>
                                        <p:cTn dur="500"/>
                                        <p:tgtEl>
                                          <p:spTgt spid="4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3" st="3"/>
                                            </p:txEl>
                                          </p:spTgt>
                                        </p:tgtEl>
                                        <p:attrNameLst>
                                          <p:attrName>style.visibility</p:attrName>
                                        </p:attrNameLst>
                                      </p:cBhvr>
                                      <p:to>
                                        <p:strVal val="visible"/>
                                      </p:to>
                                    </p:set>
                                    <p:animEffect filter="fade" transition="in">
                                      <p:cBhvr>
                                        <p:cTn dur="500"/>
                                        <p:tgtEl>
                                          <p:spTgt spid="4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4" st="4"/>
                                            </p:txEl>
                                          </p:spTgt>
                                        </p:tgtEl>
                                        <p:attrNameLst>
                                          <p:attrName>style.visibility</p:attrName>
                                        </p:attrNameLst>
                                      </p:cBhvr>
                                      <p:to>
                                        <p:strVal val="visible"/>
                                      </p:to>
                                    </p:set>
                                    <p:animEffect filter="fade" transition="in">
                                      <p:cBhvr>
                                        <p:cTn dur="500"/>
                                        <p:tgtEl>
                                          <p:spTgt spid="47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5" st="5"/>
                                            </p:txEl>
                                          </p:spTgt>
                                        </p:tgtEl>
                                        <p:attrNameLst>
                                          <p:attrName>style.visibility</p:attrName>
                                        </p:attrNameLst>
                                      </p:cBhvr>
                                      <p:to>
                                        <p:strVal val="visible"/>
                                      </p:to>
                                    </p:set>
                                    <p:animEffect filter="fade" transition="in">
                                      <p:cBhvr>
                                        <p:cTn dur="500"/>
                                        <p:tgtEl>
                                          <p:spTgt spid="47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6" st="6"/>
                                            </p:txEl>
                                          </p:spTgt>
                                        </p:tgtEl>
                                        <p:attrNameLst>
                                          <p:attrName>style.visibility</p:attrName>
                                        </p:attrNameLst>
                                      </p:cBhvr>
                                      <p:to>
                                        <p:strVal val="visible"/>
                                      </p:to>
                                    </p:set>
                                    <p:animEffect filter="fade" transition="in">
                                      <p:cBhvr>
                                        <p:cTn dur="500"/>
                                        <p:tgtEl>
                                          <p:spTgt spid="47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7" st="7"/>
                                            </p:txEl>
                                          </p:spTgt>
                                        </p:tgtEl>
                                        <p:attrNameLst>
                                          <p:attrName>style.visibility</p:attrName>
                                        </p:attrNameLst>
                                      </p:cBhvr>
                                      <p:to>
                                        <p:strVal val="visible"/>
                                      </p:to>
                                    </p:set>
                                    <p:animEffect filter="fade" transition="in">
                                      <p:cBhvr>
                                        <p:cTn dur="500"/>
                                        <p:tgtEl>
                                          <p:spTgt spid="47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500"/>
                                        <p:tgtEl>
                                          <p:spTgt spid="481"/>
                                        </p:tgtEl>
                                      </p:cBhvr>
                                    </p:animEffect>
                                  </p:childTnLst>
                                </p:cTn>
                              </p:par>
                              <p:par>
                                <p:cTn fill="hold" nodeType="with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500"/>
                                        <p:tgtEl>
                                          <p:spTgt spid="4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3" name="Shape 3623"/>
        <p:cNvGrpSpPr/>
        <p:nvPr/>
      </p:nvGrpSpPr>
      <p:grpSpPr>
        <a:xfrm>
          <a:off x="0" y="0"/>
          <a:ext cx="0" cy="0"/>
          <a:chOff x="0" y="0"/>
          <a:chExt cx="0" cy="0"/>
        </a:xfrm>
      </p:grpSpPr>
      <p:sp>
        <p:nvSpPr>
          <p:cNvPr id="3624" name="Google Shape;3624;p425"/>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MOUSE EVENTS</a:t>
            </a:r>
            <a:endParaRPr/>
          </a:p>
        </p:txBody>
      </p:sp>
      <p:sp>
        <p:nvSpPr>
          <p:cNvPr id="3625" name="Google Shape;3625;p425"/>
          <p:cNvSpPr/>
          <p:nvPr/>
        </p:nvSpPr>
        <p:spPr>
          <a:xfrm>
            <a:off x="4643755" y="2204720"/>
            <a:ext cx="8487410" cy="40754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000"/>
              <a:buFont typeface="Garamond"/>
              <a:buNone/>
            </a:pPr>
            <a:r>
              <a:t/>
            </a:r>
            <a:endParaRPr b="0" i="0" sz="2000" cap="none">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ts val="2000"/>
              <a:buFont typeface="Garamond"/>
              <a:buNone/>
            </a:pPr>
            <a:r>
              <a:t/>
            </a:r>
            <a:endParaRPr b="0" i="0" sz="2000" cap="none">
              <a:solidFill>
                <a:schemeClr val="lt1"/>
              </a:solidFill>
              <a:latin typeface="Garamond"/>
              <a:ea typeface="Garamond"/>
              <a:cs typeface="Garamond"/>
              <a:sym typeface="Garamond"/>
            </a:endParaRPr>
          </a:p>
        </p:txBody>
      </p:sp>
      <p:sp>
        <p:nvSpPr>
          <p:cNvPr id="3626" name="Google Shape;3626;p425"/>
          <p:cNvSpPr txBox="1"/>
          <p:nvPr/>
        </p:nvSpPr>
        <p:spPr>
          <a:xfrm>
            <a:off x="2987675" y="2132965"/>
            <a:ext cx="1167130" cy="3683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Interfaces</a:t>
            </a:r>
            <a:endParaRPr/>
          </a:p>
        </p:txBody>
      </p:sp>
      <p:sp>
        <p:nvSpPr>
          <p:cNvPr id="3627" name="Google Shape;3627;p425"/>
          <p:cNvSpPr/>
          <p:nvPr/>
        </p:nvSpPr>
        <p:spPr>
          <a:xfrm>
            <a:off x="2555875" y="2708910"/>
            <a:ext cx="3012440" cy="40754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000"/>
              <a:buFont typeface="Garamond"/>
              <a:buNone/>
            </a:pPr>
            <a:r>
              <a:t/>
            </a:r>
            <a:endParaRPr b="0" i="0" sz="2000" cap="none">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ts val="2000"/>
              <a:buFont typeface="Garamond"/>
              <a:buNone/>
            </a:pPr>
            <a:r>
              <a:rPr b="0" i="0" lang="en-US" sz="2000" cap="none">
                <a:solidFill>
                  <a:schemeClr val="lt1"/>
                </a:solidFill>
                <a:latin typeface="Garamond"/>
                <a:ea typeface="Garamond"/>
                <a:cs typeface="Garamond"/>
                <a:sym typeface="Garamond"/>
              </a:rPr>
              <a:t>MouseListener</a:t>
            </a:r>
            <a:endParaRPr/>
          </a:p>
          <a:p>
            <a:pPr indent="0" lvl="0" marL="0" marR="0" rtl="0" algn="l">
              <a:lnSpc>
                <a:spcPct val="100000"/>
              </a:lnSpc>
              <a:spcBef>
                <a:spcPts val="600"/>
              </a:spcBef>
              <a:spcAft>
                <a:spcPts val="0"/>
              </a:spcAft>
              <a:buClr>
                <a:schemeClr val="accent1"/>
              </a:buClr>
              <a:buSzPts val="2000"/>
              <a:buFont typeface="Garamond"/>
              <a:buNone/>
            </a:pPr>
            <a:r>
              <a:t/>
            </a:r>
            <a:endParaRPr b="0" i="0" sz="2000" cap="none">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ts val="2000"/>
              <a:buFont typeface="Garamond"/>
              <a:buNone/>
            </a:pPr>
            <a:r>
              <a:t/>
            </a:r>
            <a:endParaRPr b="0" i="0" sz="2000" cap="none">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ts val="2000"/>
              <a:buFont typeface="Garamond"/>
              <a:buNone/>
            </a:pPr>
            <a:r>
              <a:t/>
            </a:r>
            <a:endParaRPr b="0" i="0" sz="2000" cap="none">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ts val="2000"/>
              <a:buFont typeface="Garamond"/>
              <a:buNone/>
            </a:pPr>
            <a:r>
              <a:t/>
            </a:r>
            <a:endParaRPr b="0" i="0" sz="2000" cap="none">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ts val="2000"/>
              <a:buFont typeface="Garamond"/>
              <a:buNone/>
            </a:pPr>
            <a:r>
              <a:rPr b="0" i="0" lang="en-US" sz="2000" cap="none">
                <a:solidFill>
                  <a:schemeClr val="lt1"/>
                </a:solidFill>
                <a:latin typeface="Garamond"/>
                <a:ea typeface="Garamond"/>
                <a:cs typeface="Garamond"/>
                <a:sym typeface="Garamond"/>
              </a:rPr>
              <a:t>MouseMotionListener</a:t>
            </a:r>
            <a:endParaRPr/>
          </a:p>
          <a:p>
            <a:pPr indent="0" lvl="0" marL="0" marR="0" rtl="0" algn="l">
              <a:lnSpc>
                <a:spcPct val="100000"/>
              </a:lnSpc>
              <a:spcBef>
                <a:spcPts val="600"/>
              </a:spcBef>
              <a:spcAft>
                <a:spcPts val="0"/>
              </a:spcAft>
              <a:buClr>
                <a:schemeClr val="accent1"/>
              </a:buClr>
              <a:buSzPts val="2000"/>
              <a:buFont typeface="Garamond"/>
              <a:buNone/>
            </a:pPr>
            <a:r>
              <a:t/>
            </a:r>
            <a:endParaRPr b="0" i="0" sz="2000" cap="none">
              <a:solidFill>
                <a:schemeClr val="lt1"/>
              </a:solidFill>
              <a:latin typeface="Garamond"/>
              <a:ea typeface="Garamond"/>
              <a:cs typeface="Garamond"/>
              <a:sym typeface="Garamond"/>
            </a:endParaRPr>
          </a:p>
        </p:txBody>
      </p:sp>
      <p:sp>
        <p:nvSpPr>
          <p:cNvPr id="3628" name="Google Shape;3628;p425"/>
          <p:cNvSpPr txBox="1"/>
          <p:nvPr/>
        </p:nvSpPr>
        <p:spPr>
          <a:xfrm>
            <a:off x="6155690" y="2132965"/>
            <a:ext cx="1167130" cy="3683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Methods</a:t>
            </a:r>
            <a:endParaRPr/>
          </a:p>
        </p:txBody>
      </p:sp>
      <p:sp>
        <p:nvSpPr>
          <p:cNvPr id="3629" name="Google Shape;3629;p425"/>
          <p:cNvSpPr/>
          <p:nvPr/>
        </p:nvSpPr>
        <p:spPr>
          <a:xfrm>
            <a:off x="5868035" y="2411095"/>
            <a:ext cx="2441575" cy="40754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2000"/>
              <a:buFont typeface="Garamond"/>
              <a:buNone/>
            </a:pPr>
            <a:r>
              <a:t/>
            </a:r>
            <a:endParaRPr b="0" i="0" sz="2000" cap="none">
              <a:solidFill>
                <a:schemeClr val="lt1"/>
              </a:solidFill>
              <a:latin typeface="Garamond"/>
              <a:ea typeface="Garamond"/>
              <a:cs typeface="Garamond"/>
              <a:sym typeface="Garamond"/>
            </a:endParaRPr>
          </a:p>
          <a:p>
            <a:pPr indent="0" lvl="0" marL="0" marR="0" rtl="0" algn="l">
              <a:lnSpc>
                <a:spcPct val="90000"/>
              </a:lnSpc>
              <a:spcBef>
                <a:spcPts val="600"/>
              </a:spcBef>
              <a:spcAft>
                <a:spcPts val="0"/>
              </a:spcAft>
              <a:buClr>
                <a:schemeClr val="accent1"/>
              </a:buClr>
              <a:buSzPts val="2000"/>
              <a:buFont typeface="Garamond"/>
              <a:buNone/>
            </a:pPr>
            <a:r>
              <a:rPr b="0" i="0" lang="en-US" sz="2000" cap="none">
                <a:solidFill>
                  <a:schemeClr val="lt1"/>
                </a:solidFill>
                <a:latin typeface="Garamond"/>
                <a:ea typeface="Garamond"/>
                <a:cs typeface="Garamond"/>
                <a:sym typeface="Garamond"/>
              </a:rPr>
              <a:t>mousePressed(),</a:t>
            </a:r>
            <a:endParaRPr/>
          </a:p>
          <a:p>
            <a:pPr indent="0" lvl="0" marL="0" marR="0" rtl="0" algn="l">
              <a:lnSpc>
                <a:spcPct val="90000"/>
              </a:lnSpc>
              <a:spcBef>
                <a:spcPts val="600"/>
              </a:spcBef>
              <a:spcAft>
                <a:spcPts val="0"/>
              </a:spcAft>
              <a:buClr>
                <a:schemeClr val="accent1"/>
              </a:buClr>
              <a:buSzPts val="2000"/>
              <a:buFont typeface="Garamond"/>
              <a:buNone/>
            </a:pPr>
            <a:r>
              <a:rPr b="0" i="0" lang="en-US" sz="2000" cap="none">
                <a:solidFill>
                  <a:schemeClr val="lt1"/>
                </a:solidFill>
                <a:latin typeface="Garamond"/>
                <a:ea typeface="Garamond"/>
                <a:cs typeface="Garamond"/>
                <a:sym typeface="Garamond"/>
              </a:rPr>
              <a:t>mouseClicked(),</a:t>
            </a:r>
            <a:endParaRPr/>
          </a:p>
          <a:p>
            <a:pPr indent="0" lvl="0" marL="0" marR="0" rtl="0" algn="l">
              <a:lnSpc>
                <a:spcPct val="90000"/>
              </a:lnSpc>
              <a:spcBef>
                <a:spcPts val="600"/>
              </a:spcBef>
              <a:spcAft>
                <a:spcPts val="0"/>
              </a:spcAft>
              <a:buClr>
                <a:schemeClr val="accent1"/>
              </a:buClr>
              <a:buSzPts val="2000"/>
              <a:buFont typeface="Garamond"/>
              <a:buNone/>
            </a:pPr>
            <a:r>
              <a:rPr b="0" i="0" lang="en-US" sz="2000" cap="none">
                <a:solidFill>
                  <a:schemeClr val="lt1"/>
                </a:solidFill>
                <a:latin typeface="Garamond"/>
                <a:ea typeface="Garamond"/>
                <a:cs typeface="Garamond"/>
                <a:sym typeface="Garamond"/>
              </a:rPr>
              <a:t>mouseEntered(),</a:t>
            </a:r>
            <a:endParaRPr/>
          </a:p>
          <a:p>
            <a:pPr indent="0" lvl="0" marL="0" marR="0" rtl="0" algn="l">
              <a:lnSpc>
                <a:spcPct val="90000"/>
              </a:lnSpc>
              <a:spcBef>
                <a:spcPts val="600"/>
              </a:spcBef>
              <a:spcAft>
                <a:spcPts val="0"/>
              </a:spcAft>
              <a:buClr>
                <a:schemeClr val="accent1"/>
              </a:buClr>
              <a:buSzPts val="2000"/>
              <a:buFont typeface="Garamond"/>
              <a:buNone/>
            </a:pPr>
            <a:r>
              <a:rPr b="0" i="0" lang="en-US" sz="2000" cap="none">
                <a:solidFill>
                  <a:schemeClr val="lt1"/>
                </a:solidFill>
                <a:latin typeface="Garamond"/>
                <a:ea typeface="Garamond"/>
                <a:cs typeface="Garamond"/>
                <a:sym typeface="Garamond"/>
              </a:rPr>
              <a:t>mouseExited(),</a:t>
            </a:r>
            <a:endParaRPr/>
          </a:p>
          <a:p>
            <a:pPr indent="0" lvl="0" marL="0" marR="0" rtl="0" algn="l">
              <a:lnSpc>
                <a:spcPct val="90000"/>
              </a:lnSpc>
              <a:spcBef>
                <a:spcPts val="600"/>
              </a:spcBef>
              <a:spcAft>
                <a:spcPts val="0"/>
              </a:spcAft>
              <a:buClr>
                <a:schemeClr val="accent1"/>
              </a:buClr>
              <a:buSzPts val="2000"/>
              <a:buFont typeface="Garamond"/>
              <a:buNone/>
            </a:pPr>
            <a:r>
              <a:rPr b="0" i="0" lang="en-US" sz="2000" cap="none">
                <a:solidFill>
                  <a:schemeClr val="lt1"/>
                </a:solidFill>
                <a:latin typeface="Garamond"/>
                <a:ea typeface="Garamond"/>
                <a:cs typeface="Garamond"/>
                <a:sym typeface="Garamond"/>
              </a:rPr>
              <a:t>mouseReleased()</a:t>
            </a:r>
            <a:endParaRPr/>
          </a:p>
          <a:p>
            <a:pPr indent="0" lvl="0" marL="0" marR="0" rtl="0" algn="l">
              <a:lnSpc>
                <a:spcPct val="90000"/>
              </a:lnSpc>
              <a:spcBef>
                <a:spcPts val="600"/>
              </a:spcBef>
              <a:spcAft>
                <a:spcPts val="0"/>
              </a:spcAft>
              <a:buClr>
                <a:schemeClr val="accent1"/>
              </a:buClr>
              <a:buSzPts val="2000"/>
              <a:buFont typeface="Garamond"/>
              <a:buNone/>
            </a:pPr>
            <a:r>
              <a:t/>
            </a:r>
            <a:endParaRPr b="0" i="0" sz="2000" cap="none">
              <a:solidFill>
                <a:schemeClr val="lt1"/>
              </a:solidFill>
              <a:latin typeface="Garamond"/>
              <a:ea typeface="Garamond"/>
              <a:cs typeface="Garamond"/>
              <a:sym typeface="Garamond"/>
            </a:endParaRPr>
          </a:p>
          <a:p>
            <a:pPr indent="0" lvl="0" marL="0" marR="0" rtl="0" algn="l">
              <a:lnSpc>
                <a:spcPct val="90000"/>
              </a:lnSpc>
              <a:spcBef>
                <a:spcPts val="600"/>
              </a:spcBef>
              <a:spcAft>
                <a:spcPts val="0"/>
              </a:spcAft>
              <a:buClr>
                <a:schemeClr val="accent1"/>
              </a:buClr>
              <a:buSzPts val="2000"/>
              <a:buFont typeface="Garamond"/>
              <a:buNone/>
            </a:pPr>
            <a:r>
              <a:rPr b="0" i="0" lang="en-US" sz="2000" cap="none">
                <a:solidFill>
                  <a:schemeClr val="lt1"/>
                </a:solidFill>
                <a:latin typeface="Garamond"/>
                <a:ea typeface="Garamond"/>
                <a:cs typeface="Garamond"/>
                <a:sym typeface="Garamond"/>
              </a:rPr>
              <a:t>mouseMoved(),</a:t>
            </a:r>
            <a:endParaRPr/>
          </a:p>
          <a:p>
            <a:pPr indent="0" lvl="0" marL="0" marR="0" rtl="0" algn="l">
              <a:lnSpc>
                <a:spcPct val="90000"/>
              </a:lnSpc>
              <a:spcBef>
                <a:spcPts val="600"/>
              </a:spcBef>
              <a:spcAft>
                <a:spcPts val="0"/>
              </a:spcAft>
              <a:buClr>
                <a:schemeClr val="accent1"/>
              </a:buClr>
              <a:buSzPts val="2000"/>
              <a:buFont typeface="Garamond"/>
              <a:buNone/>
            </a:pPr>
            <a:r>
              <a:rPr b="0" i="0" lang="en-US" sz="2000" cap="none">
                <a:solidFill>
                  <a:schemeClr val="lt1"/>
                </a:solidFill>
                <a:latin typeface="Garamond"/>
                <a:ea typeface="Garamond"/>
                <a:cs typeface="Garamond"/>
                <a:sym typeface="Garamond"/>
              </a:rPr>
              <a:t>mouseDragged</a:t>
            </a:r>
            <a:endParaRPr/>
          </a:p>
          <a:p>
            <a:pPr indent="0" lvl="0" marL="0" marR="0" rtl="0" algn="l">
              <a:lnSpc>
                <a:spcPct val="90000"/>
              </a:lnSpc>
              <a:spcBef>
                <a:spcPts val="600"/>
              </a:spcBef>
              <a:spcAft>
                <a:spcPts val="0"/>
              </a:spcAft>
              <a:buClr>
                <a:schemeClr val="accent1"/>
              </a:buClr>
              <a:buSzPts val="2000"/>
              <a:buFont typeface="Garamond"/>
              <a:buNone/>
            </a:pPr>
            <a:r>
              <a:t/>
            </a:r>
            <a:endParaRPr b="0" i="0" sz="2000" cap="none">
              <a:solidFill>
                <a:schemeClr val="lt1"/>
              </a:solidFill>
              <a:latin typeface="Garamond"/>
              <a:ea typeface="Garamond"/>
              <a:cs typeface="Garamond"/>
              <a:sym typeface="Garamond"/>
            </a:endParaRPr>
          </a:p>
          <a:p>
            <a:pPr indent="0" lvl="0" marL="0" marR="0" rtl="0" algn="l">
              <a:lnSpc>
                <a:spcPct val="90000"/>
              </a:lnSpc>
              <a:spcBef>
                <a:spcPts val="600"/>
              </a:spcBef>
              <a:spcAft>
                <a:spcPts val="0"/>
              </a:spcAft>
              <a:buClr>
                <a:schemeClr val="accent1"/>
              </a:buClr>
              <a:buSzPts val="2000"/>
              <a:buFont typeface="Garamond"/>
              <a:buNone/>
            </a:pPr>
            <a:r>
              <a:rPr b="0" i="0" lang="en-US" sz="2000" cap="none">
                <a:solidFill>
                  <a:schemeClr val="lt1"/>
                </a:solidFill>
                <a:latin typeface="Garamond"/>
                <a:ea typeface="Garamond"/>
                <a:cs typeface="Garamond"/>
                <a:sym typeface="Garamond"/>
              </a:rPr>
              <a:t>getX(), getY()</a:t>
            </a:r>
            <a:endParaRPr/>
          </a:p>
        </p:txBody>
      </p:sp>
      <p:sp>
        <p:nvSpPr>
          <p:cNvPr id="3630" name="Google Shape;3630;p425"/>
          <p:cNvSpPr/>
          <p:nvPr/>
        </p:nvSpPr>
        <p:spPr>
          <a:xfrm>
            <a:off x="243205" y="2692400"/>
            <a:ext cx="3012440" cy="40754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000"/>
              <a:buFont typeface="Garamond"/>
              <a:buNone/>
            </a:pPr>
            <a:r>
              <a:t/>
            </a:r>
            <a:endParaRPr b="0" i="0" sz="2000" cap="none">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ts val="2000"/>
              <a:buFont typeface="Garamond"/>
              <a:buNone/>
            </a:pPr>
            <a:r>
              <a:t/>
            </a:r>
            <a:endParaRPr b="0" i="0" sz="2000" cap="none">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ts val="2000"/>
              <a:buFont typeface="Garamond"/>
              <a:buNone/>
            </a:pPr>
            <a:r>
              <a:t/>
            </a:r>
            <a:endParaRPr b="0" i="0" sz="2000" cap="none">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ts val="2000"/>
              <a:buFont typeface="Garamond"/>
              <a:buNone/>
            </a:pPr>
            <a:r>
              <a:t/>
            </a:r>
            <a:endParaRPr b="0" i="0" sz="2000" cap="none">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ts val="2000"/>
              <a:buFont typeface="Garamond"/>
              <a:buNone/>
            </a:pPr>
            <a:r>
              <a:rPr b="0" i="0" lang="en-US" sz="2000" cap="none">
                <a:solidFill>
                  <a:schemeClr val="lt1"/>
                </a:solidFill>
                <a:latin typeface="Garamond"/>
                <a:ea typeface="Garamond"/>
                <a:cs typeface="Garamond"/>
                <a:sym typeface="Garamond"/>
              </a:rPr>
              <a:t>MouseEvent</a:t>
            </a:r>
            <a:endParaRPr/>
          </a:p>
          <a:p>
            <a:pPr indent="0" lvl="0" marL="0" marR="0" rtl="0" algn="l">
              <a:lnSpc>
                <a:spcPct val="100000"/>
              </a:lnSpc>
              <a:spcBef>
                <a:spcPts val="600"/>
              </a:spcBef>
              <a:spcAft>
                <a:spcPts val="0"/>
              </a:spcAft>
              <a:buClr>
                <a:schemeClr val="accent1"/>
              </a:buClr>
              <a:buSzPts val="2000"/>
              <a:buFont typeface="Garamond"/>
              <a:buNone/>
            </a:pPr>
            <a:r>
              <a:t/>
            </a:r>
            <a:endParaRPr b="0" i="0" sz="2000" cap="none">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ts val="2000"/>
              <a:buFont typeface="Garamond"/>
              <a:buNone/>
            </a:pPr>
            <a:r>
              <a:t/>
            </a:r>
            <a:endParaRPr b="0" i="0" sz="2000" cap="none">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ts val="2000"/>
              <a:buFont typeface="Garamond"/>
              <a:buNone/>
            </a:pPr>
            <a:r>
              <a:t/>
            </a:r>
            <a:endParaRPr b="0" i="0" sz="2000" cap="none">
              <a:solidFill>
                <a:schemeClr val="lt1"/>
              </a:solidFill>
              <a:latin typeface="Garamond"/>
              <a:ea typeface="Garamond"/>
              <a:cs typeface="Garamond"/>
              <a:sym typeface="Garamond"/>
            </a:endParaRPr>
          </a:p>
          <a:p>
            <a:pPr indent="0" lvl="0" marL="0" marR="0" rtl="0" algn="l">
              <a:lnSpc>
                <a:spcPct val="100000"/>
              </a:lnSpc>
              <a:spcBef>
                <a:spcPts val="600"/>
              </a:spcBef>
              <a:spcAft>
                <a:spcPts val="0"/>
              </a:spcAft>
              <a:buClr>
                <a:schemeClr val="accent1"/>
              </a:buClr>
              <a:buSzPts val="2000"/>
              <a:buFont typeface="Garamond"/>
              <a:buNone/>
            </a:pPr>
            <a:r>
              <a:t/>
            </a:r>
            <a:endParaRPr b="0" i="0" sz="2000" cap="none">
              <a:solidFill>
                <a:schemeClr val="lt1"/>
              </a:solidFill>
              <a:latin typeface="Garamond"/>
              <a:ea typeface="Garamond"/>
              <a:cs typeface="Garamond"/>
              <a:sym typeface="Garamond"/>
            </a:endParaRPr>
          </a:p>
        </p:txBody>
      </p:sp>
      <p:sp>
        <p:nvSpPr>
          <p:cNvPr id="3631" name="Google Shape;3631;p425"/>
          <p:cNvSpPr txBox="1"/>
          <p:nvPr/>
        </p:nvSpPr>
        <p:spPr>
          <a:xfrm>
            <a:off x="539115" y="2196465"/>
            <a:ext cx="652145" cy="368300"/>
          </a:xfrm>
          <a:prstGeom prst="rect">
            <a:avLst/>
          </a:prstGeom>
          <a:solidFill>
            <a:schemeClr val="lt1"/>
          </a:solidFill>
          <a:ln cap="flat" cmpd="sng" w="1905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5" name="Shape 3635"/>
        <p:cNvGrpSpPr/>
        <p:nvPr/>
      </p:nvGrpSpPr>
      <p:grpSpPr>
        <a:xfrm>
          <a:off x="0" y="0"/>
          <a:ext cx="0" cy="0"/>
          <a:chOff x="0" y="0"/>
          <a:chExt cx="0" cy="0"/>
        </a:xfrm>
      </p:grpSpPr>
      <p:sp>
        <p:nvSpPr>
          <p:cNvPr id="3636" name="Google Shape;3636;p426"/>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Template:</a:t>
            </a:r>
            <a:endParaRPr/>
          </a:p>
          <a:p>
            <a:pPr indent="0" lvl="0" marL="0" rtl="0" algn="l">
              <a:lnSpc>
                <a:spcPct val="100000"/>
              </a:lnSpc>
              <a:spcBef>
                <a:spcPts val="600"/>
              </a:spcBef>
              <a:spcAft>
                <a:spcPts val="0"/>
              </a:spcAft>
              <a:buSzPts val="2000"/>
              <a:buFont typeface="Garamond"/>
              <a:buNone/>
            </a:pPr>
            <a:r>
              <a:rPr lang="en-US"/>
              <a:t>1. import packages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2. Class should extend the Applet and implement the interfaces (MouseListener, MouseMotionListener)</a:t>
            </a:r>
            <a:endParaRPr/>
          </a:p>
          <a:p>
            <a:pPr indent="0" lvl="0" marL="0" rtl="0" algn="l">
              <a:lnSpc>
                <a:spcPct val="100000"/>
              </a:lnSpc>
              <a:spcBef>
                <a:spcPts val="600"/>
              </a:spcBef>
              <a:spcAft>
                <a:spcPts val="0"/>
              </a:spcAft>
              <a:buSzPts val="2000"/>
              <a:buFont typeface="Garamond"/>
              <a:buNone/>
            </a:pPr>
            <a:r>
              <a:rPr lang="en-US"/>
              <a:t>3. Write applet code</a:t>
            </a:r>
            <a:endParaRPr/>
          </a:p>
          <a:p>
            <a:pPr indent="0" lvl="0" marL="0" rtl="0" algn="l">
              <a:lnSpc>
                <a:spcPct val="100000"/>
              </a:lnSpc>
              <a:spcBef>
                <a:spcPts val="600"/>
              </a:spcBef>
              <a:spcAft>
                <a:spcPts val="0"/>
              </a:spcAft>
              <a:buSzPts val="2000"/>
              <a:buFont typeface="Garamond"/>
              <a:buNone/>
            </a:pPr>
            <a:r>
              <a:rPr lang="en-US"/>
              <a:t>4. init() method:  Register the Listener interface </a:t>
            </a:r>
            <a:endParaRPr/>
          </a:p>
          <a:p>
            <a:pPr indent="0" lvl="0" marL="0" rtl="0" algn="l">
              <a:lnSpc>
                <a:spcPct val="100000"/>
              </a:lnSpc>
              <a:spcBef>
                <a:spcPts val="600"/>
              </a:spcBef>
              <a:spcAft>
                <a:spcPts val="0"/>
              </a:spcAft>
              <a:buSzPts val="2000"/>
              <a:buFont typeface="Garamond"/>
              <a:buNone/>
            </a:pPr>
            <a:r>
              <a:rPr lang="en-US"/>
              <a:t>5. Write Event methods defintion</a:t>
            </a:r>
            <a:endParaRPr/>
          </a:p>
        </p:txBody>
      </p:sp>
      <p:sp>
        <p:nvSpPr>
          <p:cNvPr id="3637" name="Google Shape;3637;p426"/>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MOUSE EVENTS</a:t>
            </a:r>
            <a:endParaRPr/>
          </a:p>
        </p:txBody>
      </p:sp>
      <p:sp>
        <p:nvSpPr>
          <p:cNvPr id="3638" name="Google Shape;3638;p426"/>
          <p:cNvSpPr txBox="1"/>
          <p:nvPr/>
        </p:nvSpPr>
        <p:spPr>
          <a:xfrm>
            <a:off x="2844165" y="2349500"/>
            <a:ext cx="1743710" cy="92202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import java.awt.*;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java.awt.event.*;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java.applet.*;</a:t>
            </a:r>
            <a:endParaRPr/>
          </a:p>
        </p:txBody>
      </p:sp>
      <p:sp>
        <p:nvSpPr>
          <p:cNvPr id="3639" name="Google Shape;3639;p426"/>
          <p:cNvSpPr txBox="1"/>
          <p:nvPr/>
        </p:nvSpPr>
        <p:spPr>
          <a:xfrm>
            <a:off x="5652135" y="4653280"/>
            <a:ext cx="3354070" cy="64516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Syntax: addMouseeListener()</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addMouseMotionListener()</a:t>
            </a:r>
            <a:endParaRPr/>
          </a:p>
        </p:txBody>
      </p:sp>
      <p:sp>
        <p:nvSpPr>
          <p:cNvPr id="3640" name="Google Shape;3640;p426"/>
          <p:cNvSpPr/>
          <p:nvPr/>
        </p:nvSpPr>
        <p:spPr>
          <a:xfrm>
            <a:off x="5457190" y="1917065"/>
            <a:ext cx="3744595" cy="1002030"/>
          </a:xfrm>
          <a:prstGeom prst="wedgeEllipse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Example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8"/>
                                        </p:tgtEl>
                                        <p:attrNameLst>
                                          <p:attrName>style.visibility</p:attrName>
                                        </p:attrNameLst>
                                      </p:cBhvr>
                                      <p:to>
                                        <p:strVal val="visible"/>
                                      </p:to>
                                    </p:set>
                                    <p:animEffect filter="fade" transition="in">
                                      <p:cBhvr>
                                        <p:cTn dur="500"/>
                                        <p:tgtEl>
                                          <p:spTgt spid="36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9"/>
                                        </p:tgtEl>
                                        <p:attrNameLst>
                                          <p:attrName>style.visibility</p:attrName>
                                        </p:attrNameLst>
                                      </p:cBhvr>
                                      <p:to>
                                        <p:strVal val="visible"/>
                                      </p:to>
                                    </p:set>
                                    <p:animEffect filter="fade" transition="in">
                                      <p:cBhvr>
                                        <p:cTn dur="500"/>
                                        <p:tgtEl>
                                          <p:spTgt spid="36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0"/>
                                        </p:tgtEl>
                                        <p:attrNameLst>
                                          <p:attrName>style.visibility</p:attrName>
                                        </p:attrNameLst>
                                      </p:cBhvr>
                                      <p:to>
                                        <p:strVal val="visible"/>
                                      </p:to>
                                    </p:set>
                                    <p:animEffect filter="fade" transition="in">
                                      <p:cBhvr>
                                        <p:cTn dur="500"/>
                                        <p:tgtEl>
                                          <p:spTgt spid="36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5" name="Shape 3645"/>
        <p:cNvGrpSpPr/>
        <p:nvPr/>
      </p:nvGrpSpPr>
      <p:grpSpPr>
        <a:xfrm>
          <a:off x="0" y="0"/>
          <a:ext cx="0" cy="0"/>
          <a:chOff x="0" y="0"/>
          <a:chExt cx="0" cy="0"/>
        </a:xfrm>
      </p:grpSpPr>
      <p:sp>
        <p:nvSpPr>
          <p:cNvPr id="3646" name="Google Shape;3646;p427"/>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#41: AWT Hierarchy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3647" name="Google Shape;3647;p427"/>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4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2" name="Shape 3652"/>
        <p:cNvGrpSpPr/>
        <p:nvPr/>
      </p:nvGrpSpPr>
      <p:grpSpPr>
        <a:xfrm>
          <a:off x="0" y="0"/>
          <a:ext cx="0" cy="0"/>
          <a:chOff x="0" y="0"/>
          <a:chExt cx="0" cy="0"/>
        </a:xfrm>
      </p:grpSpPr>
      <p:sp>
        <p:nvSpPr>
          <p:cNvPr id="3653" name="Google Shape;3653;p428"/>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#42: Layout managers</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3654" name="Google Shape;3654;p428"/>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4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8" name="Shape 3658"/>
        <p:cNvGrpSpPr/>
        <p:nvPr/>
      </p:nvGrpSpPr>
      <p:grpSpPr>
        <a:xfrm>
          <a:off x="0" y="0"/>
          <a:ext cx="0" cy="0"/>
          <a:chOff x="0" y="0"/>
          <a:chExt cx="0" cy="0"/>
        </a:xfrm>
      </p:grpSpPr>
      <p:pic>
        <p:nvPicPr>
          <p:cNvPr id="3659" name="Google Shape;3659;p429"/>
          <p:cNvPicPr preferRelativeResize="0"/>
          <p:nvPr>
            <p:ph idx="1" type="body"/>
          </p:nvPr>
        </p:nvPicPr>
        <p:blipFill rotWithShape="1">
          <a:blip r:embed="rId3">
            <a:alphaModFix/>
          </a:blip>
          <a:srcRect b="0" l="0" r="0" t="0"/>
          <a:stretch/>
        </p:blipFill>
        <p:spPr>
          <a:xfrm>
            <a:off x="457200" y="2775585"/>
            <a:ext cx="4023360" cy="2494915"/>
          </a:xfrm>
          <a:prstGeom prst="rect">
            <a:avLst/>
          </a:prstGeom>
          <a:noFill/>
          <a:ln>
            <a:noFill/>
          </a:ln>
        </p:spPr>
      </p:pic>
      <p:sp>
        <p:nvSpPr>
          <p:cNvPr id="3660" name="Google Shape;3660;p42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AWT VERSUS SWING</a:t>
            </a:r>
            <a:endParaRPr/>
          </a:p>
        </p:txBody>
      </p:sp>
      <p:pic>
        <p:nvPicPr>
          <p:cNvPr id="3661" name="Google Shape;3661;p429"/>
          <p:cNvPicPr preferRelativeResize="0"/>
          <p:nvPr/>
        </p:nvPicPr>
        <p:blipFill rotWithShape="1">
          <a:blip r:embed="rId4">
            <a:alphaModFix/>
          </a:blip>
          <a:srcRect b="0" l="0" r="0" t="0"/>
          <a:stretch/>
        </p:blipFill>
        <p:spPr>
          <a:xfrm>
            <a:off x="1721485" y="2061210"/>
            <a:ext cx="5647055" cy="4077335"/>
          </a:xfrm>
          <a:prstGeom prst="rect">
            <a:avLst/>
          </a:prstGeom>
          <a:noFill/>
          <a:ln>
            <a:noFill/>
          </a:ln>
        </p:spPr>
      </p:pic>
    </p:spTree>
  </p:cSld>
  <p:clrMapOvr>
    <a:masterClrMapping/>
  </p:clrMapOvr>
</p:sld>
</file>

<file path=ppt/slides/slide4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5" name="Shape 3665"/>
        <p:cNvGrpSpPr/>
        <p:nvPr/>
      </p:nvGrpSpPr>
      <p:grpSpPr>
        <a:xfrm>
          <a:off x="0" y="0"/>
          <a:ext cx="0" cy="0"/>
          <a:chOff x="0" y="0"/>
          <a:chExt cx="0" cy="0"/>
        </a:xfrm>
      </p:grpSpPr>
      <p:sp>
        <p:nvSpPr>
          <p:cNvPr id="3666" name="Google Shape;3666;p43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t/>
            </a:r>
            <a:endParaRPr/>
          </a:p>
        </p:txBody>
      </p:sp>
      <p:pic>
        <p:nvPicPr>
          <p:cNvPr id="3667" name="Google Shape;3667;p430"/>
          <p:cNvPicPr preferRelativeResize="0"/>
          <p:nvPr/>
        </p:nvPicPr>
        <p:blipFill rotWithShape="1">
          <a:blip r:embed="rId3">
            <a:alphaModFix/>
          </a:blip>
          <a:srcRect b="0" l="0" r="0" t="0"/>
          <a:stretch/>
        </p:blipFill>
        <p:spPr>
          <a:xfrm>
            <a:off x="2051685" y="2132965"/>
            <a:ext cx="5180330" cy="3567430"/>
          </a:xfrm>
          <a:prstGeom prst="rect">
            <a:avLst/>
          </a:prstGeom>
          <a:noFill/>
          <a:ln>
            <a:noFill/>
          </a:ln>
        </p:spPr>
      </p:pic>
    </p:spTree>
  </p:cSld>
  <p:clrMapOvr>
    <a:masterClrMapping/>
  </p:clrMapOvr>
</p:sld>
</file>

<file path=ppt/slides/slide4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1" name="Shape 3671"/>
        <p:cNvGrpSpPr/>
        <p:nvPr/>
      </p:nvGrpSpPr>
      <p:grpSpPr>
        <a:xfrm>
          <a:off x="0" y="0"/>
          <a:ext cx="0" cy="0"/>
          <a:chOff x="0" y="0"/>
          <a:chExt cx="0" cy="0"/>
        </a:xfrm>
      </p:grpSpPr>
      <p:sp>
        <p:nvSpPr>
          <p:cNvPr id="3672" name="Google Shape;3672;p431"/>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Java Generic Methods or generic classes enable Programmers to specify, with a single method declarations, a set of related methods or, with a single class declaration, a set of related types.</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p:txBody>
      </p:sp>
      <p:sp>
        <p:nvSpPr>
          <p:cNvPr id="3673" name="Google Shape;3673;p43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t/>
            </a:r>
            <a:endParaRPr/>
          </a:p>
        </p:txBody>
      </p:sp>
    </p:spTree>
  </p:cSld>
  <p:clrMapOvr>
    <a:masterClrMapping/>
  </p:clrMapOvr>
</p:sld>
</file>

<file path=ppt/slides/slide4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7" name="Shape 3677"/>
        <p:cNvGrpSpPr/>
        <p:nvPr/>
      </p:nvGrpSpPr>
      <p:grpSpPr>
        <a:xfrm>
          <a:off x="0" y="0"/>
          <a:ext cx="0" cy="0"/>
          <a:chOff x="0" y="0"/>
          <a:chExt cx="0" cy="0"/>
        </a:xfrm>
      </p:grpSpPr>
      <p:sp>
        <p:nvSpPr>
          <p:cNvPr id="3678" name="Google Shape;3678;p432"/>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We can write a single method declaration that can be called with arguments of different types.</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Rules:</a:t>
            </a:r>
            <a:endParaRPr/>
          </a:p>
          <a:p>
            <a:pPr indent="-342900" lvl="0" marL="342900" rtl="0" algn="l">
              <a:lnSpc>
                <a:spcPct val="100000"/>
              </a:lnSpc>
              <a:spcBef>
                <a:spcPts val="600"/>
              </a:spcBef>
              <a:spcAft>
                <a:spcPts val="0"/>
              </a:spcAft>
              <a:buSzPts val="2000"/>
              <a:buFont typeface="Arial"/>
              <a:buChar char="•"/>
            </a:pPr>
            <a:r>
              <a:rPr lang="en-US"/>
              <a:t>All genreic method declarations have a type parameter section deleimted by angle brackets(&lt; and &gt;) that precedes the methods return type</a:t>
            </a:r>
            <a:endParaRPr/>
          </a:p>
          <a:p>
            <a:pPr indent="-342900" lvl="0" marL="342900" rtl="0" algn="l">
              <a:lnSpc>
                <a:spcPct val="100000"/>
              </a:lnSpc>
              <a:spcBef>
                <a:spcPts val="600"/>
              </a:spcBef>
              <a:spcAft>
                <a:spcPts val="0"/>
              </a:spcAft>
              <a:buSzPts val="2000"/>
              <a:buFont typeface="Arial"/>
              <a:buChar char="•"/>
            </a:pPr>
            <a:r>
              <a:rPr lang="en-US"/>
              <a:t>Each type paramenter section contains one or more type parameters seperated by commas</a:t>
            </a:r>
            <a:endParaRPr/>
          </a:p>
          <a:p>
            <a:pPr indent="-342900" lvl="0" marL="342900" rtl="0" algn="l">
              <a:lnSpc>
                <a:spcPct val="100000"/>
              </a:lnSpc>
              <a:spcBef>
                <a:spcPts val="600"/>
              </a:spcBef>
              <a:spcAft>
                <a:spcPts val="0"/>
              </a:spcAft>
              <a:buSzPts val="2000"/>
              <a:buFont typeface="Arial"/>
              <a:buChar char="•"/>
            </a:pPr>
            <a:r>
              <a:rPr lang="en-US"/>
              <a:t>The type parameter can be used to declare the return type</a:t>
            </a:r>
            <a:endParaRPr/>
          </a:p>
          <a:p>
            <a:pPr indent="-342900" lvl="0" marL="342900" rtl="0" algn="l">
              <a:lnSpc>
                <a:spcPct val="100000"/>
              </a:lnSpc>
              <a:spcBef>
                <a:spcPts val="600"/>
              </a:spcBef>
              <a:spcAft>
                <a:spcPts val="0"/>
              </a:spcAft>
              <a:buSzPts val="2000"/>
              <a:buFont typeface="Arial"/>
              <a:buChar char="•"/>
            </a:pPr>
            <a:r>
              <a:rPr lang="en-US"/>
              <a:t>Type parameters can represent only reference types not primitive types(like int, double and char)</a:t>
            </a:r>
            <a:endParaRPr/>
          </a:p>
        </p:txBody>
      </p:sp>
      <p:sp>
        <p:nvSpPr>
          <p:cNvPr id="3679" name="Google Shape;3679;p43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GENERIC METHODS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3" name="Shape 3683"/>
        <p:cNvGrpSpPr/>
        <p:nvPr/>
      </p:nvGrpSpPr>
      <p:grpSpPr>
        <a:xfrm>
          <a:off x="0" y="0"/>
          <a:ext cx="0" cy="0"/>
          <a:chOff x="0" y="0"/>
          <a:chExt cx="0" cy="0"/>
        </a:xfrm>
      </p:grpSpPr>
      <p:sp>
        <p:nvSpPr>
          <p:cNvPr id="3684" name="Google Shape;3684;p433"/>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Java Generic Methods or generic classes enable Programmers to specify, with a single method declarations, a set of related methods or, with a single class declaration, a set of related types.</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Rules:</a:t>
            </a:r>
            <a:endParaRPr/>
          </a:p>
          <a:p>
            <a:pPr indent="-342900" lvl="0" marL="342900" rtl="0" algn="l">
              <a:lnSpc>
                <a:spcPct val="100000"/>
              </a:lnSpc>
              <a:spcBef>
                <a:spcPts val="600"/>
              </a:spcBef>
              <a:spcAft>
                <a:spcPts val="0"/>
              </a:spcAft>
              <a:buSzPts val="2000"/>
              <a:buFont typeface="Arial"/>
              <a:buChar char="•"/>
            </a:pPr>
            <a:r>
              <a:rPr lang="en-US"/>
              <a:t>Genreic class declaration looks like a non-generic class declaration, except that the class name is followed by a type parameter section.</a:t>
            </a:r>
            <a:endParaRPr/>
          </a:p>
          <a:p>
            <a:pPr indent="-342900" lvl="0" marL="342900" rtl="0" algn="l">
              <a:lnSpc>
                <a:spcPct val="100000"/>
              </a:lnSpc>
              <a:spcBef>
                <a:spcPts val="600"/>
              </a:spcBef>
              <a:spcAft>
                <a:spcPts val="0"/>
              </a:spcAft>
              <a:buSzPts val="2000"/>
              <a:buFont typeface="Arial"/>
              <a:buChar char="•"/>
            </a:pPr>
            <a:r>
              <a:rPr lang="en-US"/>
              <a:t>As with Generic methods, the type parament section of a generic class can have one or more type paramenters seperated by commas</a:t>
            </a:r>
            <a:endParaRPr/>
          </a:p>
          <a:p>
            <a:pPr indent="-215900" lvl="0" marL="342900" rtl="0" algn="l">
              <a:lnSpc>
                <a:spcPct val="100000"/>
              </a:lnSpc>
              <a:spcBef>
                <a:spcPts val="600"/>
              </a:spcBef>
              <a:spcAft>
                <a:spcPts val="0"/>
              </a:spcAft>
              <a:buSzPts val="2000"/>
              <a:buFont typeface="Arial"/>
              <a:buNone/>
            </a:pPr>
            <a:r>
              <a:t/>
            </a:r>
            <a:endParaRPr/>
          </a:p>
          <a:p>
            <a:pPr indent="0" lvl="0" marL="0" rtl="0" algn="l">
              <a:lnSpc>
                <a:spcPct val="100000"/>
              </a:lnSpc>
              <a:spcBef>
                <a:spcPts val="600"/>
              </a:spcBef>
              <a:spcAft>
                <a:spcPts val="0"/>
              </a:spcAft>
              <a:buSzPts val="2000"/>
              <a:buFont typeface="Garamond"/>
              <a:buNone/>
            </a:pPr>
            <a:r>
              <a:t/>
            </a:r>
            <a:endParaRPr/>
          </a:p>
        </p:txBody>
      </p:sp>
      <p:sp>
        <p:nvSpPr>
          <p:cNvPr id="3685" name="Google Shape;3685;p433"/>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GENERIC CLASSES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0" name="Shape 3690"/>
        <p:cNvGrpSpPr/>
        <p:nvPr/>
      </p:nvGrpSpPr>
      <p:grpSpPr>
        <a:xfrm>
          <a:off x="0" y="0"/>
          <a:ext cx="0" cy="0"/>
          <a:chOff x="0" y="0"/>
          <a:chExt cx="0" cy="0"/>
        </a:xfrm>
      </p:grpSpPr>
      <p:sp>
        <p:nvSpPr>
          <p:cNvPr id="3691" name="Google Shape;3691;p434"/>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#54: Generic and Inheritance</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3692" name="Google Shape;3692;p434"/>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7"/>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#6: Structure of Java Program</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p:txBody>
      </p:sp>
      <p:sp>
        <p:nvSpPr>
          <p:cNvPr id="489" name="Google Shape;489;p57"/>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4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6" name="Shape 3696"/>
        <p:cNvGrpSpPr/>
        <p:nvPr/>
      </p:nvGrpSpPr>
      <p:grpSpPr>
        <a:xfrm>
          <a:off x="0" y="0"/>
          <a:ext cx="0" cy="0"/>
          <a:chOff x="0" y="0"/>
          <a:chExt cx="0" cy="0"/>
        </a:xfrm>
      </p:grpSpPr>
      <p:sp>
        <p:nvSpPr>
          <p:cNvPr id="3697" name="Google Shape;3697;p435"/>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A class aquring the proprties of another class-Inheritance.</a:t>
            </a:r>
            <a:endParaRPr/>
          </a:p>
          <a:p>
            <a:pPr indent="0" lvl="0" marL="0" rtl="0" algn="l">
              <a:lnSpc>
                <a:spcPct val="100000"/>
              </a:lnSpc>
              <a:spcBef>
                <a:spcPts val="600"/>
              </a:spcBef>
              <a:spcAft>
                <a:spcPts val="0"/>
              </a:spcAft>
              <a:buSzPts val="2000"/>
              <a:buFont typeface="Garamond"/>
              <a:buNone/>
            </a:pPr>
            <a:r>
              <a:rPr lang="en-US"/>
              <a:t>Java Generic Methods or generic classes enable Programmers to specify, with a single method declarations, a set of related methods or, with a single class declaration, a set of related types.</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3 different ways of Generic and Inheritance</a:t>
            </a:r>
            <a:endParaRPr/>
          </a:p>
          <a:p>
            <a:pPr indent="-457200" lvl="0" marL="457200" rtl="0" algn="l">
              <a:lnSpc>
                <a:spcPct val="100000"/>
              </a:lnSpc>
              <a:spcBef>
                <a:spcPts val="600"/>
              </a:spcBef>
              <a:spcAft>
                <a:spcPts val="0"/>
              </a:spcAft>
              <a:buSzPts val="2000"/>
              <a:buFont typeface="Garamond"/>
              <a:buAutoNum type="arabicPeriod"/>
            </a:pPr>
            <a:r>
              <a:rPr lang="en-US"/>
              <a:t>Only Super class is Genreic</a:t>
            </a:r>
            <a:endParaRPr/>
          </a:p>
          <a:p>
            <a:pPr indent="-457200" lvl="0" marL="457200" rtl="0" algn="l">
              <a:lnSpc>
                <a:spcPct val="100000"/>
              </a:lnSpc>
              <a:spcBef>
                <a:spcPts val="600"/>
              </a:spcBef>
              <a:spcAft>
                <a:spcPts val="0"/>
              </a:spcAft>
              <a:buSzPts val="2000"/>
              <a:buFont typeface="Garamond"/>
              <a:buAutoNum type="arabicPeriod"/>
            </a:pPr>
            <a:r>
              <a:rPr lang="en-US"/>
              <a:t>Only Subclass is Generic</a:t>
            </a:r>
            <a:endParaRPr/>
          </a:p>
          <a:p>
            <a:pPr indent="-457200" lvl="0" marL="457200" rtl="0" algn="l">
              <a:lnSpc>
                <a:spcPct val="100000"/>
              </a:lnSpc>
              <a:spcBef>
                <a:spcPts val="600"/>
              </a:spcBef>
              <a:spcAft>
                <a:spcPts val="0"/>
              </a:spcAft>
              <a:buSzPts val="2000"/>
              <a:buFont typeface="Garamond"/>
              <a:buAutoNum type="arabicPeriod"/>
            </a:pPr>
            <a:r>
              <a:rPr lang="en-US"/>
              <a:t>Super and Sub class both are Generic</a:t>
            </a:r>
            <a:endParaRPr/>
          </a:p>
          <a:p>
            <a:pPr indent="0" lvl="0" marL="0" rtl="0" algn="l">
              <a:lnSpc>
                <a:spcPct val="100000"/>
              </a:lnSpc>
              <a:spcBef>
                <a:spcPts val="600"/>
              </a:spcBef>
              <a:spcAft>
                <a:spcPts val="0"/>
              </a:spcAft>
              <a:buSzPts val="2000"/>
              <a:buFont typeface="Garamond"/>
              <a:buNone/>
            </a:pPr>
            <a:r>
              <a:t/>
            </a:r>
            <a:endParaRPr/>
          </a:p>
        </p:txBody>
      </p:sp>
      <p:sp>
        <p:nvSpPr>
          <p:cNvPr id="3698" name="Google Shape;3698;p435"/>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GENERIC AND INHERITANCE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7">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2" name="Shape 3702"/>
        <p:cNvGrpSpPr/>
        <p:nvPr/>
      </p:nvGrpSpPr>
      <p:grpSpPr>
        <a:xfrm>
          <a:off x="0" y="0"/>
          <a:ext cx="0" cy="0"/>
          <a:chOff x="0" y="0"/>
          <a:chExt cx="0" cy="0"/>
        </a:xfrm>
      </p:grpSpPr>
      <p:sp>
        <p:nvSpPr>
          <p:cNvPr id="3703" name="Google Shape;3703;p436"/>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3704" name="Google Shape;3704;p436"/>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ONLY SUPER CLASS IS GENREIC</a:t>
            </a:r>
            <a:endParaRPr/>
          </a:p>
        </p:txBody>
      </p:sp>
      <p:sp>
        <p:nvSpPr>
          <p:cNvPr id="3705" name="Google Shape;3705;p436"/>
          <p:cNvSpPr txBox="1"/>
          <p:nvPr/>
        </p:nvSpPr>
        <p:spPr>
          <a:xfrm>
            <a:off x="107315" y="1916430"/>
            <a:ext cx="1864360" cy="3415030"/>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SuperA&lt;T&gt;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T 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SuperA(T n)</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a=n;</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T getA()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return 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sz="1800">
              <a:solidFill>
                <a:schemeClr val="lt1"/>
              </a:solidFill>
              <a:latin typeface="Garamond"/>
              <a:ea typeface="Garamond"/>
              <a:cs typeface="Garamond"/>
              <a:sym typeface="Garamond"/>
            </a:endParaRPr>
          </a:p>
        </p:txBody>
      </p:sp>
      <p:sp>
        <p:nvSpPr>
          <p:cNvPr id="3706" name="Google Shape;3706;p436"/>
          <p:cNvSpPr txBox="1"/>
          <p:nvPr/>
        </p:nvSpPr>
        <p:spPr>
          <a:xfrm>
            <a:off x="2195830" y="1944370"/>
            <a:ext cx="3530600" cy="2030095"/>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SubA extends SuperA&lt;T&gt;</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SubA(Integer n1)</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super(n1);</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sz="1800">
              <a:solidFill>
                <a:schemeClr val="lt1"/>
              </a:solidFill>
              <a:latin typeface="Garamond"/>
              <a:ea typeface="Garamond"/>
              <a:cs typeface="Garamond"/>
              <a:sym typeface="Garamond"/>
            </a:endParaRPr>
          </a:p>
        </p:txBody>
      </p:sp>
      <p:sp>
        <p:nvSpPr>
          <p:cNvPr id="3707" name="Google Shape;3707;p436"/>
          <p:cNvSpPr txBox="1"/>
          <p:nvPr/>
        </p:nvSpPr>
        <p:spPr>
          <a:xfrm>
            <a:off x="2195830" y="4077335"/>
            <a:ext cx="5015865" cy="2306955"/>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Ex</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public static void main(String args[])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SubA&lt;Integer&gt; s=new SubA&lt;Integer&gt;(10);</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System.out.println(s.getA());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p:txBody>
      </p:sp>
      <p:sp>
        <p:nvSpPr>
          <p:cNvPr id="3708" name="Google Shape;3708;p436"/>
          <p:cNvSpPr txBox="1"/>
          <p:nvPr/>
        </p:nvSpPr>
        <p:spPr>
          <a:xfrm>
            <a:off x="7164705" y="2637155"/>
            <a:ext cx="1160145" cy="64516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Output: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10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5"/>
                                        </p:tgtEl>
                                        <p:attrNameLst>
                                          <p:attrName>style.visibility</p:attrName>
                                        </p:attrNameLst>
                                      </p:cBhvr>
                                      <p:to>
                                        <p:strVal val="visible"/>
                                      </p:to>
                                    </p:set>
                                    <p:animEffect filter="fade" transition="in">
                                      <p:cBhvr>
                                        <p:cTn dur="500"/>
                                        <p:tgtEl>
                                          <p:spTgt spid="37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5">
                                            <p:txEl>
                                              <p:pRg end="0" st="0"/>
                                            </p:txEl>
                                          </p:spTgt>
                                        </p:tgtEl>
                                        <p:attrNameLst>
                                          <p:attrName>style.visibility</p:attrName>
                                        </p:attrNameLst>
                                      </p:cBhvr>
                                      <p:to>
                                        <p:strVal val="visible"/>
                                      </p:to>
                                    </p:set>
                                    <p:animEffect filter="fade" transition="in">
                                      <p:cBhvr>
                                        <p:cTn dur="500"/>
                                        <p:tgtEl>
                                          <p:spTgt spid="37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5">
                                            <p:txEl>
                                              <p:pRg end="1" st="1"/>
                                            </p:txEl>
                                          </p:spTgt>
                                        </p:tgtEl>
                                        <p:attrNameLst>
                                          <p:attrName>style.visibility</p:attrName>
                                        </p:attrNameLst>
                                      </p:cBhvr>
                                      <p:to>
                                        <p:strVal val="visible"/>
                                      </p:to>
                                    </p:set>
                                    <p:animEffect filter="fade" transition="in">
                                      <p:cBhvr>
                                        <p:cTn dur="500"/>
                                        <p:tgtEl>
                                          <p:spTgt spid="37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5">
                                            <p:txEl>
                                              <p:pRg end="2" st="2"/>
                                            </p:txEl>
                                          </p:spTgt>
                                        </p:tgtEl>
                                        <p:attrNameLst>
                                          <p:attrName>style.visibility</p:attrName>
                                        </p:attrNameLst>
                                      </p:cBhvr>
                                      <p:to>
                                        <p:strVal val="visible"/>
                                      </p:to>
                                    </p:set>
                                    <p:animEffect filter="fade" transition="in">
                                      <p:cBhvr>
                                        <p:cTn dur="500"/>
                                        <p:tgtEl>
                                          <p:spTgt spid="37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5">
                                            <p:txEl>
                                              <p:pRg end="3" st="3"/>
                                            </p:txEl>
                                          </p:spTgt>
                                        </p:tgtEl>
                                        <p:attrNameLst>
                                          <p:attrName>style.visibility</p:attrName>
                                        </p:attrNameLst>
                                      </p:cBhvr>
                                      <p:to>
                                        <p:strVal val="visible"/>
                                      </p:to>
                                    </p:set>
                                    <p:animEffect filter="fade" transition="in">
                                      <p:cBhvr>
                                        <p:cTn dur="500"/>
                                        <p:tgtEl>
                                          <p:spTgt spid="37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5">
                                            <p:txEl>
                                              <p:pRg end="4" st="4"/>
                                            </p:txEl>
                                          </p:spTgt>
                                        </p:tgtEl>
                                        <p:attrNameLst>
                                          <p:attrName>style.visibility</p:attrName>
                                        </p:attrNameLst>
                                      </p:cBhvr>
                                      <p:to>
                                        <p:strVal val="visible"/>
                                      </p:to>
                                    </p:set>
                                    <p:animEffect filter="fade" transition="in">
                                      <p:cBhvr>
                                        <p:cTn dur="500"/>
                                        <p:tgtEl>
                                          <p:spTgt spid="370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5">
                                            <p:txEl>
                                              <p:pRg end="5" st="5"/>
                                            </p:txEl>
                                          </p:spTgt>
                                        </p:tgtEl>
                                        <p:attrNameLst>
                                          <p:attrName>style.visibility</p:attrName>
                                        </p:attrNameLst>
                                      </p:cBhvr>
                                      <p:to>
                                        <p:strVal val="visible"/>
                                      </p:to>
                                    </p:set>
                                    <p:animEffect filter="fade" transition="in">
                                      <p:cBhvr>
                                        <p:cTn dur="500"/>
                                        <p:tgtEl>
                                          <p:spTgt spid="370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5">
                                            <p:txEl>
                                              <p:pRg end="6" st="6"/>
                                            </p:txEl>
                                          </p:spTgt>
                                        </p:tgtEl>
                                        <p:attrNameLst>
                                          <p:attrName>style.visibility</p:attrName>
                                        </p:attrNameLst>
                                      </p:cBhvr>
                                      <p:to>
                                        <p:strVal val="visible"/>
                                      </p:to>
                                    </p:set>
                                    <p:animEffect filter="fade" transition="in">
                                      <p:cBhvr>
                                        <p:cTn dur="500"/>
                                        <p:tgtEl>
                                          <p:spTgt spid="370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5">
                                            <p:txEl>
                                              <p:pRg end="7" st="7"/>
                                            </p:txEl>
                                          </p:spTgt>
                                        </p:tgtEl>
                                        <p:attrNameLst>
                                          <p:attrName>style.visibility</p:attrName>
                                        </p:attrNameLst>
                                      </p:cBhvr>
                                      <p:to>
                                        <p:strVal val="visible"/>
                                      </p:to>
                                    </p:set>
                                    <p:animEffect filter="fade" transition="in">
                                      <p:cBhvr>
                                        <p:cTn dur="500"/>
                                        <p:tgtEl>
                                          <p:spTgt spid="370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5">
                                            <p:txEl>
                                              <p:pRg end="8" st="8"/>
                                            </p:txEl>
                                          </p:spTgt>
                                        </p:tgtEl>
                                        <p:attrNameLst>
                                          <p:attrName>style.visibility</p:attrName>
                                        </p:attrNameLst>
                                      </p:cBhvr>
                                      <p:to>
                                        <p:strVal val="visible"/>
                                      </p:to>
                                    </p:set>
                                    <p:animEffect filter="fade" transition="in">
                                      <p:cBhvr>
                                        <p:cTn dur="500"/>
                                        <p:tgtEl>
                                          <p:spTgt spid="370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5">
                                            <p:txEl>
                                              <p:pRg end="9" st="9"/>
                                            </p:txEl>
                                          </p:spTgt>
                                        </p:tgtEl>
                                        <p:attrNameLst>
                                          <p:attrName>style.visibility</p:attrName>
                                        </p:attrNameLst>
                                      </p:cBhvr>
                                      <p:to>
                                        <p:strVal val="visible"/>
                                      </p:to>
                                    </p:set>
                                    <p:animEffect filter="fade" transition="in">
                                      <p:cBhvr>
                                        <p:cTn dur="500"/>
                                        <p:tgtEl>
                                          <p:spTgt spid="370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5">
                                            <p:txEl>
                                              <p:pRg end="10" st="10"/>
                                            </p:txEl>
                                          </p:spTgt>
                                        </p:tgtEl>
                                        <p:attrNameLst>
                                          <p:attrName>style.visibility</p:attrName>
                                        </p:attrNameLst>
                                      </p:cBhvr>
                                      <p:to>
                                        <p:strVal val="visible"/>
                                      </p:to>
                                    </p:set>
                                    <p:animEffect filter="fade" transition="in">
                                      <p:cBhvr>
                                        <p:cTn dur="500"/>
                                        <p:tgtEl>
                                          <p:spTgt spid="370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5">
                                            <p:txEl>
                                              <p:pRg end="11" st="11"/>
                                            </p:txEl>
                                          </p:spTgt>
                                        </p:tgtEl>
                                        <p:attrNameLst>
                                          <p:attrName>style.visibility</p:attrName>
                                        </p:attrNameLst>
                                      </p:cBhvr>
                                      <p:to>
                                        <p:strVal val="visible"/>
                                      </p:to>
                                    </p:set>
                                    <p:animEffect filter="fade" transition="in">
                                      <p:cBhvr>
                                        <p:cTn dur="500"/>
                                        <p:tgtEl>
                                          <p:spTgt spid="3705">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6">
                                            <p:txEl>
                                              <p:pRg end="0" st="0"/>
                                            </p:txEl>
                                          </p:spTgt>
                                        </p:tgtEl>
                                        <p:attrNameLst>
                                          <p:attrName>style.visibility</p:attrName>
                                        </p:attrNameLst>
                                      </p:cBhvr>
                                      <p:to>
                                        <p:strVal val="visible"/>
                                      </p:to>
                                    </p:set>
                                    <p:animEffect filter="fade" transition="in">
                                      <p:cBhvr>
                                        <p:cTn dur="500"/>
                                        <p:tgtEl>
                                          <p:spTgt spid="37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6">
                                            <p:txEl>
                                              <p:pRg end="1" st="1"/>
                                            </p:txEl>
                                          </p:spTgt>
                                        </p:tgtEl>
                                        <p:attrNameLst>
                                          <p:attrName>style.visibility</p:attrName>
                                        </p:attrNameLst>
                                      </p:cBhvr>
                                      <p:to>
                                        <p:strVal val="visible"/>
                                      </p:to>
                                    </p:set>
                                    <p:animEffect filter="fade" transition="in">
                                      <p:cBhvr>
                                        <p:cTn dur="500"/>
                                        <p:tgtEl>
                                          <p:spTgt spid="37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6">
                                            <p:txEl>
                                              <p:pRg end="2" st="2"/>
                                            </p:txEl>
                                          </p:spTgt>
                                        </p:tgtEl>
                                        <p:attrNameLst>
                                          <p:attrName>style.visibility</p:attrName>
                                        </p:attrNameLst>
                                      </p:cBhvr>
                                      <p:to>
                                        <p:strVal val="visible"/>
                                      </p:to>
                                    </p:set>
                                    <p:animEffect filter="fade" transition="in">
                                      <p:cBhvr>
                                        <p:cTn dur="500"/>
                                        <p:tgtEl>
                                          <p:spTgt spid="37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6">
                                            <p:txEl>
                                              <p:pRg end="3" st="3"/>
                                            </p:txEl>
                                          </p:spTgt>
                                        </p:tgtEl>
                                        <p:attrNameLst>
                                          <p:attrName>style.visibility</p:attrName>
                                        </p:attrNameLst>
                                      </p:cBhvr>
                                      <p:to>
                                        <p:strVal val="visible"/>
                                      </p:to>
                                    </p:set>
                                    <p:animEffect filter="fade" transition="in">
                                      <p:cBhvr>
                                        <p:cTn dur="500"/>
                                        <p:tgtEl>
                                          <p:spTgt spid="37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6">
                                            <p:txEl>
                                              <p:pRg end="4" st="4"/>
                                            </p:txEl>
                                          </p:spTgt>
                                        </p:tgtEl>
                                        <p:attrNameLst>
                                          <p:attrName>style.visibility</p:attrName>
                                        </p:attrNameLst>
                                      </p:cBhvr>
                                      <p:to>
                                        <p:strVal val="visible"/>
                                      </p:to>
                                    </p:set>
                                    <p:animEffect filter="fade" transition="in">
                                      <p:cBhvr>
                                        <p:cTn dur="500"/>
                                        <p:tgtEl>
                                          <p:spTgt spid="370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6">
                                            <p:txEl>
                                              <p:pRg end="5" st="5"/>
                                            </p:txEl>
                                          </p:spTgt>
                                        </p:tgtEl>
                                        <p:attrNameLst>
                                          <p:attrName>style.visibility</p:attrName>
                                        </p:attrNameLst>
                                      </p:cBhvr>
                                      <p:to>
                                        <p:strVal val="visible"/>
                                      </p:to>
                                    </p:set>
                                    <p:animEffect filter="fade" transition="in">
                                      <p:cBhvr>
                                        <p:cTn dur="500"/>
                                        <p:tgtEl>
                                          <p:spTgt spid="370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6">
                                            <p:txEl>
                                              <p:pRg end="6" st="6"/>
                                            </p:txEl>
                                          </p:spTgt>
                                        </p:tgtEl>
                                        <p:attrNameLst>
                                          <p:attrName>style.visibility</p:attrName>
                                        </p:attrNameLst>
                                      </p:cBhvr>
                                      <p:to>
                                        <p:strVal val="visible"/>
                                      </p:to>
                                    </p:set>
                                    <p:animEffect filter="fade" transition="in">
                                      <p:cBhvr>
                                        <p:cTn dur="500"/>
                                        <p:tgtEl>
                                          <p:spTgt spid="370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7">
                                            <p:txEl>
                                              <p:pRg end="0" st="0"/>
                                            </p:txEl>
                                          </p:spTgt>
                                        </p:tgtEl>
                                        <p:attrNameLst>
                                          <p:attrName>style.visibility</p:attrName>
                                        </p:attrNameLst>
                                      </p:cBhvr>
                                      <p:to>
                                        <p:strVal val="visible"/>
                                      </p:to>
                                    </p:set>
                                    <p:animEffect filter="fade" transition="in">
                                      <p:cBhvr>
                                        <p:cTn dur="500"/>
                                        <p:tgtEl>
                                          <p:spTgt spid="37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7">
                                            <p:txEl>
                                              <p:pRg end="1" st="1"/>
                                            </p:txEl>
                                          </p:spTgt>
                                        </p:tgtEl>
                                        <p:attrNameLst>
                                          <p:attrName>style.visibility</p:attrName>
                                        </p:attrNameLst>
                                      </p:cBhvr>
                                      <p:to>
                                        <p:strVal val="visible"/>
                                      </p:to>
                                    </p:set>
                                    <p:animEffect filter="fade" transition="in">
                                      <p:cBhvr>
                                        <p:cTn dur="500"/>
                                        <p:tgtEl>
                                          <p:spTgt spid="37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7">
                                            <p:txEl>
                                              <p:pRg end="2" st="2"/>
                                            </p:txEl>
                                          </p:spTgt>
                                        </p:tgtEl>
                                        <p:attrNameLst>
                                          <p:attrName>style.visibility</p:attrName>
                                        </p:attrNameLst>
                                      </p:cBhvr>
                                      <p:to>
                                        <p:strVal val="visible"/>
                                      </p:to>
                                    </p:set>
                                    <p:animEffect filter="fade" transition="in">
                                      <p:cBhvr>
                                        <p:cTn dur="500"/>
                                        <p:tgtEl>
                                          <p:spTgt spid="37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7">
                                            <p:txEl>
                                              <p:pRg end="3" st="3"/>
                                            </p:txEl>
                                          </p:spTgt>
                                        </p:tgtEl>
                                        <p:attrNameLst>
                                          <p:attrName>style.visibility</p:attrName>
                                        </p:attrNameLst>
                                      </p:cBhvr>
                                      <p:to>
                                        <p:strVal val="visible"/>
                                      </p:to>
                                    </p:set>
                                    <p:animEffect filter="fade" transition="in">
                                      <p:cBhvr>
                                        <p:cTn dur="500"/>
                                        <p:tgtEl>
                                          <p:spTgt spid="37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7">
                                            <p:txEl>
                                              <p:pRg end="4" st="4"/>
                                            </p:txEl>
                                          </p:spTgt>
                                        </p:tgtEl>
                                        <p:attrNameLst>
                                          <p:attrName>style.visibility</p:attrName>
                                        </p:attrNameLst>
                                      </p:cBhvr>
                                      <p:to>
                                        <p:strVal val="visible"/>
                                      </p:to>
                                    </p:set>
                                    <p:animEffect filter="fade" transition="in">
                                      <p:cBhvr>
                                        <p:cTn dur="500"/>
                                        <p:tgtEl>
                                          <p:spTgt spid="370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7">
                                            <p:txEl>
                                              <p:pRg end="5" st="5"/>
                                            </p:txEl>
                                          </p:spTgt>
                                        </p:tgtEl>
                                        <p:attrNameLst>
                                          <p:attrName>style.visibility</p:attrName>
                                        </p:attrNameLst>
                                      </p:cBhvr>
                                      <p:to>
                                        <p:strVal val="visible"/>
                                      </p:to>
                                    </p:set>
                                    <p:animEffect filter="fade" transition="in">
                                      <p:cBhvr>
                                        <p:cTn dur="500"/>
                                        <p:tgtEl>
                                          <p:spTgt spid="370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7">
                                            <p:txEl>
                                              <p:pRg end="6" st="6"/>
                                            </p:txEl>
                                          </p:spTgt>
                                        </p:tgtEl>
                                        <p:attrNameLst>
                                          <p:attrName>style.visibility</p:attrName>
                                        </p:attrNameLst>
                                      </p:cBhvr>
                                      <p:to>
                                        <p:strVal val="visible"/>
                                      </p:to>
                                    </p:set>
                                    <p:animEffect filter="fade" transition="in">
                                      <p:cBhvr>
                                        <p:cTn dur="500"/>
                                        <p:tgtEl>
                                          <p:spTgt spid="370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7">
                                            <p:txEl>
                                              <p:pRg end="7" st="7"/>
                                            </p:txEl>
                                          </p:spTgt>
                                        </p:tgtEl>
                                        <p:attrNameLst>
                                          <p:attrName>style.visibility</p:attrName>
                                        </p:attrNameLst>
                                      </p:cBhvr>
                                      <p:to>
                                        <p:strVal val="visible"/>
                                      </p:to>
                                    </p:set>
                                    <p:animEffect filter="fade" transition="in">
                                      <p:cBhvr>
                                        <p:cTn dur="500"/>
                                        <p:tgtEl>
                                          <p:spTgt spid="370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8"/>
                                        </p:tgtEl>
                                        <p:attrNameLst>
                                          <p:attrName>style.visibility</p:attrName>
                                        </p:attrNameLst>
                                      </p:cBhvr>
                                      <p:to>
                                        <p:strVal val="visible"/>
                                      </p:to>
                                    </p:set>
                                    <p:animEffect filter="fade" transition="in">
                                      <p:cBhvr>
                                        <p:cTn dur="500"/>
                                        <p:tgtEl>
                                          <p:spTgt spid="37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2" name="Shape 3712"/>
        <p:cNvGrpSpPr/>
        <p:nvPr/>
      </p:nvGrpSpPr>
      <p:grpSpPr>
        <a:xfrm>
          <a:off x="0" y="0"/>
          <a:ext cx="0" cy="0"/>
          <a:chOff x="0" y="0"/>
          <a:chExt cx="0" cy="0"/>
        </a:xfrm>
      </p:grpSpPr>
      <p:sp>
        <p:nvSpPr>
          <p:cNvPr id="3713" name="Google Shape;3713;p437"/>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3714" name="Google Shape;3714;p437"/>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ONLY SUBCLASS IS GENERIC</a:t>
            </a:r>
            <a:endParaRPr/>
          </a:p>
        </p:txBody>
      </p:sp>
      <p:sp>
        <p:nvSpPr>
          <p:cNvPr id="3715" name="Google Shape;3715;p437"/>
          <p:cNvSpPr txBox="1"/>
          <p:nvPr/>
        </p:nvSpPr>
        <p:spPr>
          <a:xfrm>
            <a:off x="107950" y="1412875"/>
            <a:ext cx="1864360" cy="3415030"/>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SuperA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int 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SuperA(int n)</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a=n;</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int getA()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return 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sz="1800">
              <a:solidFill>
                <a:schemeClr val="lt1"/>
              </a:solidFill>
              <a:latin typeface="Garamond"/>
              <a:ea typeface="Garamond"/>
              <a:cs typeface="Garamond"/>
              <a:sym typeface="Garamond"/>
            </a:endParaRPr>
          </a:p>
        </p:txBody>
      </p:sp>
      <p:sp>
        <p:nvSpPr>
          <p:cNvPr id="3716" name="Google Shape;3716;p437"/>
          <p:cNvSpPr txBox="1"/>
          <p:nvPr/>
        </p:nvSpPr>
        <p:spPr>
          <a:xfrm>
            <a:off x="2051685" y="1845310"/>
            <a:ext cx="3399155" cy="3138170"/>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SubA&lt;T&gt; extends SuperA{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T 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SubA(Integer n1, T x)</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super(n1);</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t=x;</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T gett()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return 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   </a:t>
            </a:r>
            <a:endParaRPr sz="1800">
              <a:solidFill>
                <a:schemeClr val="lt1"/>
              </a:solidFill>
              <a:latin typeface="Garamond"/>
              <a:ea typeface="Garamond"/>
              <a:cs typeface="Garamond"/>
              <a:sym typeface="Garamond"/>
            </a:endParaRPr>
          </a:p>
        </p:txBody>
      </p:sp>
      <p:sp>
        <p:nvSpPr>
          <p:cNvPr id="3717" name="Google Shape;3717;p437"/>
          <p:cNvSpPr txBox="1"/>
          <p:nvPr/>
        </p:nvSpPr>
        <p:spPr>
          <a:xfrm>
            <a:off x="3670935" y="3141345"/>
            <a:ext cx="5252720" cy="2584450"/>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Ex</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public static void main(String args[])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SubA&lt;String&gt; s=new SubA&lt;String&gt;(10,”Jyothi”);</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System.out.println(s.getA());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System.out.println(s.gett());</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p:txBody>
      </p:sp>
      <p:sp>
        <p:nvSpPr>
          <p:cNvPr id="3718" name="Google Shape;3718;p437"/>
          <p:cNvSpPr txBox="1"/>
          <p:nvPr/>
        </p:nvSpPr>
        <p:spPr>
          <a:xfrm>
            <a:off x="1354455" y="5517515"/>
            <a:ext cx="1607820" cy="92202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Output: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10</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Jyothi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5"/>
                                        </p:tgtEl>
                                        <p:attrNameLst>
                                          <p:attrName>style.visibility</p:attrName>
                                        </p:attrNameLst>
                                      </p:cBhvr>
                                      <p:to>
                                        <p:strVal val="visible"/>
                                      </p:to>
                                    </p:set>
                                    <p:animEffect filter="fade" transition="in">
                                      <p:cBhvr>
                                        <p:cTn dur="500"/>
                                        <p:tgtEl>
                                          <p:spTgt spid="37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5">
                                            <p:txEl>
                                              <p:pRg end="0" st="0"/>
                                            </p:txEl>
                                          </p:spTgt>
                                        </p:tgtEl>
                                        <p:attrNameLst>
                                          <p:attrName>style.visibility</p:attrName>
                                        </p:attrNameLst>
                                      </p:cBhvr>
                                      <p:to>
                                        <p:strVal val="visible"/>
                                      </p:to>
                                    </p:set>
                                    <p:animEffect filter="fade" transition="in">
                                      <p:cBhvr>
                                        <p:cTn dur="500"/>
                                        <p:tgtEl>
                                          <p:spTgt spid="37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5">
                                            <p:txEl>
                                              <p:pRg end="1" st="1"/>
                                            </p:txEl>
                                          </p:spTgt>
                                        </p:tgtEl>
                                        <p:attrNameLst>
                                          <p:attrName>style.visibility</p:attrName>
                                        </p:attrNameLst>
                                      </p:cBhvr>
                                      <p:to>
                                        <p:strVal val="visible"/>
                                      </p:to>
                                    </p:set>
                                    <p:animEffect filter="fade" transition="in">
                                      <p:cBhvr>
                                        <p:cTn dur="500"/>
                                        <p:tgtEl>
                                          <p:spTgt spid="37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5">
                                            <p:txEl>
                                              <p:pRg end="2" st="2"/>
                                            </p:txEl>
                                          </p:spTgt>
                                        </p:tgtEl>
                                        <p:attrNameLst>
                                          <p:attrName>style.visibility</p:attrName>
                                        </p:attrNameLst>
                                      </p:cBhvr>
                                      <p:to>
                                        <p:strVal val="visible"/>
                                      </p:to>
                                    </p:set>
                                    <p:animEffect filter="fade" transition="in">
                                      <p:cBhvr>
                                        <p:cTn dur="500"/>
                                        <p:tgtEl>
                                          <p:spTgt spid="37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5">
                                            <p:txEl>
                                              <p:pRg end="3" st="3"/>
                                            </p:txEl>
                                          </p:spTgt>
                                        </p:tgtEl>
                                        <p:attrNameLst>
                                          <p:attrName>style.visibility</p:attrName>
                                        </p:attrNameLst>
                                      </p:cBhvr>
                                      <p:to>
                                        <p:strVal val="visible"/>
                                      </p:to>
                                    </p:set>
                                    <p:animEffect filter="fade" transition="in">
                                      <p:cBhvr>
                                        <p:cTn dur="500"/>
                                        <p:tgtEl>
                                          <p:spTgt spid="371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5">
                                            <p:txEl>
                                              <p:pRg end="4" st="4"/>
                                            </p:txEl>
                                          </p:spTgt>
                                        </p:tgtEl>
                                        <p:attrNameLst>
                                          <p:attrName>style.visibility</p:attrName>
                                        </p:attrNameLst>
                                      </p:cBhvr>
                                      <p:to>
                                        <p:strVal val="visible"/>
                                      </p:to>
                                    </p:set>
                                    <p:animEffect filter="fade" transition="in">
                                      <p:cBhvr>
                                        <p:cTn dur="500"/>
                                        <p:tgtEl>
                                          <p:spTgt spid="371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5">
                                            <p:txEl>
                                              <p:pRg end="5" st="5"/>
                                            </p:txEl>
                                          </p:spTgt>
                                        </p:tgtEl>
                                        <p:attrNameLst>
                                          <p:attrName>style.visibility</p:attrName>
                                        </p:attrNameLst>
                                      </p:cBhvr>
                                      <p:to>
                                        <p:strVal val="visible"/>
                                      </p:to>
                                    </p:set>
                                    <p:animEffect filter="fade" transition="in">
                                      <p:cBhvr>
                                        <p:cTn dur="500"/>
                                        <p:tgtEl>
                                          <p:spTgt spid="371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5">
                                            <p:txEl>
                                              <p:pRg end="6" st="6"/>
                                            </p:txEl>
                                          </p:spTgt>
                                        </p:tgtEl>
                                        <p:attrNameLst>
                                          <p:attrName>style.visibility</p:attrName>
                                        </p:attrNameLst>
                                      </p:cBhvr>
                                      <p:to>
                                        <p:strVal val="visible"/>
                                      </p:to>
                                    </p:set>
                                    <p:animEffect filter="fade" transition="in">
                                      <p:cBhvr>
                                        <p:cTn dur="500"/>
                                        <p:tgtEl>
                                          <p:spTgt spid="371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5">
                                            <p:txEl>
                                              <p:pRg end="7" st="7"/>
                                            </p:txEl>
                                          </p:spTgt>
                                        </p:tgtEl>
                                        <p:attrNameLst>
                                          <p:attrName>style.visibility</p:attrName>
                                        </p:attrNameLst>
                                      </p:cBhvr>
                                      <p:to>
                                        <p:strVal val="visible"/>
                                      </p:to>
                                    </p:set>
                                    <p:animEffect filter="fade" transition="in">
                                      <p:cBhvr>
                                        <p:cTn dur="500"/>
                                        <p:tgtEl>
                                          <p:spTgt spid="371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5">
                                            <p:txEl>
                                              <p:pRg end="8" st="8"/>
                                            </p:txEl>
                                          </p:spTgt>
                                        </p:tgtEl>
                                        <p:attrNameLst>
                                          <p:attrName>style.visibility</p:attrName>
                                        </p:attrNameLst>
                                      </p:cBhvr>
                                      <p:to>
                                        <p:strVal val="visible"/>
                                      </p:to>
                                    </p:set>
                                    <p:animEffect filter="fade" transition="in">
                                      <p:cBhvr>
                                        <p:cTn dur="500"/>
                                        <p:tgtEl>
                                          <p:spTgt spid="371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5">
                                            <p:txEl>
                                              <p:pRg end="9" st="9"/>
                                            </p:txEl>
                                          </p:spTgt>
                                        </p:tgtEl>
                                        <p:attrNameLst>
                                          <p:attrName>style.visibility</p:attrName>
                                        </p:attrNameLst>
                                      </p:cBhvr>
                                      <p:to>
                                        <p:strVal val="visible"/>
                                      </p:to>
                                    </p:set>
                                    <p:animEffect filter="fade" transition="in">
                                      <p:cBhvr>
                                        <p:cTn dur="500"/>
                                        <p:tgtEl>
                                          <p:spTgt spid="371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5">
                                            <p:txEl>
                                              <p:pRg end="10" st="10"/>
                                            </p:txEl>
                                          </p:spTgt>
                                        </p:tgtEl>
                                        <p:attrNameLst>
                                          <p:attrName>style.visibility</p:attrName>
                                        </p:attrNameLst>
                                      </p:cBhvr>
                                      <p:to>
                                        <p:strVal val="visible"/>
                                      </p:to>
                                    </p:set>
                                    <p:animEffect filter="fade" transition="in">
                                      <p:cBhvr>
                                        <p:cTn dur="500"/>
                                        <p:tgtEl>
                                          <p:spTgt spid="371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5">
                                            <p:txEl>
                                              <p:pRg end="11" st="11"/>
                                            </p:txEl>
                                          </p:spTgt>
                                        </p:tgtEl>
                                        <p:attrNameLst>
                                          <p:attrName>style.visibility</p:attrName>
                                        </p:attrNameLst>
                                      </p:cBhvr>
                                      <p:to>
                                        <p:strVal val="visible"/>
                                      </p:to>
                                    </p:set>
                                    <p:animEffect filter="fade" transition="in">
                                      <p:cBhvr>
                                        <p:cTn dur="500"/>
                                        <p:tgtEl>
                                          <p:spTgt spid="3715">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6">
                                            <p:txEl>
                                              <p:pRg end="0" st="0"/>
                                            </p:txEl>
                                          </p:spTgt>
                                        </p:tgtEl>
                                        <p:attrNameLst>
                                          <p:attrName>style.visibility</p:attrName>
                                        </p:attrNameLst>
                                      </p:cBhvr>
                                      <p:to>
                                        <p:strVal val="visible"/>
                                      </p:to>
                                    </p:set>
                                    <p:animEffect filter="fade" transition="in">
                                      <p:cBhvr>
                                        <p:cTn dur="500"/>
                                        <p:tgtEl>
                                          <p:spTgt spid="37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6">
                                            <p:txEl>
                                              <p:pRg end="1" st="1"/>
                                            </p:txEl>
                                          </p:spTgt>
                                        </p:tgtEl>
                                        <p:attrNameLst>
                                          <p:attrName>style.visibility</p:attrName>
                                        </p:attrNameLst>
                                      </p:cBhvr>
                                      <p:to>
                                        <p:strVal val="visible"/>
                                      </p:to>
                                    </p:set>
                                    <p:animEffect filter="fade" transition="in">
                                      <p:cBhvr>
                                        <p:cTn dur="500"/>
                                        <p:tgtEl>
                                          <p:spTgt spid="37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6">
                                            <p:txEl>
                                              <p:pRg end="2" st="2"/>
                                            </p:txEl>
                                          </p:spTgt>
                                        </p:tgtEl>
                                        <p:attrNameLst>
                                          <p:attrName>style.visibility</p:attrName>
                                        </p:attrNameLst>
                                      </p:cBhvr>
                                      <p:to>
                                        <p:strVal val="visible"/>
                                      </p:to>
                                    </p:set>
                                    <p:animEffect filter="fade" transition="in">
                                      <p:cBhvr>
                                        <p:cTn dur="500"/>
                                        <p:tgtEl>
                                          <p:spTgt spid="37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6">
                                            <p:txEl>
                                              <p:pRg end="3" st="3"/>
                                            </p:txEl>
                                          </p:spTgt>
                                        </p:tgtEl>
                                        <p:attrNameLst>
                                          <p:attrName>style.visibility</p:attrName>
                                        </p:attrNameLst>
                                      </p:cBhvr>
                                      <p:to>
                                        <p:strVal val="visible"/>
                                      </p:to>
                                    </p:set>
                                    <p:animEffect filter="fade" transition="in">
                                      <p:cBhvr>
                                        <p:cTn dur="500"/>
                                        <p:tgtEl>
                                          <p:spTgt spid="37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6">
                                            <p:txEl>
                                              <p:pRg end="4" st="4"/>
                                            </p:txEl>
                                          </p:spTgt>
                                        </p:tgtEl>
                                        <p:attrNameLst>
                                          <p:attrName>style.visibility</p:attrName>
                                        </p:attrNameLst>
                                      </p:cBhvr>
                                      <p:to>
                                        <p:strVal val="visible"/>
                                      </p:to>
                                    </p:set>
                                    <p:animEffect filter="fade" transition="in">
                                      <p:cBhvr>
                                        <p:cTn dur="500"/>
                                        <p:tgtEl>
                                          <p:spTgt spid="371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6">
                                            <p:txEl>
                                              <p:pRg end="5" st="5"/>
                                            </p:txEl>
                                          </p:spTgt>
                                        </p:tgtEl>
                                        <p:attrNameLst>
                                          <p:attrName>style.visibility</p:attrName>
                                        </p:attrNameLst>
                                      </p:cBhvr>
                                      <p:to>
                                        <p:strVal val="visible"/>
                                      </p:to>
                                    </p:set>
                                    <p:animEffect filter="fade" transition="in">
                                      <p:cBhvr>
                                        <p:cTn dur="500"/>
                                        <p:tgtEl>
                                          <p:spTgt spid="371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6">
                                            <p:txEl>
                                              <p:pRg end="6" st="6"/>
                                            </p:txEl>
                                          </p:spTgt>
                                        </p:tgtEl>
                                        <p:attrNameLst>
                                          <p:attrName>style.visibility</p:attrName>
                                        </p:attrNameLst>
                                      </p:cBhvr>
                                      <p:to>
                                        <p:strVal val="visible"/>
                                      </p:to>
                                    </p:set>
                                    <p:animEffect filter="fade" transition="in">
                                      <p:cBhvr>
                                        <p:cTn dur="500"/>
                                        <p:tgtEl>
                                          <p:spTgt spid="371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6">
                                            <p:txEl>
                                              <p:pRg end="7" st="7"/>
                                            </p:txEl>
                                          </p:spTgt>
                                        </p:tgtEl>
                                        <p:attrNameLst>
                                          <p:attrName>style.visibility</p:attrName>
                                        </p:attrNameLst>
                                      </p:cBhvr>
                                      <p:to>
                                        <p:strVal val="visible"/>
                                      </p:to>
                                    </p:set>
                                    <p:animEffect filter="fade" transition="in">
                                      <p:cBhvr>
                                        <p:cTn dur="500"/>
                                        <p:tgtEl>
                                          <p:spTgt spid="371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6">
                                            <p:txEl>
                                              <p:pRg end="8" st="8"/>
                                            </p:txEl>
                                          </p:spTgt>
                                        </p:tgtEl>
                                        <p:attrNameLst>
                                          <p:attrName>style.visibility</p:attrName>
                                        </p:attrNameLst>
                                      </p:cBhvr>
                                      <p:to>
                                        <p:strVal val="visible"/>
                                      </p:to>
                                    </p:set>
                                    <p:animEffect filter="fade" transition="in">
                                      <p:cBhvr>
                                        <p:cTn dur="500"/>
                                        <p:tgtEl>
                                          <p:spTgt spid="371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6">
                                            <p:txEl>
                                              <p:pRg end="9" st="9"/>
                                            </p:txEl>
                                          </p:spTgt>
                                        </p:tgtEl>
                                        <p:attrNameLst>
                                          <p:attrName>style.visibility</p:attrName>
                                        </p:attrNameLst>
                                      </p:cBhvr>
                                      <p:to>
                                        <p:strVal val="visible"/>
                                      </p:to>
                                    </p:set>
                                    <p:animEffect filter="fade" transition="in">
                                      <p:cBhvr>
                                        <p:cTn dur="500"/>
                                        <p:tgtEl>
                                          <p:spTgt spid="371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6">
                                            <p:txEl>
                                              <p:pRg end="10" st="10"/>
                                            </p:txEl>
                                          </p:spTgt>
                                        </p:tgtEl>
                                        <p:attrNameLst>
                                          <p:attrName>style.visibility</p:attrName>
                                        </p:attrNameLst>
                                      </p:cBhvr>
                                      <p:to>
                                        <p:strVal val="visible"/>
                                      </p:to>
                                    </p:set>
                                    <p:animEffect filter="fade" transition="in">
                                      <p:cBhvr>
                                        <p:cTn dur="500"/>
                                        <p:tgtEl>
                                          <p:spTgt spid="371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7">
                                            <p:txEl>
                                              <p:pRg end="0" st="0"/>
                                            </p:txEl>
                                          </p:spTgt>
                                        </p:tgtEl>
                                        <p:attrNameLst>
                                          <p:attrName>style.visibility</p:attrName>
                                        </p:attrNameLst>
                                      </p:cBhvr>
                                      <p:to>
                                        <p:strVal val="visible"/>
                                      </p:to>
                                    </p:set>
                                    <p:animEffect filter="fade" transition="in">
                                      <p:cBhvr>
                                        <p:cTn dur="500"/>
                                        <p:tgtEl>
                                          <p:spTgt spid="37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7">
                                            <p:txEl>
                                              <p:pRg end="1" st="1"/>
                                            </p:txEl>
                                          </p:spTgt>
                                        </p:tgtEl>
                                        <p:attrNameLst>
                                          <p:attrName>style.visibility</p:attrName>
                                        </p:attrNameLst>
                                      </p:cBhvr>
                                      <p:to>
                                        <p:strVal val="visible"/>
                                      </p:to>
                                    </p:set>
                                    <p:animEffect filter="fade" transition="in">
                                      <p:cBhvr>
                                        <p:cTn dur="500"/>
                                        <p:tgtEl>
                                          <p:spTgt spid="37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7">
                                            <p:txEl>
                                              <p:pRg end="2" st="2"/>
                                            </p:txEl>
                                          </p:spTgt>
                                        </p:tgtEl>
                                        <p:attrNameLst>
                                          <p:attrName>style.visibility</p:attrName>
                                        </p:attrNameLst>
                                      </p:cBhvr>
                                      <p:to>
                                        <p:strVal val="visible"/>
                                      </p:to>
                                    </p:set>
                                    <p:animEffect filter="fade" transition="in">
                                      <p:cBhvr>
                                        <p:cTn dur="500"/>
                                        <p:tgtEl>
                                          <p:spTgt spid="37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7">
                                            <p:txEl>
                                              <p:pRg end="3" st="3"/>
                                            </p:txEl>
                                          </p:spTgt>
                                        </p:tgtEl>
                                        <p:attrNameLst>
                                          <p:attrName>style.visibility</p:attrName>
                                        </p:attrNameLst>
                                      </p:cBhvr>
                                      <p:to>
                                        <p:strVal val="visible"/>
                                      </p:to>
                                    </p:set>
                                    <p:animEffect filter="fade" transition="in">
                                      <p:cBhvr>
                                        <p:cTn dur="500"/>
                                        <p:tgtEl>
                                          <p:spTgt spid="37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7">
                                            <p:txEl>
                                              <p:pRg end="4" st="4"/>
                                            </p:txEl>
                                          </p:spTgt>
                                        </p:tgtEl>
                                        <p:attrNameLst>
                                          <p:attrName>style.visibility</p:attrName>
                                        </p:attrNameLst>
                                      </p:cBhvr>
                                      <p:to>
                                        <p:strVal val="visible"/>
                                      </p:to>
                                    </p:set>
                                    <p:animEffect filter="fade" transition="in">
                                      <p:cBhvr>
                                        <p:cTn dur="500"/>
                                        <p:tgtEl>
                                          <p:spTgt spid="371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7">
                                            <p:txEl>
                                              <p:pRg end="5" st="5"/>
                                            </p:txEl>
                                          </p:spTgt>
                                        </p:tgtEl>
                                        <p:attrNameLst>
                                          <p:attrName>style.visibility</p:attrName>
                                        </p:attrNameLst>
                                      </p:cBhvr>
                                      <p:to>
                                        <p:strVal val="visible"/>
                                      </p:to>
                                    </p:set>
                                    <p:animEffect filter="fade" transition="in">
                                      <p:cBhvr>
                                        <p:cTn dur="500"/>
                                        <p:tgtEl>
                                          <p:spTgt spid="371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7">
                                            <p:txEl>
                                              <p:pRg end="6" st="6"/>
                                            </p:txEl>
                                          </p:spTgt>
                                        </p:tgtEl>
                                        <p:attrNameLst>
                                          <p:attrName>style.visibility</p:attrName>
                                        </p:attrNameLst>
                                      </p:cBhvr>
                                      <p:to>
                                        <p:strVal val="visible"/>
                                      </p:to>
                                    </p:set>
                                    <p:animEffect filter="fade" transition="in">
                                      <p:cBhvr>
                                        <p:cTn dur="500"/>
                                        <p:tgtEl>
                                          <p:spTgt spid="371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7">
                                            <p:txEl>
                                              <p:pRg end="7" st="7"/>
                                            </p:txEl>
                                          </p:spTgt>
                                        </p:tgtEl>
                                        <p:attrNameLst>
                                          <p:attrName>style.visibility</p:attrName>
                                        </p:attrNameLst>
                                      </p:cBhvr>
                                      <p:to>
                                        <p:strVal val="visible"/>
                                      </p:to>
                                    </p:set>
                                    <p:animEffect filter="fade" transition="in">
                                      <p:cBhvr>
                                        <p:cTn dur="500"/>
                                        <p:tgtEl>
                                          <p:spTgt spid="371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7">
                                            <p:txEl>
                                              <p:pRg end="8" st="8"/>
                                            </p:txEl>
                                          </p:spTgt>
                                        </p:tgtEl>
                                        <p:attrNameLst>
                                          <p:attrName>style.visibility</p:attrName>
                                        </p:attrNameLst>
                                      </p:cBhvr>
                                      <p:to>
                                        <p:strVal val="visible"/>
                                      </p:to>
                                    </p:set>
                                    <p:animEffect filter="fade" transition="in">
                                      <p:cBhvr>
                                        <p:cTn dur="500"/>
                                        <p:tgtEl>
                                          <p:spTgt spid="371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8"/>
                                        </p:tgtEl>
                                        <p:attrNameLst>
                                          <p:attrName>style.visibility</p:attrName>
                                        </p:attrNameLst>
                                      </p:cBhvr>
                                      <p:to>
                                        <p:strVal val="visible"/>
                                      </p:to>
                                    </p:set>
                                    <p:animEffect filter="fade" transition="in">
                                      <p:cBhvr>
                                        <p:cTn dur="500"/>
                                        <p:tgtEl>
                                          <p:spTgt spid="37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2" name="Shape 3722"/>
        <p:cNvGrpSpPr/>
        <p:nvPr/>
      </p:nvGrpSpPr>
      <p:grpSpPr>
        <a:xfrm>
          <a:off x="0" y="0"/>
          <a:ext cx="0" cy="0"/>
          <a:chOff x="0" y="0"/>
          <a:chExt cx="0" cy="0"/>
        </a:xfrm>
      </p:grpSpPr>
      <p:sp>
        <p:nvSpPr>
          <p:cNvPr id="3723" name="Google Shape;3723;p438"/>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3724" name="Google Shape;3724;p438"/>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SUPER AND SUB CLASS BOTH ARE GENERIC</a:t>
            </a:r>
            <a:endParaRPr/>
          </a:p>
        </p:txBody>
      </p:sp>
      <p:sp>
        <p:nvSpPr>
          <p:cNvPr id="3725" name="Google Shape;3725;p438"/>
          <p:cNvSpPr txBox="1"/>
          <p:nvPr/>
        </p:nvSpPr>
        <p:spPr>
          <a:xfrm>
            <a:off x="107315" y="1701165"/>
            <a:ext cx="1864360" cy="3415030"/>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SuperA&lt;T&gt;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T 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SuperA(T n)</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a=n;</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T getA()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return 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sz="1800">
              <a:solidFill>
                <a:schemeClr val="lt1"/>
              </a:solidFill>
              <a:latin typeface="Garamond"/>
              <a:ea typeface="Garamond"/>
              <a:cs typeface="Garamond"/>
              <a:sym typeface="Garamond"/>
            </a:endParaRPr>
          </a:p>
        </p:txBody>
      </p:sp>
      <p:sp>
        <p:nvSpPr>
          <p:cNvPr id="3726" name="Google Shape;3726;p438"/>
          <p:cNvSpPr txBox="1"/>
          <p:nvPr/>
        </p:nvSpPr>
        <p:spPr>
          <a:xfrm>
            <a:off x="2195830" y="1790065"/>
            <a:ext cx="3530600" cy="2030095"/>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SubA&lt;T&gt; extends SuperA&lt;T&gt;</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SubA(T n1)</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super(n1);</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sz="1800">
              <a:solidFill>
                <a:schemeClr val="lt1"/>
              </a:solidFill>
              <a:latin typeface="Garamond"/>
              <a:ea typeface="Garamond"/>
              <a:cs typeface="Garamond"/>
              <a:sym typeface="Garamond"/>
            </a:endParaRPr>
          </a:p>
        </p:txBody>
      </p:sp>
      <p:sp>
        <p:nvSpPr>
          <p:cNvPr id="3727" name="Google Shape;3727;p438"/>
          <p:cNvSpPr txBox="1"/>
          <p:nvPr/>
        </p:nvSpPr>
        <p:spPr>
          <a:xfrm>
            <a:off x="2484120" y="3933190"/>
            <a:ext cx="5015865" cy="2861310"/>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Ex</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public static void main(String args[])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SubA&lt;Integer&gt; s=new SubA&lt;Integer&gt;(10);</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System.out.println(s.getA());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SubA&lt;String&gt; s1=new SubA&lt;String&gt;(“Jyothi”);</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System.out.println(s1.getA());</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p:txBody>
      </p:sp>
      <p:sp>
        <p:nvSpPr>
          <p:cNvPr id="3728" name="Google Shape;3728;p438"/>
          <p:cNvSpPr txBox="1"/>
          <p:nvPr/>
        </p:nvSpPr>
        <p:spPr>
          <a:xfrm>
            <a:off x="7164705" y="2637155"/>
            <a:ext cx="1160145" cy="92202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Output: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10</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Jyothi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5">
                                            <p:txEl>
                                              <p:pRg end="0" st="0"/>
                                            </p:txEl>
                                          </p:spTgt>
                                        </p:tgtEl>
                                        <p:attrNameLst>
                                          <p:attrName>style.visibility</p:attrName>
                                        </p:attrNameLst>
                                      </p:cBhvr>
                                      <p:to>
                                        <p:strVal val="visible"/>
                                      </p:to>
                                    </p:set>
                                    <p:animEffect filter="fade" transition="in">
                                      <p:cBhvr>
                                        <p:cTn dur="500"/>
                                        <p:tgtEl>
                                          <p:spTgt spid="37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5">
                                            <p:txEl>
                                              <p:pRg end="1" st="1"/>
                                            </p:txEl>
                                          </p:spTgt>
                                        </p:tgtEl>
                                        <p:attrNameLst>
                                          <p:attrName>style.visibility</p:attrName>
                                        </p:attrNameLst>
                                      </p:cBhvr>
                                      <p:to>
                                        <p:strVal val="visible"/>
                                      </p:to>
                                    </p:set>
                                    <p:animEffect filter="fade" transition="in">
                                      <p:cBhvr>
                                        <p:cTn dur="500"/>
                                        <p:tgtEl>
                                          <p:spTgt spid="37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5">
                                            <p:txEl>
                                              <p:pRg end="2" st="2"/>
                                            </p:txEl>
                                          </p:spTgt>
                                        </p:tgtEl>
                                        <p:attrNameLst>
                                          <p:attrName>style.visibility</p:attrName>
                                        </p:attrNameLst>
                                      </p:cBhvr>
                                      <p:to>
                                        <p:strVal val="visible"/>
                                      </p:to>
                                    </p:set>
                                    <p:animEffect filter="fade" transition="in">
                                      <p:cBhvr>
                                        <p:cTn dur="500"/>
                                        <p:tgtEl>
                                          <p:spTgt spid="37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5">
                                            <p:txEl>
                                              <p:pRg end="3" st="3"/>
                                            </p:txEl>
                                          </p:spTgt>
                                        </p:tgtEl>
                                        <p:attrNameLst>
                                          <p:attrName>style.visibility</p:attrName>
                                        </p:attrNameLst>
                                      </p:cBhvr>
                                      <p:to>
                                        <p:strVal val="visible"/>
                                      </p:to>
                                    </p:set>
                                    <p:animEffect filter="fade" transition="in">
                                      <p:cBhvr>
                                        <p:cTn dur="500"/>
                                        <p:tgtEl>
                                          <p:spTgt spid="372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5">
                                            <p:txEl>
                                              <p:pRg end="4" st="4"/>
                                            </p:txEl>
                                          </p:spTgt>
                                        </p:tgtEl>
                                        <p:attrNameLst>
                                          <p:attrName>style.visibility</p:attrName>
                                        </p:attrNameLst>
                                      </p:cBhvr>
                                      <p:to>
                                        <p:strVal val="visible"/>
                                      </p:to>
                                    </p:set>
                                    <p:animEffect filter="fade" transition="in">
                                      <p:cBhvr>
                                        <p:cTn dur="500"/>
                                        <p:tgtEl>
                                          <p:spTgt spid="372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5">
                                            <p:txEl>
                                              <p:pRg end="5" st="5"/>
                                            </p:txEl>
                                          </p:spTgt>
                                        </p:tgtEl>
                                        <p:attrNameLst>
                                          <p:attrName>style.visibility</p:attrName>
                                        </p:attrNameLst>
                                      </p:cBhvr>
                                      <p:to>
                                        <p:strVal val="visible"/>
                                      </p:to>
                                    </p:set>
                                    <p:animEffect filter="fade" transition="in">
                                      <p:cBhvr>
                                        <p:cTn dur="500"/>
                                        <p:tgtEl>
                                          <p:spTgt spid="372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5">
                                            <p:txEl>
                                              <p:pRg end="6" st="6"/>
                                            </p:txEl>
                                          </p:spTgt>
                                        </p:tgtEl>
                                        <p:attrNameLst>
                                          <p:attrName>style.visibility</p:attrName>
                                        </p:attrNameLst>
                                      </p:cBhvr>
                                      <p:to>
                                        <p:strVal val="visible"/>
                                      </p:to>
                                    </p:set>
                                    <p:animEffect filter="fade" transition="in">
                                      <p:cBhvr>
                                        <p:cTn dur="500"/>
                                        <p:tgtEl>
                                          <p:spTgt spid="372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5">
                                            <p:txEl>
                                              <p:pRg end="7" st="7"/>
                                            </p:txEl>
                                          </p:spTgt>
                                        </p:tgtEl>
                                        <p:attrNameLst>
                                          <p:attrName>style.visibility</p:attrName>
                                        </p:attrNameLst>
                                      </p:cBhvr>
                                      <p:to>
                                        <p:strVal val="visible"/>
                                      </p:to>
                                    </p:set>
                                    <p:animEffect filter="fade" transition="in">
                                      <p:cBhvr>
                                        <p:cTn dur="500"/>
                                        <p:tgtEl>
                                          <p:spTgt spid="372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5">
                                            <p:txEl>
                                              <p:pRg end="8" st="8"/>
                                            </p:txEl>
                                          </p:spTgt>
                                        </p:tgtEl>
                                        <p:attrNameLst>
                                          <p:attrName>style.visibility</p:attrName>
                                        </p:attrNameLst>
                                      </p:cBhvr>
                                      <p:to>
                                        <p:strVal val="visible"/>
                                      </p:to>
                                    </p:set>
                                    <p:animEffect filter="fade" transition="in">
                                      <p:cBhvr>
                                        <p:cTn dur="500"/>
                                        <p:tgtEl>
                                          <p:spTgt spid="372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5">
                                            <p:txEl>
                                              <p:pRg end="9" st="9"/>
                                            </p:txEl>
                                          </p:spTgt>
                                        </p:tgtEl>
                                        <p:attrNameLst>
                                          <p:attrName>style.visibility</p:attrName>
                                        </p:attrNameLst>
                                      </p:cBhvr>
                                      <p:to>
                                        <p:strVal val="visible"/>
                                      </p:to>
                                    </p:set>
                                    <p:animEffect filter="fade" transition="in">
                                      <p:cBhvr>
                                        <p:cTn dur="500"/>
                                        <p:tgtEl>
                                          <p:spTgt spid="372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5">
                                            <p:txEl>
                                              <p:pRg end="10" st="10"/>
                                            </p:txEl>
                                          </p:spTgt>
                                        </p:tgtEl>
                                        <p:attrNameLst>
                                          <p:attrName>style.visibility</p:attrName>
                                        </p:attrNameLst>
                                      </p:cBhvr>
                                      <p:to>
                                        <p:strVal val="visible"/>
                                      </p:to>
                                    </p:set>
                                    <p:animEffect filter="fade" transition="in">
                                      <p:cBhvr>
                                        <p:cTn dur="500"/>
                                        <p:tgtEl>
                                          <p:spTgt spid="372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5">
                                            <p:txEl>
                                              <p:pRg end="11" st="11"/>
                                            </p:txEl>
                                          </p:spTgt>
                                        </p:tgtEl>
                                        <p:attrNameLst>
                                          <p:attrName>style.visibility</p:attrName>
                                        </p:attrNameLst>
                                      </p:cBhvr>
                                      <p:to>
                                        <p:strVal val="visible"/>
                                      </p:to>
                                    </p:set>
                                    <p:animEffect filter="fade" transition="in">
                                      <p:cBhvr>
                                        <p:cTn dur="500"/>
                                        <p:tgtEl>
                                          <p:spTgt spid="3725">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6">
                                            <p:txEl>
                                              <p:pRg end="0" st="0"/>
                                            </p:txEl>
                                          </p:spTgt>
                                        </p:tgtEl>
                                        <p:attrNameLst>
                                          <p:attrName>style.visibility</p:attrName>
                                        </p:attrNameLst>
                                      </p:cBhvr>
                                      <p:to>
                                        <p:strVal val="visible"/>
                                      </p:to>
                                    </p:set>
                                    <p:animEffect filter="fade" transition="in">
                                      <p:cBhvr>
                                        <p:cTn dur="500"/>
                                        <p:tgtEl>
                                          <p:spTgt spid="37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6">
                                            <p:txEl>
                                              <p:pRg end="1" st="1"/>
                                            </p:txEl>
                                          </p:spTgt>
                                        </p:tgtEl>
                                        <p:attrNameLst>
                                          <p:attrName>style.visibility</p:attrName>
                                        </p:attrNameLst>
                                      </p:cBhvr>
                                      <p:to>
                                        <p:strVal val="visible"/>
                                      </p:to>
                                    </p:set>
                                    <p:animEffect filter="fade" transition="in">
                                      <p:cBhvr>
                                        <p:cTn dur="500"/>
                                        <p:tgtEl>
                                          <p:spTgt spid="37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6">
                                            <p:txEl>
                                              <p:pRg end="2" st="2"/>
                                            </p:txEl>
                                          </p:spTgt>
                                        </p:tgtEl>
                                        <p:attrNameLst>
                                          <p:attrName>style.visibility</p:attrName>
                                        </p:attrNameLst>
                                      </p:cBhvr>
                                      <p:to>
                                        <p:strVal val="visible"/>
                                      </p:to>
                                    </p:set>
                                    <p:animEffect filter="fade" transition="in">
                                      <p:cBhvr>
                                        <p:cTn dur="500"/>
                                        <p:tgtEl>
                                          <p:spTgt spid="37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6">
                                            <p:txEl>
                                              <p:pRg end="3" st="3"/>
                                            </p:txEl>
                                          </p:spTgt>
                                        </p:tgtEl>
                                        <p:attrNameLst>
                                          <p:attrName>style.visibility</p:attrName>
                                        </p:attrNameLst>
                                      </p:cBhvr>
                                      <p:to>
                                        <p:strVal val="visible"/>
                                      </p:to>
                                    </p:set>
                                    <p:animEffect filter="fade" transition="in">
                                      <p:cBhvr>
                                        <p:cTn dur="500"/>
                                        <p:tgtEl>
                                          <p:spTgt spid="372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6">
                                            <p:txEl>
                                              <p:pRg end="4" st="4"/>
                                            </p:txEl>
                                          </p:spTgt>
                                        </p:tgtEl>
                                        <p:attrNameLst>
                                          <p:attrName>style.visibility</p:attrName>
                                        </p:attrNameLst>
                                      </p:cBhvr>
                                      <p:to>
                                        <p:strVal val="visible"/>
                                      </p:to>
                                    </p:set>
                                    <p:animEffect filter="fade" transition="in">
                                      <p:cBhvr>
                                        <p:cTn dur="500"/>
                                        <p:tgtEl>
                                          <p:spTgt spid="372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6">
                                            <p:txEl>
                                              <p:pRg end="5" st="5"/>
                                            </p:txEl>
                                          </p:spTgt>
                                        </p:tgtEl>
                                        <p:attrNameLst>
                                          <p:attrName>style.visibility</p:attrName>
                                        </p:attrNameLst>
                                      </p:cBhvr>
                                      <p:to>
                                        <p:strVal val="visible"/>
                                      </p:to>
                                    </p:set>
                                    <p:animEffect filter="fade" transition="in">
                                      <p:cBhvr>
                                        <p:cTn dur="500"/>
                                        <p:tgtEl>
                                          <p:spTgt spid="372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6">
                                            <p:txEl>
                                              <p:pRg end="6" st="6"/>
                                            </p:txEl>
                                          </p:spTgt>
                                        </p:tgtEl>
                                        <p:attrNameLst>
                                          <p:attrName>style.visibility</p:attrName>
                                        </p:attrNameLst>
                                      </p:cBhvr>
                                      <p:to>
                                        <p:strVal val="visible"/>
                                      </p:to>
                                    </p:set>
                                    <p:animEffect filter="fade" transition="in">
                                      <p:cBhvr>
                                        <p:cTn dur="500"/>
                                        <p:tgtEl>
                                          <p:spTgt spid="372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7">
                                            <p:txEl>
                                              <p:pRg end="0" st="0"/>
                                            </p:txEl>
                                          </p:spTgt>
                                        </p:tgtEl>
                                        <p:attrNameLst>
                                          <p:attrName>style.visibility</p:attrName>
                                        </p:attrNameLst>
                                      </p:cBhvr>
                                      <p:to>
                                        <p:strVal val="visible"/>
                                      </p:to>
                                    </p:set>
                                    <p:animEffect filter="fade" transition="in">
                                      <p:cBhvr>
                                        <p:cTn dur="500"/>
                                        <p:tgtEl>
                                          <p:spTgt spid="37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7">
                                            <p:txEl>
                                              <p:pRg end="1" st="1"/>
                                            </p:txEl>
                                          </p:spTgt>
                                        </p:tgtEl>
                                        <p:attrNameLst>
                                          <p:attrName>style.visibility</p:attrName>
                                        </p:attrNameLst>
                                      </p:cBhvr>
                                      <p:to>
                                        <p:strVal val="visible"/>
                                      </p:to>
                                    </p:set>
                                    <p:animEffect filter="fade" transition="in">
                                      <p:cBhvr>
                                        <p:cTn dur="500"/>
                                        <p:tgtEl>
                                          <p:spTgt spid="37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7">
                                            <p:txEl>
                                              <p:pRg end="2" st="2"/>
                                            </p:txEl>
                                          </p:spTgt>
                                        </p:tgtEl>
                                        <p:attrNameLst>
                                          <p:attrName>style.visibility</p:attrName>
                                        </p:attrNameLst>
                                      </p:cBhvr>
                                      <p:to>
                                        <p:strVal val="visible"/>
                                      </p:to>
                                    </p:set>
                                    <p:animEffect filter="fade" transition="in">
                                      <p:cBhvr>
                                        <p:cTn dur="500"/>
                                        <p:tgtEl>
                                          <p:spTgt spid="37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7">
                                            <p:txEl>
                                              <p:pRg end="3" st="3"/>
                                            </p:txEl>
                                          </p:spTgt>
                                        </p:tgtEl>
                                        <p:attrNameLst>
                                          <p:attrName>style.visibility</p:attrName>
                                        </p:attrNameLst>
                                      </p:cBhvr>
                                      <p:to>
                                        <p:strVal val="visible"/>
                                      </p:to>
                                    </p:set>
                                    <p:animEffect filter="fade" transition="in">
                                      <p:cBhvr>
                                        <p:cTn dur="500"/>
                                        <p:tgtEl>
                                          <p:spTgt spid="372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7">
                                            <p:txEl>
                                              <p:pRg end="4" st="4"/>
                                            </p:txEl>
                                          </p:spTgt>
                                        </p:tgtEl>
                                        <p:attrNameLst>
                                          <p:attrName>style.visibility</p:attrName>
                                        </p:attrNameLst>
                                      </p:cBhvr>
                                      <p:to>
                                        <p:strVal val="visible"/>
                                      </p:to>
                                    </p:set>
                                    <p:animEffect filter="fade" transition="in">
                                      <p:cBhvr>
                                        <p:cTn dur="500"/>
                                        <p:tgtEl>
                                          <p:spTgt spid="372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7">
                                            <p:txEl>
                                              <p:pRg end="5" st="5"/>
                                            </p:txEl>
                                          </p:spTgt>
                                        </p:tgtEl>
                                        <p:attrNameLst>
                                          <p:attrName>style.visibility</p:attrName>
                                        </p:attrNameLst>
                                      </p:cBhvr>
                                      <p:to>
                                        <p:strVal val="visible"/>
                                      </p:to>
                                    </p:set>
                                    <p:animEffect filter="fade" transition="in">
                                      <p:cBhvr>
                                        <p:cTn dur="500"/>
                                        <p:tgtEl>
                                          <p:spTgt spid="372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7">
                                            <p:txEl>
                                              <p:pRg end="6" st="6"/>
                                            </p:txEl>
                                          </p:spTgt>
                                        </p:tgtEl>
                                        <p:attrNameLst>
                                          <p:attrName>style.visibility</p:attrName>
                                        </p:attrNameLst>
                                      </p:cBhvr>
                                      <p:to>
                                        <p:strVal val="visible"/>
                                      </p:to>
                                    </p:set>
                                    <p:animEffect filter="fade" transition="in">
                                      <p:cBhvr>
                                        <p:cTn dur="500"/>
                                        <p:tgtEl>
                                          <p:spTgt spid="372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7">
                                            <p:txEl>
                                              <p:pRg end="7" st="7"/>
                                            </p:txEl>
                                          </p:spTgt>
                                        </p:tgtEl>
                                        <p:attrNameLst>
                                          <p:attrName>style.visibility</p:attrName>
                                        </p:attrNameLst>
                                      </p:cBhvr>
                                      <p:to>
                                        <p:strVal val="visible"/>
                                      </p:to>
                                    </p:set>
                                    <p:animEffect filter="fade" transition="in">
                                      <p:cBhvr>
                                        <p:cTn dur="500"/>
                                        <p:tgtEl>
                                          <p:spTgt spid="372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7">
                                            <p:txEl>
                                              <p:pRg end="8" st="8"/>
                                            </p:txEl>
                                          </p:spTgt>
                                        </p:tgtEl>
                                        <p:attrNameLst>
                                          <p:attrName>style.visibility</p:attrName>
                                        </p:attrNameLst>
                                      </p:cBhvr>
                                      <p:to>
                                        <p:strVal val="visible"/>
                                      </p:to>
                                    </p:set>
                                    <p:animEffect filter="fade" transition="in">
                                      <p:cBhvr>
                                        <p:cTn dur="500"/>
                                        <p:tgtEl>
                                          <p:spTgt spid="372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7">
                                            <p:txEl>
                                              <p:pRg end="9" st="9"/>
                                            </p:txEl>
                                          </p:spTgt>
                                        </p:tgtEl>
                                        <p:attrNameLst>
                                          <p:attrName>style.visibility</p:attrName>
                                        </p:attrNameLst>
                                      </p:cBhvr>
                                      <p:to>
                                        <p:strVal val="visible"/>
                                      </p:to>
                                    </p:set>
                                    <p:animEffect filter="fade" transition="in">
                                      <p:cBhvr>
                                        <p:cTn dur="500"/>
                                        <p:tgtEl>
                                          <p:spTgt spid="372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8"/>
                                        </p:tgtEl>
                                        <p:attrNameLst>
                                          <p:attrName>style.visibility</p:attrName>
                                        </p:attrNameLst>
                                      </p:cBhvr>
                                      <p:to>
                                        <p:strVal val="visible"/>
                                      </p:to>
                                    </p:set>
                                    <p:animEffect filter="fade" transition="in">
                                      <p:cBhvr>
                                        <p:cTn dur="500"/>
                                        <p:tgtEl>
                                          <p:spTgt spid="37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2" name="Shape 3732"/>
        <p:cNvGrpSpPr/>
        <p:nvPr/>
      </p:nvGrpSpPr>
      <p:grpSpPr>
        <a:xfrm>
          <a:off x="0" y="0"/>
          <a:ext cx="0" cy="0"/>
          <a:chOff x="0" y="0"/>
          <a:chExt cx="0" cy="0"/>
        </a:xfrm>
      </p:grpSpPr>
      <p:sp>
        <p:nvSpPr>
          <p:cNvPr id="3733" name="Google Shape;3733;p439"/>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3 different ways of Generic and Inheritance</a:t>
            </a:r>
            <a:endParaRPr/>
          </a:p>
          <a:p>
            <a:pPr indent="-457200" lvl="0" marL="457200" rtl="0" algn="l">
              <a:lnSpc>
                <a:spcPct val="100000"/>
              </a:lnSpc>
              <a:spcBef>
                <a:spcPts val="600"/>
              </a:spcBef>
              <a:spcAft>
                <a:spcPts val="0"/>
              </a:spcAft>
              <a:buSzPts val="2000"/>
              <a:buFont typeface="Garamond"/>
              <a:buAutoNum type="arabicPeriod"/>
            </a:pPr>
            <a:r>
              <a:rPr lang="en-US"/>
              <a:t>Only Super class is Genreic</a:t>
            </a:r>
            <a:endParaRPr/>
          </a:p>
          <a:p>
            <a:pPr indent="-457200" lvl="0" marL="457200" rtl="0" algn="l">
              <a:lnSpc>
                <a:spcPct val="100000"/>
              </a:lnSpc>
              <a:spcBef>
                <a:spcPts val="600"/>
              </a:spcBef>
              <a:spcAft>
                <a:spcPts val="0"/>
              </a:spcAft>
              <a:buSzPts val="2000"/>
              <a:buFont typeface="Garamond"/>
              <a:buAutoNum type="arabicPeriod"/>
            </a:pPr>
            <a:r>
              <a:rPr lang="en-US"/>
              <a:t>Only Subclass is Generic</a:t>
            </a:r>
            <a:endParaRPr/>
          </a:p>
          <a:p>
            <a:pPr indent="-457200" lvl="0" marL="457200" rtl="0" algn="l">
              <a:lnSpc>
                <a:spcPct val="100000"/>
              </a:lnSpc>
              <a:spcBef>
                <a:spcPts val="600"/>
              </a:spcBef>
              <a:spcAft>
                <a:spcPts val="0"/>
              </a:spcAft>
              <a:buSzPts val="2000"/>
              <a:buFont typeface="Garamond"/>
              <a:buAutoNum type="arabicPeriod"/>
            </a:pPr>
            <a:r>
              <a:rPr lang="en-US"/>
              <a:t>Super and Sub class both are Generic</a:t>
            </a:r>
            <a:endParaRPr/>
          </a:p>
        </p:txBody>
      </p:sp>
      <p:sp>
        <p:nvSpPr>
          <p:cNvPr id="3734" name="Google Shape;3734;p43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GENERIC AND INHERITANCE</a:t>
            </a:r>
            <a:endParaRPr/>
          </a:p>
        </p:txBody>
      </p:sp>
      <p:sp>
        <p:nvSpPr>
          <p:cNvPr id="3735" name="Google Shape;3735;p439"/>
          <p:cNvSpPr/>
          <p:nvPr/>
        </p:nvSpPr>
        <p:spPr>
          <a:xfrm>
            <a:off x="5292090" y="3573145"/>
            <a:ext cx="2807970" cy="1727200"/>
          </a:xfrm>
          <a:prstGeom prst="cloud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subclass is free to use its own type parameters if needed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5"/>
                                        </p:tgtEl>
                                        <p:attrNameLst>
                                          <p:attrName>style.visibility</p:attrName>
                                        </p:attrNameLst>
                                      </p:cBhvr>
                                      <p:to>
                                        <p:strVal val="visible"/>
                                      </p:to>
                                    </p:set>
                                    <p:animEffect filter="fade" transition="in">
                                      <p:cBhvr>
                                        <p:cTn dur="500"/>
                                        <p:tgtEl>
                                          <p:spTgt spid="37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9" name="Shape 3739"/>
        <p:cNvGrpSpPr/>
        <p:nvPr/>
      </p:nvGrpSpPr>
      <p:grpSpPr>
        <a:xfrm>
          <a:off x="0" y="0"/>
          <a:ext cx="0" cy="0"/>
          <a:chOff x="0" y="0"/>
          <a:chExt cx="0" cy="0"/>
        </a:xfrm>
      </p:grpSpPr>
      <p:sp>
        <p:nvSpPr>
          <p:cNvPr id="3740" name="Google Shape;3740;p440"/>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3741" name="Google Shape;3741;p44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3F3F3F"/>
              </a:buClr>
              <a:buSzPct val="100000"/>
              <a:buFont typeface="Garamond"/>
              <a:buNone/>
            </a:pPr>
            <a:r>
              <a:rPr lang="en-US"/>
              <a:t>SUBCLASS IS FREE TO USE ITS OWN TYPE PARAMETERS IF NEEDED</a:t>
            </a:r>
            <a:endParaRPr/>
          </a:p>
        </p:txBody>
      </p:sp>
      <p:sp>
        <p:nvSpPr>
          <p:cNvPr id="3742" name="Google Shape;3742;p440"/>
          <p:cNvSpPr txBox="1"/>
          <p:nvPr/>
        </p:nvSpPr>
        <p:spPr>
          <a:xfrm>
            <a:off x="107315" y="1701165"/>
            <a:ext cx="1864360" cy="3415030"/>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SuperA&lt;T&gt;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T 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SuperA(T n)</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a=n;</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T getA()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return 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sz="1800">
              <a:solidFill>
                <a:schemeClr val="lt1"/>
              </a:solidFill>
              <a:latin typeface="Garamond"/>
              <a:ea typeface="Garamond"/>
              <a:cs typeface="Garamond"/>
              <a:sym typeface="Garamond"/>
            </a:endParaRPr>
          </a:p>
        </p:txBody>
      </p:sp>
      <p:sp>
        <p:nvSpPr>
          <p:cNvPr id="3743" name="Google Shape;3743;p440"/>
          <p:cNvSpPr txBox="1"/>
          <p:nvPr/>
        </p:nvSpPr>
        <p:spPr>
          <a:xfrm>
            <a:off x="2195830" y="1790065"/>
            <a:ext cx="3530600" cy="2030095"/>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SubA&lt;T&gt; extends SuperA&lt;T&gt;</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SubA(T n1)</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super(n1);</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sz="1800">
              <a:solidFill>
                <a:schemeClr val="lt1"/>
              </a:solidFill>
              <a:latin typeface="Garamond"/>
              <a:ea typeface="Garamond"/>
              <a:cs typeface="Garamond"/>
              <a:sym typeface="Garamond"/>
            </a:endParaRPr>
          </a:p>
        </p:txBody>
      </p:sp>
      <p:sp>
        <p:nvSpPr>
          <p:cNvPr id="3744" name="Google Shape;3744;p440"/>
          <p:cNvSpPr txBox="1"/>
          <p:nvPr/>
        </p:nvSpPr>
        <p:spPr>
          <a:xfrm>
            <a:off x="2484120" y="3933190"/>
            <a:ext cx="5015865" cy="2861310"/>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Ex</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public static void main(String args[])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SubA&lt;Integer&gt; s=new SubA&lt;Integer&gt;(10);</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System.out.println(s.getA());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SubA&lt;String&gt; s1=new SubA&lt;String&gt;(“Jyothi”);</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System.out.println(s1.getA());</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p:txBody>
      </p:sp>
      <p:sp>
        <p:nvSpPr>
          <p:cNvPr id="3745" name="Google Shape;3745;p440"/>
          <p:cNvSpPr txBox="1"/>
          <p:nvPr/>
        </p:nvSpPr>
        <p:spPr>
          <a:xfrm>
            <a:off x="7164705" y="2637155"/>
            <a:ext cx="1160145" cy="92202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Output: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10</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Jyothi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2"/>
                                        </p:tgtEl>
                                        <p:attrNameLst>
                                          <p:attrName>style.visibility</p:attrName>
                                        </p:attrNameLst>
                                      </p:cBhvr>
                                      <p:to>
                                        <p:strVal val="visible"/>
                                      </p:to>
                                    </p:set>
                                    <p:animEffect filter="fade" transition="in">
                                      <p:cBhvr>
                                        <p:cTn dur="500"/>
                                        <p:tgtEl>
                                          <p:spTgt spid="37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2">
                                            <p:txEl>
                                              <p:pRg end="0" st="0"/>
                                            </p:txEl>
                                          </p:spTgt>
                                        </p:tgtEl>
                                        <p:attrNameLst>
                                          <p:attrName>style.visibility</p:attrName>
                                        </p:attrNameLst>
                                      </p:cBhvr>
                                      <p:to>
                                        <p:strVal val="visible"/>
                                      </p:to>
                                    </p:set>
                                    <p:animEffect filter="fade" transition="in">
                                      <p:cBhvr>
                                        <p:cTn dur="500"/>
                                        <p:tgtEl>
                                          <p:spTgt spid="37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2">
                                            <p:txEl>
                                              <p:pRg end="1" st="1"/>
                                            </p:txEl>
                                          </p:spTgt>
                                        </p:tgtEl>
                                        <p:attrNameLst>
                                          <p:attrName>style.visibility</p:attrName>
                                        </p:attrNameLst>
                                      </p:cBhvr>
                                      <p:to>
                                        <p:strVal val="visible"/>
                                      </p:to>
                                    </p:set>
                                    <p:animEffect filter="fade" transition="in">
                                      <p:cBhvr>
                                        <p:cTn dur="500"/>
                                        <p:tgtEl>
                                          <p:spTgt spid="37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2">
                                            <p:txEl>
                                              <p:pRg end="2" st="2"/>
                                            </p:txEl>
                                          </p:spTgt>
                                        </p:tgtEl>
                                        <p:attrNameLst>
                                          <p:attrName>style.visibility</p:attrName>
                                        </p:attrNameLst>
                                      </p:cBhvr>
                                      <p:to>
                                        <p:strVal val="visible"/>
                                      </p:to>
                                    </p:set>
                                    <p:animEffect filter="fade" transition="in">
                                      <p:cBhvr>
                                        <p:cTn dur="500"/>
                                        <p:tgtEl>
                                          <p:spTgt spid="37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2">
                                            <p:txEl>
                                              <p:pRg end="3" st="3"/>
                                            </p:txEl>
                                          </p:spTgt>
                                        </p:tgtEl>
                                        <p:attrNameLst>
                                          <p:attrName>style.visibility</p:attrName>
                                        </p:attrNameLst>
                                      </p:cBhvr>
                                      <p:to>
                                        <p:strVal val="visible"/>
                                      </p:to>
                                    </p:set>
                                    <p:animEffect filter="fade" transition="in">
                                      <p:cBhvr>
                                        <p:cTn dur="500"/>
                                        <p:tgtEl>
                                          <p:spTgt spid="374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2">
                                            <p:txEl>
                                              <p:pRg end="4" st="4"/>
                                            </p:txEl>
                                          </p:spTgt>
                                        </p:tgtEl>
                                        <p:attrNameLst>
                                          <p:attrName>style.visibility</p:attrName>
                                        </p:attrNameLst>
                                      </p:cBhvr>
                                      <p:to>
                                        <p:strVal val="visible"/>
                                      </p:to>
                                    </p:set>
                                    <p:animEffect filter="fade" transition="in">
                                      <p:cBhvr>
                                        <p:cTn dur="500"/>
                                        <p:tgtEl>
                                          <p:spTgt spid="374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2">
                                            <p:txEl>
                                              <p:pRg end="5" st="5"/>
                                            </p:txEl>
                                          </p:spTgt>
                                        </p:tgtEl>
                                        <p:attrNameLst>
                                          <p:attrName>style.visibility</p:attrName>
                                        </p:attrNameLst>
                                      </p:cBhvr>
                                      <p:to>
                                        <p:strVal val="visible"/>
                                      </p:to>
                                    </p:set>
                                    <p:animEffect filter="fade" transition="in">
                                      <p:cBhvr>
                                        <p:cTn dur="500"/>
                                        <p:tgtEl>
                                          <p:spTgt spid="374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2">
                                            <p:txEl>
                                              <p:pRg end="6" st="6"/>
                                            </p:txEl>
                                          </p:spTgt>
                                        </p:tgtEl>
                                        <p:attrNameLst>
                                          <p:attrName>style.visibility</p:attrName>
                                        </p:attrNameLst>
                                      </p:cBhvr>
                                      <p:to>
                                        <p:strVal val="visible"/>
                                      </p:to>
                                    </p:set>
                                    <p:animEffect filter="fade" transition="in">
                                      <p:cBhvr>
                                        <p:cTn dur="500"/>
                                        <p:tgtEl>
                                          <p:spTgt spid="374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2">
                                            <p:txEl>
                                              <p:pRg end="7" st="7"/>
                                            </p:txEl>
                                          </p:spTgt>
                                        </p:tgtEl>
                                        <p:attrNameLst>
                                          <p:attrName>style.visibility</p:attrName>
                                        </p:attrNameLst>
                                      </p:cBhvr>
                                      <p:to>
                                        <p:strVal val="visible"/>
                                      </p:to>
                                    </p:set>
                                    <p:animEffect filter="fade" transition="in">
                                      <p:cBhvr>
                                        <p:cTn dur="500"/>
                                        <p:tgtEl>
                                          <p:spTgt spid="374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2">
                                            <p:txEl>
                                              <p:pRg end="8" st="8"/>
                                            </p:txEl>
                                          </p:spTgt>
                                        </p:tgtEl>
                                        <p:attrNameLst>
                                          <p:attrName>style.visibility</p:attrName>
                                        </p:attrNameLst>
                                      </p:cBhvr>
                                      <p:to>
                                        <p:strVal val="visible"/>
                                      </p:to>
                                    </p:set>
                                    <p:animEffect filter="fade" transition="in">
                                      <p:cBhvr>
                                        <p:cTn dur="500"/>
                                        <p:tgtEl>
                                          <p:spTgt spid="374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2">
                                            <p:txEl>
                                              <p:pRg end="9" st="9"/>
                                            </p:txEl>
                                          </p:spTgt>
                                        </p:tgtEl>
                                        <p:attrNameLst>
                                          <p:attrName>style.visibility</p:attrName>
                                        </p:attrNameLst>
                                      </p:cBhvr>
                                      <p:to>
                                        <p:strVal val="visible"/>
                                      </p:to>
                                    </p:set>
                                    <p:animEffect filter="fade" transition="in">
                                      <p:cBhvr>
                                        <p:cTn dur="500"/>
                                        <p:tgtEl>
                                          <p:spTgt spid="374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2">
                                            <p:txEl>
                                              <p:pRg end="10" st="10"/>
                                            </p:txEl>
                                          </p:spTgt>
                                        </p:tgtEl>
                                        <p:attrNameLst>
                                          <p:attrName>style.visibility</p:attrName>
                                        </p:attrNameLst>
                                      </p:cBhvr>
                                      <p:to>
                                        <p:strVal val="visible"/>
                                      </p:to>
                                    </p:set>
                                    <p:animEffect filter="fade" transition="in">
                                      <p:cBhvr>
                                        <p:cTn dur="500"/>
                                        <p:tgtEl>
                                          <p:spTgt spid="374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2">
                                            <p:txEl>
                                              <p:pRg end="11" st="11"/>
                                            </p:txEl>
                                          </p:spTgt>
                                        </p:tgtEl>
                                        <p:attrNameLst>
                                          <p:attrName>style.visibility</p:attrName>
                                        </p:attrNameLst>
                                      </p:cBhvr>
                                      <p:to>
                                        <p:strVal val="visible"/>
                                      </p:to>
                                    </p:set>
                                    <p:animEffect filter="fade" transition="in">
                                      <p:cBhvr>
                                        <p:cTn dur="500"/>
                                        <p:tgtEl>
                                          <p:spTgt spid="374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3">
                                            <p:txEl>
                                              <p:pRg end="0" st="0"/>
                                            </p:txEl>
                                          </p:spTgt>
                                        </p:tgtEl>
                                        <p:attrNameLst>
                                          <p:attrName>style.visibility</p:attrName>
                                        </p:attrNameLst>
                                      </p:cBhvr>
                                      <p:to>
                                        <p:strVal val="visible"/>
                                      </p:to>
                                    </p:set>
                                    <p:animEffect filter="fade" transition="in">
                                      <p:cBhvr>
                                        <p:cTn dur="500"/>
                                        <p:tgtEl>
                                          <p:spTgt spid="37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3">
                                            <p:txEl>
                                              <p:pRg end="1" st="1"/>
                                            </p:txEl>
                                          </p:spTgt>
                                        </p:tgtEl>
                                        <p:attrNameLst>
                                          <p:attrName>style.visibility</p:attrName>
                                        </p:attrNameLst>
                                      </p:cBhvr>
                                      <p:to>
                                        <p:strVal val="visible"/>
                                      </p:to>
                                    </p:set>
                                    <p:animEffect filter="fade" transition="in">
                                      <p:cBhvr>
                                        <p:cTn dur="500"/>
                                        <p:tgtEl>
                                          <p:spTgt spid="37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3">
                                            <p:txEl>
                                              <p:pRg end="2" st="2"/>
                                            </p:txEl>
                                          </p:spTgt>
                                        </p:tgtEl>
                                        <p:attrNameLst>
                                          <p:attrName>style.visibility</p:attrName>
                                        </p:attrNameLst>
                                      </p:cBhvr>
                                      <p:to>
                                        <p:strVal val="visible"/>
                                      </p:to>
                                    </p:set>
                                    <p:animEffect filter="fade" transition="in">
                                      <p:cBhvr>
                                        <p:cTn dur="500"/>
                                        <p:tgtEl>
                                          <p:spTgt spid="37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3">
                                            <p:txEl>
                                              <p:pRg end="3" st="3"/>
                                            </p:txEl>
                                          </p:spTgt>
                                        </p:tgtEl>
                                        <p:attrNameLst>
                                          <p:attrName>style.visibility</p:attrName>
                                        </p:attrNameLst>
                                      </p:cBhvr>
                                      <p:to>
                                        <p:strVal val="visible"/>
                                      </p:to>
                                    </p:set>
                                    <p:animEffect filter="fade" transition="in">
                                      <p:cBhvr>
                                        <p:cTn dur="500"/>
                                        <p:tgtEl>
                                          <p:spTgt spid="374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3">
                                            <p:txEl>
                                              <p:pRg end="4" st="4"/>
                                            </p:txEl>
                                          </p:spTgt>
                                        </p:tgtEl>
                                        <p:attrNameLst>
                                          <p:attrName>style.visibility</p:attrName>
                                        </p:attrNameLst>
                                      </p:cBhvr>
                                      <p:to>
                                        <p:strVal val="visible"/>
                                      </p:to>
                                    </p:set>
                                    <p:animEffect filter="fade" transition="in">
                                      <p:cBhvr>
                                        <p:cTn dur="500"/>
                                        <p:tgtEl>
                                          <p:spTgt spid="374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3">
                                            <p:txEl>
                                              <p:pRg end="5" st="5"/>
                                            </p:txEl>
                                          </p:spTgt>
                                        </p:tgtEl>
                                        <p:attrNameLst>
                                          <p:attrName>style.visibility</p:attrName>
                                        </p:attrNameLst>
                                      </p:cBhvr>
                                      <p:to>
                                        <p:strVal val="visible"/>
                                      </p:to>
                                    </p:set>
                                    <p:animEffect filter="fade" transition="in">
                                      <p:cBhvr>
                                        <p:cTn dur="500"/>
                                        <p:tgtEl>
                                          <p:spTgt spid="374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3">
                                            <p:txEl>
                                              <p:pRg end="6" st="6"/>
                                            </p:txEl>
                                          </p:spTgt>
                                        </p:tgtEl>
                                        <p:attrNameLst>
                                          <p:attrName>style.visibility</p:attrName>
                                        </p:attrNameLst>
                                      </p:cBhvr>
                                      <p:to>
                                        <p:strVal val="visible"/>
                                      </p:to>
                                    </p:set>
                                    <p:animEffect filter="fade" transition="in">
                                      <p:cBhvr>
                                        <p:cTn dur="500"/>
                                        <p:tgtEl>
                                          <p:spTgt spid="374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9" name="Shape 3749"/>
        <p:cNvGrpSpPr/>
        <p:nvPr/>
      </p:nvGrpSpPr>
      <p:grpSpPr>
        <a:xfrm>
          <a:off x="0" y="0"/>
          <a:ext cx="0" cy="0"/>
          <a:chOff x="0" y="0"/>
          <a:chExt cx="0" cy="0"/>
        </a:xfrm>
      </p:grpSpPr>
      <p:sp>
        <p:nvSpPr>
          <p:cNvPr id="3750" name="Google Shape;3750;p441"/>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3751" name="Google Shape;3751;p44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3F3F3F"/>
              </a:buClr>
              <a:buSzPct val="100000"/>
              <a:buFont typeface="Garamond"/>
              <a:buNone/>
            </a:pPr>
            <a:r>
              <a:rPr lang="en-US"/>
              <a:t>SUBCLASS IS FREE TO USE IYS OWN TYPE PARAMETERS IF NEEDED</a:t>
            </a:r>
            <a:endParaRPr/>
          </a:p>
        </p:txBody>
      </p:sp>
      <p:sp>
        <p:nvSpPr>
          <p:cNvPr id="3752" name="Google Shape;3752;p441"/>
          <p:cNvSpPr txBox="1"/>
          <p:nvPr/>
        </p:nvSpPr>
        <p:spPr>
          <a:xfrm>
            <a:off x="35560" y="1628775"/>
            <a:ext cx="1864360" cy="3415030"/>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SuperA&lt;T&gt;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T 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SuperA(T n)</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a=n;</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T getA()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return 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sz="1800">
              <a:solidFill>
                <a:schemeClr val="lt1"/>
              </a:solidFill>
              <a:latin typeface="Garamond"/>
              <a:ea typeface="Garamond"/>
              <a:cs typeface="Garamond"/>
              <a:sym typeface="Garamond"/>
            </a:endParaRPr>
          </a:p>
        </p:txBody>
      </p:sp>
      <p:sp>
        <p:nvSpPr>
          <p:cNvPr id="3753" name="Google Shape;3753;p441"/>
          <p:cNvSpPr txBox="1"/>
          <p:nvPr/>
        </p:nvSpPr>
        <p:spPr>
          <a:xfrm>
            <a:off x="1548130" y="2132965"/>
            <a:ext cx="4237355" cy="3415030"/>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SubA&lt;T,V&gt; extends SuperA&lt;T&gt;</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V t; </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SubA(T n1, T x)</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super(n1);</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t=x;</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V gett()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return 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sz="1800">
              <a:solidFill>
                <a:schemeClr val="lt1"/>
              </a:solidFill>
              <a:latin typeface="Garamond"/>
              <a:ea typeface="Garamond"/>
              <a:cs typeface="Garamond"/>
              <a:sym typeface="Garamond"/>
            </a:endParaRPr>
          </a:p>
        </p:txBody>
      </p:sp>
      <p:sp>
        <p:nvSpPr>
          <p:cNvPr id="3754" name="Google Shape;3754;p441"/>
          <p:cNvSpPr txBox="1"/>
          <p:nvPr/>
        </p:nvSpPr>
        <p:spPr>
          <a:xfrm>
            <a:off x="2784475" y="3717290"/>
            <a:ext cx="6281420" cy="2584450"/>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Ex</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public static void main(String args[])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SubA&lt;Integer, String&gt; s=new SubA&lt;Integer,String&gt; (10,“Jyothi”);</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System.out.println(s.getA());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System.out.println(s.gett());</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p:txBody>
      </p:sp>
      <p:sp>
        <p:nvSpPr>
          <p:cNvPr id="3755" name="Google Shape;3755;p441"/>
          <p:cNvSpPr txBox="1"/>
          <p:nvPr/>
        </p:nvSpPr>
        <p:spPr>
          <a:xfrm>
            <a:off x="7236460" y="1988820"/>
            <a:ext cx="1160145" cy="92202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Output: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10</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Jyothi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2"/>
                                        </p:tgtEl>
                                        <p:attrNameLst>
                                          <p:attrName>style.visibility</p:attrName>
                                        </p:attrNameLst>
                                      </p:cBhvr>
                                      <p:to>
                                        <p:strVal val="visible"/>
                                      </p:to>
                                    </p:set>
                                    <p:animEffect filter="fade" transition="in">
                                      <p:cBhvr>
                                        <p:cTn dur="500"/>
                                        <p:tgtEl>
                                          <p:spTgt spid="37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3">
                                            <p:txEl>
                                              <p:pRg end="0" st="0"/>
                                            </p:txEl>
                                          </p:spTgt>
                                        </p:tgtEl>
                                        <p:attrNameLst>
                                          <p:attrName>style.visibility</p:attrName>
                                        </p:attrNameLst>
                                      </p:cBhvr>
                                      <p:to>
                                        <p:strVal val="visible"/>
                                      </p:to>
                                    </p:set>
                                    <p:animEffect filter="fade" transition="in">
                                      <p:cBhvr>
                                        <p:cTn dur="500"/>
                                        <p:tgtEl>
                                          <p:spTgt spid="37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3">
                                            <p:txEl>
                                              <p:pRg end="1" st="1"/>
                                            </p:txEl>
                                          </p:spTgt>
                                        </p:tgtEl>
                                        <p:attrNameLst>
                                          <p:attrName>style.visibility</p:attrName>
                                        </p:attrNameLst>
                                      </p:cBhvr>
                                      <p:to>
                                        <p:strVal val="visible"/>
                                      </p:to>
                                    </p:set>
                                    <p:animEffect filter="fade" transition="in">
                                      <p:cBhvr>
                                        <p:cTn dur="500"/>
                                        <p:tgtEl>
                                          <p:spTgt spid="37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3">
                                            <p:txEl>
                                              <p:pRg end="2" st="2"/>
                                            </p:txEl>
                                          </p:spTgt>
                                        </p:tgtEl>
                                        <p:attrNameLst>
                                          <p:attrName>style.visibility</p:attrName>
                                        </p:attrNameLst>
                                      </p:cBhvr>
                                      <p:to>
                                        <p:strVal val="visible"/>
                                      </p:to>
                                    </p:set>
                                    <p:animEffect filter="fade" transition="in">
                                      <p:cBhvr>
                                        <p:cTn dur="500"/>
                                        <p:tgtEl>
                                          <p:spTgt spid="37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3">
                                            <p:txEl>
                                              <p:pRg end="3" st="3"/>
                                            </p:txEl>
                                          </p:spTgt>
                                        </p:tgtEl>
                                        <p:attrNameLst>
                                          <p:attrName>style.visibility</p:attrName>
                                        </p:attrNameLst>
                                      </p:cBhvr>
                                      <p:to>
                                        <p:strVal val="visible"/>
                                      </p:to>
                                    </p:set>
                                    <p:animEffect filter="fade" transition="in">
                                      <p:cBhvr>
                                        <p:cTn dur="500"/>
                                        <p:tgtEl>
                                          <p:spTgt spid="37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3">
                                            <p:txEl>
                                              <p:pRg end="4" st="4"/>
                                            </p:txEl>
                                          </p:spTgt>
                                        </p:tgtEl>
                                        <p:attrNameLst>
                                          <p:attrName>style.visibility</p:attrName>
                                        </p:attrNameLst>
                                      </p:cBhvr>
                                      <p:to>
                                        <p:strVal val="visible"/>
                                      </p:to>
                                    </p:set>
                                    <p:animEffect filter="fade" transition="in">
                                      <p:cBhvr>
                                        <p:cTn dur="500"/>
                                        <p:tgtEl>
                                          <p:spTgt spid="375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3">
                                            <p:txEl>
                                              <p:pRg end="5" st="5"/>
                                            </p:txEl>
                                          </p:spTgt>
                                        </p:tgtEl>
                                        <p:attrNameLst>
                                          <p:attrName>style.visibility</p:attrName>
                                        </p:attrNameLst>
                                      </p:cBhvr>
                                      <p:to>
                                        <p:strVal val="visible"/>
                                      </p:to>
                                    </p:set>
                                    <p:animEffect filter="fade" transition="in">
                                      <p:cBhvr>
                                        <p:cTn dur="500"/>
                                        <p:tgtEl>
                                          <p:spTgt spid="375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3">
                                            <p:txEl>
                                              <p:pRg end="6" st="6"/>
                                            </p:txEl>
                                          </p:spTgt>
                                        </p:tgtEl>
                                        <p:attrNameLst>
                                          <p:attrName>style.visibility</p:attrName>
                                        </p:attrNameLst>
                                      </p:cBhvr>
                                      <p:to>
                                        <p:strVal val="visible"/>
                                      </p:to>
                                    </p:set>
                                    <p:animEffect filter="fade" transition="in">
                                      <p:cBhvr>
                                        <p:cTn dur="500"/>
                                        <p:tgtEl>
                                          <p:spTgt spid="375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3">
                                            <p:txEl>
                                              <p:pRg end="7" st="7"/>
                                            </p:txEl>
                                          </p:spTgt>
                                        </p:tgtEl>
                                        <p:attrNameLst>
                                          <p:attrName>style.visibility</p:attrName>
                                        </p:attrNameLst>
                                      </p:cBhvr>
                                      <p:to>
                                        <p:strVal val="visible"/>
                                      </p:to>
                                    </p:set>
                                    <p:animEffect filter="fade" transition="in">
                                      <p:cBhvr>
                                        <p:cTn dur="500"/>
                                        <p:tgtEl>
                                          <p:spTgt spid="375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3">
                                            <p:txEl>
                                              <p:pRg end="8" st="8"/>
                                            </p:txEl>
                                          </p:spTgt>
                                        </p:tgtEl>
                                        <p:attrNameLst>
                                          <p:attrName>style.visibility</p:attrName>
                                        </p:attrNameLst>
                                      </p:cBhvr>
                                      <p:to>
                                        <p:strVal val="visible"/>
                                      </p:to>
                                    </p:set>
                                    <p:animEffect filter="fade" transition="in">
                                      <p:cBhvr>
                                        <p:cTn dur="500"/>
                                        <p:tgtEl>
                                          <p:spTgt spid="375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3">
                                            <p:txEl>
                                              <p:pRg end="9" st="9"/>
                                            </p:txEl>
                                          </p:spTgt>
                                        </p:tgtEl>
                                        <p:attrNameLst>
                                          <p:attrName>style.visibility</p:attrName>
                                        </p:attrNameLst>
                                      </p:cBhvr>
                                      <p:to>
                                        <p:strVal val="visible"/>
                                      </p:to>
                                    </p:set>
                                    <p:animEffect filter="fade" transition="in">
                                      <p:cBhvr>
                                        <p:cTn dur="500"/>
                                        <p:tgtEl>
                                          <p:spTgt spid="375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3">
                                            <p:txEl>
                                              <p:pRg end="10" st="10"/>
                                            </p:txEl>
                                          </p:spTgt>
                                        </p:tgtEl>
                                        <p:attrNameLst>
                                          <p:attrName>style.visibility</p:attrName>
                                        </p:attrNameLst>
                                      </p:cBhvr>
                                      <p:to>
                                        <p:strVal val="visible"/>
                                      </p:to>
                                    </p:set>
                                    <p:animEffect filter="fade" transition="in">
                                      <p:cBhvr>
                                        <p:cTn dur="500"/>
                                        <p:tgtEl>
                                          <p:spTgt spid="375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3">
                                            <p:txEl>
                                              <p:pRg end="11" st="11"/>
                                            </p:txEl>
                                          </p:spTgt>
                                        </p:tgtEl>
                                        <p:attrNameLst>
                                          <p:attrName>style.visibility</p:attrName>
                                        </p:attrNameLst>
                                      </p:cBhvr>
                                      <p:to>
                                        <p:strVal val="visible"/>
                                      </p:to>
                                    </p:set>
                                    <p:animEffect filter="fade" transition="in">
                                      <p:cBhvr>
                                        <p:cTn dur="500"/>
                                        <p:tgtEl>
                                          <p:spTgt spid="3753">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4">
                                            <p:txEl>
                                              <p:pRg end="0" st="0"/>
                                            </p:txEl>
                                          </p:spTgt>
                                        </p:tgtEl>
                                        <p:attrNameLst>
                                          <p:attrName>style.visibility</p:attrName>
                                        </p:attrNameLst>
                                      </p:cBhvr>
                                      <p:to>
                                        <p:strVal val="visible"/>
                                      </p:to>
                                    </p:set>
                                    <p:animEffect filter="fade" transition="in">
                                      <p:cBhvr>
                                        <p:cTn dur="500"/>
                                        <p:tgtEl>
                                          <p:spTgt spid="37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4">
                                            <p:txEl>
                                              <p:pRg end="1" st="1"/>
                                            </p:txEl>
                                          </p:spTgt>
                                        </p:tgtEl>
                                        <p:attrNameLst>
                                          <p:attrName>style.visibility</p:attrName>
                                        </p:attrNameLst>
                                      </p:cBhvr>
                                      <p:to>
                                        <p:strVal val="visible"/>
                                      </p:to>
                                    </p:set>
                                    <p:animEffect filter="fade" transition="in">
                                      <p:cBhvr>
                                        <p:cTn dur="500"/>
                                        <p:tgtEl>
                                          <p:spTgt spid="37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4">
                                            <p:txEl>
                                              <p:pRg end="2" st="2"/>
                                            </p:txEl>
                                          </p:spTgt>
                                        </p:tgtEl>
                                        <p:attrNameLst>
                                          <p:attrName>style.visibility</p:attrName>
                                        </p:attrNameLst>
                                      </p:cBhvr>
                                      <p:to>
                                        <p:strVal val="visible"/>
                                      </p:to>
                                    </p:set>
                                    <p:animEffect filter="fade" transition="in">
                                      <p:cBhvr>
                                        <p:cTn dur="500"/>
                                        <p:tgtEl>
                                          <p:spTgt spid="37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4">
                                            <p:txEl>
                                              <p:pRg end="3" st="3"/>
                                            </p:txEl>
                                          </p:spTgt>
                                        </p:tgtEl>
                                        <p:attrNameLst>
                                          <p:attrName>style.visibility</p:attrName>
                                        </p:attrNameLst>
                                      </p:cBhvr>
                                      <p:to>
                                        <p:strVal val="visible"/>
                                      </p:to>
                                    </p:set>
                                    <p:animEffect filter="fade" transition="in">
                                      <p:cBhvr>
                                        <p:cTn dur="500"/>
                                        <p:tgtEl>
                                          <p:spTgt spid="375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4">
                                            <p:txEl>
                                              <p:pRg end="4" st="4"/>
                                            </p:txEl>
                                          </p:spTgt>
                                        </p:tgtEl>
                                        <p:attrNameLst>
                                          <p:attrName>style.visibility</p:attrName>
                                        </p:attrNameLst>
                                      </p:cBhvr>
                                      <p:to>
                                        <p:strVal val="visible"/>
                                      </p:to>
                                    </p:set>
                                    <p:animEffect filter="fade" transition="in">
                                      <p:cBhvr>
                                        <p:cTn dur="500"/>
                                        <p:tgtEl>
                                          <p:spTgt spid="375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4">
                                            <p:txEl>
                                              <p:pRg end="5" st="5"/>
                                            </p:txEl>
                                          </p:spTgt>
                                        </p:tgtEl>
                                        <p:attrNameLst>
                                          <p:attrName>style.visibility</p:attrName>
                                        </p:attrNameLst>
                                      </p:cBhvr>
                                      <p:to>
                                        <p:strVal val="visible"/>
                                      </p:to>
                                    </p:set>
                                    <p:animEffect filter="fade" transition="in">
                                      <p:cBhvr>
                                        <p:cTn dur="500"/>
                                        <p:tgtEl>
                                          <p:spTgt spid="375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4">
                                            <p:txEl>
                                              <p:pRg end="6" st="6"/>
                                            </p:txEl>
                                          </p:spTgt>
                                        </p:tgtEl>
                                        <p:attrNameLst>
                                          <p:attrName>style.visibility</p:attrName>
                                        </p:attrNameLst>
                                      </p:cBhvr>
                                      <p:to>
                                        <p:strVal val="visible"/>
                                      </p:to>
                                    </p:set>
                                    <p:animEffect filter="fade" transition="in">
                                      <p:cBhvr>
                                        <p:cTn dur="500"/>
                                        <p:tgtEl>
                                          <p:spTgt spid="375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4">
                                            <p:txEl>
                                              <p:pRg end="7" st="7"/>
                                            </p:txEl>
                                          </p:spTgt>
                                        </p:tgtEl>
                                        <p:attrNameLst>
                                          <p:attrName>style.visibility</p:attrName>
                                        </p:attrNameLst>
                                      </p:cBhvr>
                                      <p:to>
                                        <p:strVal val="visible"/>
                                      </p:to>
                                    </p:set>
                                    <p:animEffect filter="fade" transition="in">
                                      <p:cBhvr>
                                        <p:cTn dur="500"/>
                                        <p:tgtEl>
                                          <p:spTgt spid="375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4">
                                            <p:txEl>
                                              <p:pRg end="8" st="8"/>
                                            </p:txEl>
                                          </p:spTgt>
                                        </p:tgtEl>
                                        <p:attrNameLst>
                                          <p:attrName>style.visibility</p:attrName>
                                        </p:attrNameLst>
                                      </p:cBhvr>
                                      <p:to>
                                        <p:strVal val="visible"/>
                                      </p:to>
                                    </p:set>
                                    <p:animEffect filter="fade" transition="in">
                                      <p:cBhvr>
                                        <p:cTn dur="500"/>
                                        <p:tgtEl>
                                          <p:spTgt spid="375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5"/>
                                        </p:tgtEl>
                                        <p:attrNameLst>
                                          <p:attrName>style.visibility</p:attrName>
                                        </p:attrNameLst>
                                      </p:cBhvr>
                                      <p:to>
                                        <p:strVal val="visible"/>
                                      </p:to>
                                    </p:set>
                                    <p:animEffect filter="fade" transition="in">
                                      <p:cBhvr>
                                        <p:cTn dur="500"/>
                                        <p:tgtEl>
                                          <p:spTgt spid="37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9" name="Shape 3759"/>
        <p:cNvGrpSpPr/>
        <p:nvPr/>
      </p:nvGrpSpPr>
      <p:grpSpPr>
        <a:xfrm>
          <a:off x="0" y="0"/>
          <a:ext cx="0" cy="0"/>
          <a:chOff x="0" y="0"/>
          <a:chExt cx="0" cy="0"/>
        </a:xfrm>
      </p:grpSpPr>
      <p:sp>
        <p:nvSpPr>
          <p:cNvPr id="3760" name="Google Shape;3760;p442"/>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3761" name="Google Shape;3761;p44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OVERRIDING METHODS OF GENRIC CLASS</a:t>
            </a:r>
            <a:endParaRPr/>
          </a:p>
        </p:txBody>
      </p:sp>
      <p:sp>
        <p:nvSpPr>
          <p:cNvPr id="3762" name="Google Shape;3762;p442"/>
          <p:cNvSpPr txBox="1"/>
          <p:nvPr/>
        </p:nvSpPr>
        <p:spPr>
          <a:xfrm>
            <a:off x="107315" y="1701165"/>
            <a:ext cx="1864360" cy="3415030"/>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SuperA&lt;T&gt;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T 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SuperA(T n)</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a=n;</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T getA()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return 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sz="1800">
              <a:solidFill>
                <a:schemeClr val="lt1"/>
              </a:solidFill>
              <a:latin typeface="Garamond"/>
              <a:ea typeface="Garamond"/>
              <a:cs typeface="Garamond"/>
              <a:sym typeface="Garamond"/>
            </a:endParaRPr>
          </a:p>
        </p:txBody>
      </p:sp>
      <p:sp>
        <p:nvSpPr>
          <p:cNvPr id="3763" name="Google Shape;3763;p442"/>
          <p:cNvSpPr txBox="1"/>
          <p:nvPr/>
        </p:nvSpPr>
        <p:spPr>
          <a:xfrm>
            <a:off x="1979295" y="1772920"/>
            <a:ext cx="3530600" cy="3415030"/>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SubA&lt;T&gt; extends SuperA&lt;T&gt;</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SubA(T n1)</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super(n1);</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T getA()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return 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sz="1800">
              <a:solidFill>
                <a:schemeClr val="lt1"/>
              </a:solidFill>
              <a:latin typeface="Garamond"/>
              <a:ea typeface="Garamond"/>
              <a:cs typeface="Garamond"/>
              <a:sym typeface="Garamond"/>
            </a:endParaRPr>
          </a:p>
        </p:txBody>
      </p:sp>
      <p:sp>
        <p:nvSpPr>
          <p:cNvPr id="3764" name="Google Shape;3764;p442"/>
          <p:cNvSpPr txBox="1"/>
          <p:nvPr/>
        </p:nvSpPr>
        <p:spPr>
          <a:xfrm>
            <a:off x="3707765" y="3357245"/>
            <a:ext cx="5225415" cy="3415030"/>
          </a:xfrm>
          <a:prstGeom prst="rect">
            <a:avLst/>
          </a:prstGeom>
          <a:solidFill>
            <a:srgbClr val="7F7F7F"/>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class Ex</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public static void main(String args[])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SuperA&lt;Integer&gt; s1=new SuperA&lt;Integer&gt; (10);</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SubB&lt;Integer&gt; s2=new SubB&lt;Integer&gt; (20);</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SubB&lt;String&gt; s3=new SubB&lt;String&gt; (“Jyothi”);</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System.out.println(s1.getA());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System.out.println(s2.getA());</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System.out.println(s3.getA());</a:t>
            </a:r>
            <a:endParaRPr sz="1800">
              <a:solidFill>
                <a:schemeClr val="lt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a:t>
            </a:r>
            <a:endParaRPr/>
          </a:p>
        </p:txBody>
      </p:sp>
      <p:sp>
        <p:nvSpPr>
          <p:cNvPr id="3765" name="Google Shape;3765;p442"/>
          <p:cNvSpPr txBox="1"/>
          <p:nvPr/>
        </p:nvSpPr>
        <p:spPr>
          <a:xfrm>
            <a:off x="7236460" y="1988820"/>
            <a:ext cx="1160145" cy="119888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Output:</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10</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20</a:t>
            </a:r>
            <a:endParaRPr/>
          </a:p>
          <a:p>
            <a:pPr indent="0" lvl="0" marL="0" marR="0" rtl="0" algn="l">
              <a:spcBef>
                <a:spcPts val="0"/>
              </a:spcBef>
              <a:spcAft>
                <a:spcPts val="0"/>
              </a:spcAft>
              <a:buNone/>
            </a:pPr>
            <a:r>
              <a:rPr lang="en-US" sz="1800">
                <a:solidFill>
                  <a:schemeClr val="lt1"/>
                </a:solidFill>
                <a:latin typeface="Garamond"/>
                <a:ea typeface="Garamond"/>
                <a:cs typeface="Garamond"/>
                <a:sym typeface="Garamond"/>
              </a:rPr>
              <a:t>        Jyothi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2"/>
                                        </p:tgtEl>
                                        <p:attrNameLst>
                                          <p:attrName>style.visibility</p:attrName>
                                        </p:attrNameLst>
                                      </p:cBhvr>
                                      <p:to>
                                        <p:strVal val="visible"/>
                                      </p:to>
                                    </p:set>
                                    <p:animEffect filter="fade" transition="in">
                                      <p:cBhvr>
                                        <p:cTn dur="500"/>
                                        <p:tgtEl>
                                          <p:spTgt spid="37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3"/>
                                        </p:tgtEl>
                                        <p:attrNameLst>
                                          <p:attrName>style.visibility</p:attrName>
                                        </p:attrNameLst>
                                      </p:cBhvr>
                                      <p:to>
                                        <p:strVal val="visible"/>
                                      </p:to>
                                    </p:set>
                                    <p:animEffect filter="fade" transition="in">
                                      <p:cBhvr>
                                        <p:cTn dur="500"/>
                                        <p:tgtEl>
                                          <p:spTgt spid="37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4"/>
                                        </p:tgtEl>
                                        <p:attrNameLst>
                                          <p:attrName>style.visibility</p:attrName>
                                        </p:attrNameLst>
                                      </p:cBhvr>
                                      <p:to>
                                        <p:strVal val="visible"/>
                                      </p:to>
                                    </p:set>
                                    <p:animEffect filter="fade" transition="in">
                                      <p:cBhvr>
                                        <p:cTn dur="500"/>
                                        <p:tgtEl>
                                          <p:spTgt spid="37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5"/>
                                        </p:tgtEl>
                                        <p:attrNameLst>
                                          <p:attrName>style.visibility</p:attrName>
                                        </p:attrNameLst>
                                      </p:cBhvr>
                                      <p:to>
                                        <p:strVal val="visible"/>
                                      </p:to>
                                    </p:set>
                                    <p:animEffect filter="fade" transition="in">
                                      <p:cBhvr>
                                        <p:cTn dur="500"/>
                                        <p:tgtEl>
                                          <p:spTgt spid="37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8"/>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495" name="Google Shape;495;p58"/>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STRUCTURE OF JAVA PROGRAM</a:t>
            </a:r>
            <a:endParaRPr/>
          </a:p>
        </p:txBody>
      </p:sp>
      <p:sp>
        <p:nvSpPr>
          <p:cNvPr id="496" name="Google Shape;496;p58"/>
          <p:cNvSpPr txBox="1"/>
          <p:nvPr/>
        </p:nvSpPr>
        <p:spPr>
          <a:xfrm>
            <a:off x="3474595" y="2428868"/>
            <a:ext cx="2311851" cy="369332"/>
          </a:xfrm>
          <a:prstGeom prst="rect">
            <a:avLst/>
          </a:prstGeom>
          <a:solidFill>
            <a:srgbClr val="F7E09E"/>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aramond"/>
                <a:ea typeface="Garamond"/>
                <a:cs typeface="Garamond"/>
                <a:sym typeface="Garamond"/>
              </a:rPr>
              <a:t>Documentation Section</a:t>
            </a:r>
            <a:endParaRPr/>
          </a:p>
        </p:txBody>
      </p:sp>
      <p:sp>
        <p:nvSpPr>
          <p:cNvPr id="497" name="Google Shape;497;p58"/>
          <p:cNvSpPr txBox="1"/>
          <p:nvPr/>
        </p:nvSpPr>
        <p:spPr>
          <a:xfrm>
            <a:off x="3474594" y="2786058"/>
            <a:ext cx="2311851" cy="369332"/>
          </a:xfrm>
          <a:prstGeom prst="rect">
            <a:avLst/>
          </a:prstGeom>
          <a:solidFill>
            <a:srgbClr val="F7E09E"/>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aramond"/>
                <a:ea typeface="Garamond"/>
                <a:cs typeface="Garamond"/>
                <a:sym typeface="Garamond"/>
              </a:rPr>
              <a:t>Package Statements</a:t>
            </a:r>
            <a:endParaRPr/>
          </a:p>
        </p:txBody>
      </p:sp>
      <p:sp>
        <p:nvSpPr>
          <p:cNvPr id="498" name="Google Shape;498;p58"/>
          <p:cNvSpPr txBox="1"/>
          <p:nvPr/>
        </p:nvSpPr>
        <p:spPr>
          <a:xfrm>
            <a:off x="3474595" y="3143248"/>
            <a:ext cx="2311851" cy="369332"/>
          </a:xfrm>
          <a:prstGeom prst="rect">
            <a:avLst/>
          </a:prstGeom>
          <a:solidFill>
            <a:srgbClr val="F7E09E"/>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aramond"/>
                <a:ea typeface="Garamond"/>
                <a:cs typeface="Garamond"/>
                <a:sym typeface="Garamond"/>
              </a:rPr>
              <a:t>Import Statements</a:t>
            </a:r>
            <a:endParaRPr/>
          </a:p>
        </p:txBody>
      </p:sp>
      <p:sp>
        <p:nvSpPr>
          <p:cNvPr id="499" name="Google Shape;499;p58"/>
          <p:cNvSpPr txBox="1"/>
          <p:nvPr/>
        </p:nvSpPr>
        <p:spPr>
          <a:xfrm>
            <a:off x="3474594" y="3500438"/>
            <a:ext cx="2311851" cy="369332"/>
          </a:xfrm>
          <a:prstGeom prst="rect">
            <a:avLst/>
          </a:prstGeom>
          <a:solidFill>
            <a:srgbClr val="F7E09E"/>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aramond"/>
                <a:ea typeface="Garamond"/>
                <a:cs typeface="Garamond"/>
                <a:sym typeface="Garamond"/>
              </a:rPr>
              <a:t>Interface Statements</a:t>
            </a:r>
            <a:endParaRPr/>
          </a:p>
        </p:txBody>
      </p:sp>
      <p:sp>
        <p:nvSpPr>
          <p:cNvPr id="500" name="Google Shape;500;p58"/>
          <p:cNvSpPr txBox="1"/>
          <p:nvPr/>
        </p:nvSpPr>
        <p:spPr>
          <a:xfrm>
            <a:off x="3474594" y="3857628"/>
            <a:ext cx="2311851" cy="369332"/>
          </a:xfrm>
          <a:prstGeom prst="rect">
            <a:avLst/>
          </a:prstGeom>
          <a:solidFill>
            <a:srgbClr val="F7E09E"/>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aramond"/>
                <a:ea typeface="Garamond"/>
                <a:cs typeface="Garamond"/>
                <a:sym typeface="Garamond"/>
              </a:rPr>
              <a:t>Class Definitions</a:t>
            </a:r>
            <a:endParaRPr/>
          </a:p>
        </p:txBody>
      </p:sp>
      <p:sp>
        <p:nvSpPr>
          <p:cNvPr id="501" name="Google Shape;501;p58"/>
          <p:cNvSpPr txBox="1"/>
          <p:nvPr/>
        </p:nvSpPr>
        <p:spPr>
          <a:xfrm>
            <a:off x="3474720" y="4215130"/>
            <a:ext cx="2311400" cy="1476375"/>
          </a:xfrm>
          <a:prstGeom prst="rect">
            <a:avLst/>
          </a:prstGeom>
          <a:solidFill>
            <a:srgbClr val="F7E09E"/>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Main method class</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main method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definition</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p:txBody>
      </p:sp>
      <p:sp>
        <p:nvSpPr>
          <p:cNvPr id="502" name="Google Shape;502;p58"/>
          <p:cNvSpPr/>
          <p:nvPr/>
        </p:nvSpPr>
        <p:spPr>
          <a:xfrm>
            <a:off x="6000760" y="2428868"/>
            <a:ext cx="428628" cy="1714512"/>
          </a:xfrm>
          <a:prstGeom prst="rightBrace">
            <a:avLst>
              <a:gd fmla="val 8333" name="adj1"/>
              <a:gd fmla="val 50000" name="adj2"/>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503" name="Google Shape;503;p58"/>
          <p:cNvSpPr txBox="1"/>
          <p:nvPr/>
        </p:nvSpPr>
        <p:spPr>
          <a:xfrm>
            <a:off x="6587831" y="3131106"/>
            <a:ext cx="9845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Optional</a:t>
            </a:r>
            <a:endParaRPr/>
          </a:p>
        </p:txBody>
      </p:sp>
      <p:sp>
        <p:nvSpPr>
          <p:cNvPr id="504" name="Google Shape;504;p58"/>
          <p:cNvSpPr/>
          <p:nvPr/>
        </p:nvSpPr>
        <p:spPr>
          <a:xfrm>
            <a:off x="6000760" y="4286256"/>
            <a:ext cx="357190" cy="1357322"/>
          </a:xfrm>
          <a:prstGeom prst="rightBrace">
            <a:avLst>
              <a:gd fmla="val 8333" name="adj1"/>
              <a:gd fmla="val 50000" name="adj2"/>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505" name="Google Shape;505;p58"/>
          <p:cNvSpPr txBox="1"/>
          <p:nvPr/>
        </p:nvSpPr>
        <p:spPr>
          <a:xfrm>
            <a:off x="6516393" y="4774180"/>
            <a:ext cx="9877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Essential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500"/>
                                        <p:tgtEl>
                                          <p:spTgt spid="4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500"/>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500"/>
                                        <p:tgtEl>
                                          <p:spTgt spid="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500"/>
                                        <p:tgtEl>
                                          <p:spTgt spid="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500"/>
                                        <p:tgtEl>
                                          <p:spTgt spid="5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500"/>
                                        <p:tgtEl>
                                          <p:spTgt spid="5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500"/>
                                        <p:tgtEl>
                                          <p:spTgt spid="5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500"/>
                                        <p:tgtEl>
                                          <p:spTgt spid="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500"/>
                                        <p:tgtEl>
                                          <p:spTgt spid="5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500"/>
                                        <p:tgtEl>
                                          <p:spTgt spid="5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9"/>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fontScale="92500" lnSpcReduction="20000"/>
          </a:bodyPr>
          <a:lstStyle/>
          <a:p>
            <a:pPr indent="-117475" lvl="0" marL="0" rtl="0" algn="l">
              <a:lnSpc>
                <a:spcPct val="100000"/>
              </a:lnSpc>
              <a:spcBef>
                <a:spcPts val="0"/>
              </a:spcBef>
              <a:spcAft>
                <a:spcPts val="0"/>
              </a:spcAft>
              <a:buSzPct val="100000"/>
              <a:buFont typeface="Arial"/>
              <a:buChar char="•"/>
            </a:pPr>
            <a:r>
              <a:rPr lang="en-US"/>
              <a:t> Used for writing comment lines</a:t>
            </a:r>
            <a:endParaRPr/>
          </a:p>
          <a:p>
            <a:pPr indent="-117475" lvl="0" marL="0" rtl="0" algn="l">
              <a:lnSpc>
                <a:spcPct val="100000"/>
              </a:lnSpc>
              <a:spcBef>
                <a:spcPts val="600"/>
              </a:spcBef>
              <a:spcAft>
                <a:spcPts val="0"/>
              </a:spcAft>
              <a:buSzPct val="100000"/>
              <a:buFont typeface="Arial"/>
              <a:buChar char="•"/>
            </a:pPr>
            <a:r>
              <a:rPr lang="en-US"/>
              <a:t> Ignored by compiler</a:t>
            </a:r>
            <a:endParaRPr/>
          </a:p>
          <a:p>
            <a:pPr indent="0" lvl="0" marL="0" rtl="0" algn="l">
              <a:lnSpc>
                <a:spcPct val="100000"/>
              </a:lnSpc>
              <a:spcBef>
                <a:spcPts val="600"/>
              </a:spcBef>
              <a:spcAft>
                <a:spcPts val="0"/>
              </a:spcAft>
              <a:buSzPct val="100000"/>
              <a:buFont typeface="Garamond"/>
              <a:buNone/>
            </a:pPr>
            <a:r>
              <a:t/>
            </a:r>
            <a:endParaRPr/>
          </a:p>
          <a:p>
            <a:pPr indent="0" lvl="0" marL="0" rtl="0" algn="l">
              <a:lnSpc>
                <a:spcPct val="100000"/>
              </a:lnSpc>
              <a:spcBef>
                <a:spcPts val="600"/>
              </a:spcBef>
              <a:spcAft>
                <a:spcPts val="0"/>
              </a:spcAft>
              <a:buSzPct val="100000"/>
              <a:buFont typeface="Garamond"/>
              <a:buNone/>
            </a:pPr>
            <a:r>
              <a:rPr lang="en-US"/>
              <a:t>3 ways:</a:t>
            </a:r>
            <a:endParaRPr/>
          </a:p>
          <a:p>
            <a:pPr indent="-457200" lvl="0" marL="457200" rtl="0" algn="l">
              <a:lnSpc>
                <a:spcPct val="100000"/>
              </a:lnSpc>
              <a:spcBef>
                <a:spcPts val="600"/>
              </a:spcBef>
              <a:spcAft>
                <a:spcPts val="0"/>
              </a:spcAft>
              <a:buSzPct val="100000"/>
              <a:buFont typeface="Noto Sans Symbols"/>
              <a:buChar char="⮚"/>
            </a:pPr>
            <a:r>
              <a:rPr lang="en-US"/>
              <a:t>//        </a:t>
            </a:r>
            <a:endParaRPr/>
          </a:p>
          <a:p>
            <a:pPr indent="-457200" lvl="0" marL="457200" rtl="0" algn="l">
              <a:lnSpc>
                <a:spcPct val="100000"/>
              </a:lnSpc>
              <a:spcBef>
                <a:spcPts val="600"/>
              </a:spcBef>
              <a:spcAft>
                <a:spcPts val="0"/>
              </a:spcAft>
              <a:buSzPct val="100000"/>
              <a:buFont typeface="Garamond"/>
              <a:buNone/>
            </a:pPr>
            <a:r>
              <a:rPr lang="en-US"/>
              <a:t>        This is for single line  Ex: //Welcome to Java program</a:t>
            </a:r>
            <a:endParaRPr/>
          </a:p>
          <a:p>
            <a:pPr indent="-457200" lvl="0" marL="457200" rtl="0" algn="l">
              <a:lnSpc>
                <a:spcPct val="100000"/>
              </a:lnSpc>
              <a:spcBef>
                <a:spcPts val="600"/>
              </a:spcBef>
              <a:spcAft>
                <a:spcPts val="0"/>
              </a:spcAft>
              <a:buSzPct val="100000"/>
              <a:buFont typeface="Garamond"/>
              <a:buNone/>
            </a:pPr>
            <a:r>
              <a:t/>
            </a:r>
            <a:endParaRPr/>
          </a:p>
          <a:p>
            <a:pPr indent="-457200" lvl="0" marL="457200" rtl="0" algn="l">
              <a:lnSpc>
                <a:spcPct val="100000"/>
              </a:lnSpc>
              <a:spcBef>
                <a:spcPts val="600"/>
              </a:spcBef>
              <a:spcAft>
                <a:spcPts val="0"/>
              </a:spcAft>
              <a:buSzPct val="100000"/>
              <a:buFont typeface="Noto Sans Symbols"/>
              <a:buChar char="⮚"/>
            </a:pPr>
            <a:r>
              <a:rPr lang="en-US"/>
              <a:t>/*         */</a:t>
            </a:r>
            <a:endParaRPr/>
          </a:p>
          <a:p>
            <a:pPr indent="-457200" lvl="0" marL="457200" rtl="0" algn="l">
              <a:lnSpc>
                <a:spcPct val="100000"/>
              </a:lnSpc>
              <a:spcBef>
                <a:spcPts val="600"/>
              </a:spcBef>
              <a:spcAft>
                <a:spcPts val="0"/>
              </a:spcAft>
              <a:buSzPct val="100000"/>
              <a:buFont typeface="Garamond"/>
              <a:buNone/>
            </a:pPr>
            <a:r>
              <a:rPr lang="en-US"/>
              <a:t>        This is for multiple lines  Ex: /* Welcome to </a:t>
            </a:r>
            <a:endParaRPr/>
          </a:p>
          <a:p>
            <a:pPr indent="-457200" lvl="0" marL="457200" rtl="0" algn="l">
              <a:lnSpc>
                <a:spcPct val="100000"/>
              </a:lnSpc>
              <a:spcBef>
                <a:spcPts val="600"/>
              </a:spcBef>
              <a:spcAft>
                <a:spcPts val="0"/>
              </a:spcAft>
              <a:buSzPct val="100000"/>
              <a:buFont typeface="Garamond"/>
              <a:buNone/>
            </a:pPr>
            <a:r>
              <a:rPr lang="en-US"/>
              <a:t>                                                     Java Program */</a:t>
            </a:r>
            <a:endParaRPr/>
          </a:p>
          <a:p>
            <a:pPr indent="-457200" lvl="0" marL="457200" rtl="0" algn="l">
              <a:lnSpc>
                <a:spcPct val="100000"/>
              </a:lnSpc>
              <a:spcBef>
                <a:spcPts val="600"/>
              </a:spcBef>
              <a:spcAft>
                <a:spcPts val="0"/>
              </a:spcAft>
              <a:buSzPct val="100000"/>
              <a:buFont typeface="Garamond"/>
              <a:buNone/>
            </a:pPr>
            <a:r>
              <a:t/>
            </a:r>
            <a:endParaRPr/>
          </a:p>
          <a:p>
            <a:pPr indent="-457200" lvl="0" marL="457200" rtl="0" algn="l">
              <a:lnSpc>
                <a:spcPct val="100000"/>
              </a:lnSpc>
              <a:spcBef>
                <a:spcPts val="600"/>
              </a:spcBef>
              <a:spcAft>
                <a:spcPts val="0"/>
              </a:spcAft>
              <a:buSzPct val="100000"/>
              <a:buFont typeface="Noto Sans Symbols"/>
              <a:buChar char="⮚"/>
            </a:pPr>
            <a:r>
              <a:rPr lang="en-US"/>
              <a:t>/**       */</a:t>
            </a:r>
            <a:endParaRPr/>
          </a:p>
          <a:p>
            <a:pPr indent="-457200" lvl="0" marL="457200" rtl="0" algn="l">
              <a:lnSpc>
                <a:spcPct val="100000"/>
              </a:lnSpc>
              <a:spcBef>
                <a:spcPts val="600"/>
              </a:spcBef>
              <a:spcAft>
                <a:spcPts val="0"/>
              </a:spcAft>
              <a:buSzPct val="100000"/>
              <a:buFont typeface="Garamond"/>
              <a:buNone/>
            </a:pPr>
            <a:r>
              <a:rPr lang="en-US"/>
              <a:t>       This is used to generate automatic comment</a:t>
            </a:r>
            <a:endParaRPr/>
          </a:p>
        </p:txBody>
      </p:sp>
      <p:sp>
        <p:nvSpPr>
          <p:cNvPr id="511" name="Google Shape;511;p5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DOCUMENTATION SECTION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xEl>
                                              <p:pRg end="0" st="0"/>
                                            </p:txEl>
                                          </p:spTgt>
                                        </p:tgtEl>
                                        <p:attrNameLst>
                                          <p:attrName>style.visibility</p:attrName>
                                        </p:attrNameLst>
                                      </p:cBhvr>
                                      <p:to>
                                        <p:strVal val="visible"/>
                                      </p:to>
                                    </p:set>
                                    <p:animEffect filter="fade" transition="in">
                                      <p:cBhvr>
                                        <p:cTn dur="500"/>
                                        <p:tgtEl>
                                          <p:spTgt spid="5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xEl>
                                              <p:pRg end="1" st="1"/>
                                            </p:txEl>
                                          </p:spTgt>
                                        </p:tgtEl>
                                        <p:attrNameLst>
                                          <p:attrName>style.visibility</p:attrName>
                                        </p:attrNameLst>
                                      </p:cBhvr>
                                      <p:to>
                                        <p:strVal val="visible"/>
                                      </p:to>
                                    </p:set>
                                    <p:animEffect filter="fade" transition="in">
                                      <p:cBhvr>
                                        <p:cTn dur="500"/>
                                        <p:tgtEl>
                                          <p:spTgt spid="5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xEl>
                                              <p:pRg end="2" st="2"/>
                                            </p:txEl>
                                          </p:spTgt>
                                        </p:tgtEl>
                                        <p:attrNameLst>
                                          <p:attrName>style.visibility</p:attrName>
                                        </p:attrNameLst>
                                      </p:cBhvr>
                                      <p:to>
                                        <p:strVal val="visible"/>
                                      </p:to>
                                    </p:set>
                                    <p:animEffect filter="fade" transition="in">
                                      <p:cBhvr>
                                        <p:cTn dur="500"/>
                                        <p:tgtEl>
                                          <p:spTgt spid="5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xEl>
                                              <p:pRg end="3" st="3"/>
                                            </p:txEl>
                                          </p:spTgt>
                                        </p:tgtEl>
                                        <p:attrNameLst>
                                          <p:attrName>style.visibility</p:attrName>
                                        </p:attrNameLst>
                                      </p:cBhvr>
                                      <p:to>
                                        <p:strVal val="visible"/>
                                      </p:to>
                                    </p:set>
                                    <p:animEffect filter="fade" transition="in">
                                      <p:cBhvr>
                                        <p:cTn dur="500"/>
                                        <p:tgtEl>
                                          <p:spTgt spid="5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xEl>
                                              <p:pRg end="4" st="4"/>
                                            </p:txEl>
                                          </p:spTgt>
                                        </p:tgtEl>
                                        <p:attrNameLst>
                                          <p:attrName>style.visibility</p:attrName>
                                        </p:attrNameLst>
                                      </p:cBhvr>
                                      <p:to>
                                        <p:strVal val="visible"/>
                                      </p:to>
                                    </p:set>
                                    <p:animEffect filter="fade" transition="in">
                                      <p:cBhvr>
                                        <p:cTn dur="500"/>
                                        <p:tgtEl>
                                          <p:spTgt spid="51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xEl>
                                              <p:pRg end="5" st="5"/>
                                            </p:txEl>
                                          </p:spTgt>
                                        </p:tgtEl>
                                        <p:attrNameLst>
                                          <p:attrName>style.visibility</p:attrName>
                                        </p:attrNameLst>
                                      </p:cBhvr>
                                      <p:to>
                                        <p:strVal val="visible"/>
                                      </p:to>
                                    </p:set>
                                    <p:animEffect filter="fade" transition="in">
                                      <p:cBhvr>
                                        <p:cTn dur="500"/>
                                        <p:tgtEl>
                                          <p:spTgt spid="51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xEl>
                                              <p:pRg end="6" st="6"/>
                                            </p:txEl>
                                          </p:spTgt>
                                        </p:tgtEl>
                                        <p:attrNameLst>
                                          <p:attrName>style.visibility</p:attrName>
                                        </p:attrNameLst>
                                      </p:cBhvr>
                                      <p:to>
                                        <p:strVal val="visible"/>
                                      </p:to>
                                    </p:set>
                                    <p:animEffect filter="fade" transition="in">
                                      <p:cBhvr>
                                        <p:cTn dur="500"/>
                                        <p:tgtEl>
                                          <p:spTgt spid="51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xEl>
                                              <p:pRg end="7" st="7"/>
                                            </p:txEl>
                                          </p:spTgt>
                                        </p:tgtEl>
                                        <p:attrNameLst>
                                          <p:attrName>style.visibility</p:attrName>
                                        </p:attrNameLst>
                                      </p:cBhvr>
                                      <p:to>
                                        <p:strVal val="visible"/>
                                      </p:to>
                                    </p:set>
                                    <p:animEffect filter="fade" transition="in">
                                      <p:cBhvr>
                                        <p:cTn dur="500"/>
                                        <p:tgtEl>
                                          <p:spTgt spid="51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xEl>
                                              <p:pRg end="8" st="8"/>
                                            </p:txEl>
                                          </p:spTgt>
                                        </p:tgtEl>
                                        <p:attrNameLst>
                                          <p:attrName>style.visibility</p:attrName>
                                        </p:attrNameLst>
                                      </p:cBhvr>
                                      <p:to>
                                        <p:strVal val="visible"/>
                                      </p:to>
                                    </p:set>
                                    <p:animEffect filter="fade" transition="in">
                                      <p:cBhvr>
                                        <p:cTn dur="500"/>
                                        <p:tgtEl>
                                          <p:spTgt spid="51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xEl>
                                              <p:pRg end="9" st="9"/>
                                            </p:txEl>
                                          </p:spTgt>
                                        </p:tgtEl>
                                        <p:attrNameLst>
                                          <p:attrName>style.visibility</p:attrName>
                                        </p:attrNameLst>
                                      </p:cBhvr>
                                      <p:to>
                                        <p:strVal val="visible"/>
                                      </p:to>
                                    </p:set>
                                    <p:animEffect filter="fade" transition="in">
                                      <p:cBhvr>
                                        <p:cTn dur="500"/>
                                        <p:tgtEl>
                                          <p:spTgt spid="51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xEl>
                                              <p:pRg end="10" st="10"/>
                                            </p:txEl>
                                          </p:spTgt>
                                        </p:tgtEl>
                                        <p:attrNameLst>
                                          <p:attrName>style.visibility</p:attrName>
                                        </p:attrNameLst>
                                      </p:cBhvr>
                                      <p:to>
                                        <p:strVal val="visible"/>
                                      </p:to>
                                    </p:set>
                                    <p:animEffect filter="fade" transition="in">
                                      <p:cBhvr>
                                        <p:cTn dur="500"/>
                                        <p:tgtEl>
                                          <p:spTgt spid="51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xEl>
                                              <p:pRg end="11" st="11"/>
                                            </p:txEl>
                                          </p:spTgt>
                                        </p:tgtEl>
                                        <p:attrNameLst>
                                          <p:attrName>style.visibility</p:attrName>
                                        </p:attrNameLst>
                                      </p:cBhvr>
                                      <p:to>
                                        <p:strVal val="visible"/>
                                      </p:to>
                                    </p:set>
                                    <p:animEffect filter="fade" transition="in">
                                      <p:cBhvr>
                                        <p:cTn dur="500"/>
                                        <p:tgtEl>
                                          <p:spTgt spid="510">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xEl>
                                              <p:pRg end="12" st="12"/>
                                            </p:txEl>
                                          </p:spTgt>
                                        </p:tgtEl>
                                        <p:attrNameLst>
                                          <p:attrName>style.visibility</p:attrName>
                                        </p:attrNameLst>
                                      </p:cBhvr>
                                      <p:to>
                                        <p:strVal val="visible"/>
                                      </p:to>
                                    </p:set>
                                    <p:animEffect filter="fade" transition="in">
                                      <p:cBhvr>
                                        <p:cTn dur="500"/>
                                        <p:tgtEl>
                                          <p:spTgt spid="510">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0"/>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rPr b="1" lang="en-US"/>
              <a:t>Java packages</a:t>
            </a:r>
            <a:r>
              <a:rPr lang="en-US"/>
              <a:t> are a mechanism to group </a:t>
            </a:r>
            <a:r>
              <a:rPr b="1" lang="en-US"/>
              <a:t>Java</a:t>
            </a:r>
            <a:r>
              <a:rPr lang="en-US"/>
              <a:t> classes that are related to each other, into the same "group" (</a:t>
            </a:r>
            <a:r>
              <a:rPr b="1" lang="en-US"/>
              <a:t>package</a:t>
            </a:r>
            <a:r>
              <a:rPr lang="en-US"/>
              <a:t>)</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rPr lang="en-US"/>
              <a:t>Ex: package Employee</a:t>
            </a:r>
            <a:endParaRPr/>
          </a:p>
        </p:txBody>
      </p:sp>
      <p:sp>
        <p:nvSpPr>
          <p:cNvPr id="517" name="Google Shape;517;p6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PACKAGE STATEMENT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1"/>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rPr lang="en-US"/>
              <a:t>To </a:t>
            </a:r>
            <a:r>
              <a:rPr b="1" lang="en-US"/>
              <a:t>import java</a:t>
            </a:r>
            <a:r>
              <a:rPr lang="en-US"/>
              <a:t> package into a class, we need to use </a:t>
            </a:r>
            <a:r>
              <a:rPr b="1" lang="en-US"/>
              <a:t>java </a:t>
            </a:r>
            <a:r>
              <a:rPr b="1" lang="en-US" u="sng"/>
              <a:t>import</a:t>
            </a:r>
            <a:r>
              <a:rPr lang="en-US"/>
              <a:t> keyword which is used to access package and its classes into the </a:t>
            </a:r>
            <a:r>
              <a:rPr b="1" lang="en-US"/>
              <a:t>java</a:t>
            </a:r>
            <a:r>
              <a:rPr lang="en-US"/>
              <a:t> program</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rPr lang="en-US"/>
              <a:t>Can </a:t>
            </a:r>
            <a:r>
              <a:rPr b="1" lang="en-US"/>
              <a:t>import </a:t>
            </a:r>
            <a:r>
              <a:rPr lang="en-US"/>
              <a:t>built-in and user-defined packages</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rPr lang="en-US"/>
              <a:t>Ex: import java.lang.Math.*;</a:t>
            </a:r>
            <a:endParaRPr/>
          </a:p>
          <a:p>
            <a:pPr indent="0" lvl="0" marL="0" rtl="0" algn="ctr">
              <a:lnSpc>
                <a:spcPct val="100000"/>
              </a:lnSpc>
              <a:spcBef>
                <a:spcPts val="600"/>
              </a:spcBef>
              <a:spcAft>
                <a:spcPts val="0"/>
              </a:spcAft>
              <a:buSzPts val="2000"/>
              <a:buFont typeface="Garamond"/>
              <a:buNone/>
            </a:pPr>
            <a:r>
              <a:rPr lang="en-US"/>
              <a:t>Import java.util.*;</a:t>
            </a:r>
            <a:endParaRPr/>
          </a:p>
        </p:txBody>
      </p:sp>
      <p:sp>
        <p:nvSpPr>
          <p:cNvPr id="523" name="Google Shape;523;p6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IMPORT STATEMENTS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2"/>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rPr lang="en-US"/>
              <a:t>Used to achieve multiple inheritance</a:t>
            </a:r>
            <a:endParaRPr/>
          </a:p>
          <a:p>
            <a:pPr indent="0" lvl="0" marL="0" rtl="0" algn="ctr">
              <a:lnSpc>
                <a:spcPct val="100000"/>
              </a:lnSpc>
              <a:spcBef>
                <a:spcPts val="600"/>
              </a:spcBef>
              <a:spcAft>
                <a:spcPts val="0"/>
              </a:spcAft>
              <a:buSzPts val="2000"/>
              <a:buFont typeface="Garamond"/>
              <a:buNone/>
            </a:pPr>
            <a:r>
              <a:t/>
            </a:r>
            <a:endParaRPr/>
          </a:p>
        </p:txBody>
      </p:sp>
      <p:sp>
        <p:nvSpPr>
          <p:cNvPr id="529" name="Google Shape;529;p6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INTERFACE STATEMENTS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3"/>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rPr lang="en-US"/>
              <a:t>Any number of classes can be defined</a:t>
            </a:r>
            <a:endParaRPr/>
          </a:p>
          <a:p>
            <a:pPr indent="0" lvl="0" marL="0" rtl="0" algn="ctr">
              <a:lnSpc>
                <a:spcPct val="100000"/>
              </a:lnSpc>
              <a:spcBef>
                <a:spcPts val="600"/>
              </a:spcBef>
              <a:spcAft>
                <a:spcPts val="0"/>
              </a:spcAft>
              <a:buSzPts val="2000"/>
              <a:buFont typeface="Garamond"/>
              <a:buNone/>
            </a:pPr>
            <a:r>
              <a:rPr lang="en-US"/>
              <a:t>All the objects of class should be created in main method.</a:t>
            </a:r>
            <a:endParaRPr/>
          </a:p>
          <a:p>
            <a:pPr indent="0" lvl="0" marL="0" rtl="0" algn="ctr">
              <a:lnSpc>
                <a:spcPct val="100000"/>
              </a:lnSpc>
              <a:spcBef>
                <a:spcPts val="600"/>
              </a:spcBef>
              <a:spcAft>
                <a:spcPts val="0"/>
              </a:spcAft>
              <a:buSzPts val="2000"/>
              <a:buFont typeface="Garamond"/>
              <a:buNone/>
            </a:pPr>
            <a:r>
              <a:rPr lang="en-US"/>
              <a:t>One class should have main method—Main method class </a:t>
            </a:r>
            <a:endParaRPr/>
          </a:p>
        </p:txBody>
      </p:sp>
      <p:sp>
        <p:nvSpPr>
          <p:cNvPr id="535" name="Google Shape;535;p63"/>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CLASS DEFINITIONS</a:t>
            </a:r>
            <a:endParaRPr/>
          </a:p>
        </p:txBody>
      </p:sp>
      <p:sp>
        <p:nvSpPr>
          <p:cNvPr id="536" name="Google Shape;536;p63"/>
          <p:cNvSpPr txBox="1"/>
          <p:nvPr/>
        </p:nvSpPr>
        <p:spPr>
          <a:xfrm>
            <a:off x="3474594" y="2071678"/>
            <a:ext cx="2311851" cy="369332"/>
          </a:xfrm>
          <a:prstGeom prst="rect">
            <a:avLst/>
          </a:prstGeom>
          <a:solidFill>
            <a:srgbClr val="F7E09E"/>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aramond"/>
                <a:ea typeface="Garamond"/>
                <a:cs typeface="Garamond"/>
                <a:sym typeface="Garamond"/>
              </a:rPr>
              <a:t>Class Definitions</a:t>
            </a:r>
            <a:endParaRPr/>
          </a:p>
        </p:txBody>
      </p:sp>
      <p:sp>
        <p:nvSpPr>
          <p:cNvPr id="537" name="Google Shape;537;p63"/>
          <p:cNvSpPr txBox="1"/>
          <p:nvPr/>
        </p:nvSpPr>
        <p:spPr>
          <a:xfrm>
            <a:off x="3474720" y="2428875"/>
            <a:ext cx="2311400" cy="1476375"/>
          </a:xfrm>
          <a:prstGeom prst="rect">
            <a:avLst/>
          </a:prstGeom>
          <a:solidFill>
            <a:srgbClr val="F7E09E"/>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Main method class</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main method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definition</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p:txBody>
      </p:sp>
      <p:sp>
        <p:nvSpPr>
          <p:cNvPr id="538" name="Google Shape;538;p63"/>
          <p:cNvSpPr/>
          <p:nvPr/>
        </p:nvSpPr>
        <p:spPr>
          <a:xfrm>
            <a:off x="6000760" y="2500306"/>
            <a:ext cx="428628" cy="1357322"/>
          </a:xfrm>
          <a:prstGeom prst="rightBrace">
            <a:avLst>
              <a:gd fmla="val 8333" name="adj1"/>
              <a:gd fmla="val 50000" name="adj2"/>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539" name="Google Shape;539;p63"/>
          <p:cNvSpPr txBox="1"/>
          <p:nvPr/>
        </p:nvSpPr>
        <p:spPr>
          <a:xfrm>
            <a:off x="6572264" y="2988230"/>
            <a:ext cx="9845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Essential</a:t>
            </a:r>
            <a:endParaRPr sz="1800">
              <a:solidFill>
                <a:schemeClr val="lt1"/>
              </a:solidFill>
              <a:latin typeface="Garamond"/>
              <a:ea typeface="Garamond"/>
              <a:cs typeface="Garamond"/>
              <a:sym typeface="Garamond"/>
            </a:endParaRPr>
          </a:p>
        </p:txBody>
      </p:sp>
      <p:sp>
        <p:nvSpPr>
          <p:cNvPr id="540" name="Google Shape;540;p63"/>
          <p:cNvSpPr/>
          <p:nvPr/>
        </p:nvSpPr>
        <p:spPr>
          <a:xfrm>
            <a:off x="6062674" y="2143116"/>
            <a:ext cx="223838" cy="276228"/>
          </a:xfrm>
          <a:prstGeom prst="rightBrace">
            <a:avLst>
              <a:gd fmla="val 8333" name="adj1"/>
              <a:gd fmla="val 50000" name="adj2"/>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541" name="Google Shape;541;p63"/>
          <p:cNvSpPr txBox="1"/>
          <p:nvPr/>
        </p:nvSpPr>
        <p:spPr>
          <a:xfrm>
            <a:off x="6429388" y="2130974"/>
            <a:ext cx="9845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Optional</a:t>
            </a:r>
            <a:endParaRPr sz="18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500"/>
                                        <p:tgtEl>
                                          <p:spTgt spid="5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500"/>
                                        <p:tgtEl>
                                          <p:spTgt spid="5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500"/>
                                        <p:tgtEl>
                                          <p:spTgt spid="5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500"/>
                                        <p:tgtEl>
                                          <p:spTgt spid="5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500"/>
                                        <p:tgtEl>
                                          <p:spTgt spid="5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500"/>
                                        <p:tgtEl>
                                          <p:spTgt spid="5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4"/>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#7: Variables &amp; Datatypes</a:t>
            </a:r>
            <a:endParaRPr sz="3200"/>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548" name="Google Shape;548;p64"/>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0"/>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rPr lang="en-US"/>
              <a:t>Developed by Sun Microsystems Inc in 1991</a:t>
            </a:r>
            <a:endParaRPr/>
          </a:p>
          <a:p>
            <a:pPr indent="0" lvl="0" marL="0" rtl="0" algn="ctr">
              <a:lnSpc>
                <a:spcPct val="100000"/>
              </a:lnSpc>
              <a:spcBef>
                <a:spcPts val="600"/>
              </a:spcBef>
              <a:spcAft>
                <a:spcPts val="0"/>
              </a:spcAft>
              <a:buSzPts val="2000"/>
              <a:buFont typeface="Garamond"/>
              <a:buNone/>
            </a:pPr>
            <a:r>
              <a:rPr lang="en-US"/>
              <a:t>Initially named as Oak, later changed to Java</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rPr lang="en-US"/>
              <a:t>First publicly available version – Java 1.0 released in 1995</a:t>
            </a:r>
            <a:endParaRPr/>
          </a:p>
          <a:p>
            <a:pPr indent="0" lvl="0" marL="0" rtl="0" algn="ctr">
              <a:lnSpc>
                <a:spcPct val="100000"/>
              </a:lnSpc>
              <a:spcBef>
                <a:spcPts val="600"/>
              </a:spcBef>
              <a:spcAft>
                <a:spcPts val="0"/>
              </a:spcAft>
              <a:buSzPts val="2000"/>
              <a:buFont typeface="Garamond"/>
              <a:buNone/>
            </a:pPr>
            <a:r>
              <a:rPr lang="en-US"/>
              <a:t>Oracle corporation acquired Sun Microsystems in 2010</a:t>
            </a:r>
            <a:endParaRPr/>
          </a:p>
          <a:p>
            <a:pPr indent="0" lvl="0" marL="0" rtl="0" algn="ctr">
              <a:lnSpc>
                <a:spcPct val="100000"/>
              </a:lnSpc>
              <a:spcBef>
                <a:spcPts val="600"/>
              </a:spcBef>
              <a:spcAft>
                <a:spcPts val="0"/>
              </a:spcAft>
              <a:buSzPts val="2000"/>
              <a:buFont typeface="Garamond"/>
              <a:buNone/>
            </a:pPr>
            <a:r>
              <a:rPr lang="en-US"/>
              <a:t>The latest version of Java is Java 14 or </a:t>
            </a:r>
            <a:r>
              <a:rPr b="1" lang="en-US"/>
              <a:t>JDK</a:t>
            </a:r>
            <a:r>
              <a:rPr lang="en-US"/>
              <a:t> 14 released on March, 17th 2020</a:t>
            </a:r>
            <a:endParaRPr/>
          </a:p>
        </p:txBody>
      </p:sp>
      <p:sp>
        <p:nvSpPr>
          <p:cNvPr id="157" name="Google Shape;157;p2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JAVA HISTORY</a:t>
            </a:r>
            <a:endParaRPr/>
          </a:p>
        </p:txBody>
      </p:sp>
      <p:sp>
        <p:nvSpPr>
          <p:cNvPr descr="Uber Eats Logo 500*500 transprent Png Free Download - Area, Text ..." id="158" name="Google Shape;158;p2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descr="Uber Eats Logo 500*500 transprent Png Free Download - Area, Text ..." id="159" name="Google Shape;159;p2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descr="Linkedin logo vector" id="160" name="Google Shape;160;p2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descr="Linkedin logo vector" id="161" name="Google Shape;161;p2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descr="Apple logo vector" id="162" name="Google Shape;162;p2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descr="Apple logo vector" id="163" name="Google Shape;163;p2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pic>
        <p:nvPicPr>
          <p:cNvPr descr="History Of Java Programming Language » CodeSnail" id="164" name="Google Shape;164;p20"/>
          <p:cNvPicPr preferRelativeResize="0"/>
          <p:nvPr/>
        </p:nvPicPr>
        <p:blipFill rotWithShape="1">
          <a:blip r:embed="rId3">
            <a:alphaModFix/>
          </a:blip>
          <a:srcRect b="0" l="0" r="0" t="6147"/>
          <a:stretch/>
        </p:blipFill>
        <p:spPr>
          <a:xfrm>
            <a:off x="1428728" y="3071810"/>
            <a:ext cx="6096000" cy="15001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0" st="0"/>
                                            </p:txEl>
                                          </p:spTgt>
                                        </p:tgtEl>
                                        <p:attrNameLst>
                                          <p:attrName>style.visibility</p:attrName>
                                        </p:attrNameLst>
                                      </p:cBhvr>
                                      <p:to>
                                        <p:strVal val="visible"/>
                                      </p:to>
                                    </p:set>
                                    <p:animEffect filter="fade" transition="in">
                                      <p:cBhvr>
                                        <p:cTn dur="500"/>
                                        <p:tgtEl>
                                          <p:spTgt spid="1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1" st="1"/>
                                            </p:txEl>
                                          </p:spTgt>
                                        </p:tgtEl>
                                        <p:attrNameLst>
                                          <p:attrName>style.visibility</p:attrName>
                                        </p:attrNameLst>
                                      </p:cBhvr>
                                      <p:to>
                                        <p:strVal val="visible"/>
                                      </p:to>
                                    </p:set>
                                    <p:animEffect filter="fade" transition="in">
                                      <p:cBhvr>
                                        <p:cTn dur="500"/>
                                        <p:tgtEl>
                                          <p:spTgt spid="1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2" st="2"/>
                                            </p:txEl>
                                          </p:spTgt>
                                        </p:tgtEl>
                                        <p:attrNameLst>
                                          <p:attrName>style.visibility</p:attrName>
                                        </p:attrNameLst>
                                      </p:cBhvr>
                                      <p:to>
                                        <p:strVal val="visible"/>
                                      </p:to>
                                    </p:set>
                                    <p:animEffect filter="fade" transition="in">
                                      <p:cBhvr>
                                        <p:cTn dur="500"/>
                                        <p:tgtEl>
                                          <p:spTgt spid="1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3" st="3"/>
                                            </p:txEl>
                                          </p:spTgt>
                                        </p:tgtEl>
                                        <p:attrNameLst>
                                          <p:attrName>style.visibility</p:attrName>
                                        </p:attrNameLst>
                                      </p:cBhvr>
                                      <p:to>
                                        <p:strVal val="visible"/>
                                      </p:to>
                                    </p:set>
                                    <p:animEffect filter="fade" transition="in">
                                      <p:cBhvr>
                                        <p:cTn dur="500"/>
                                        <p:tgtEl>
                                          <p:spTgt spid="1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4" st="4"/>
                                            </p:txEl>
                                          </p:spTgt>
                                        </p:tgtEl>
                                        <p:attrNameLst>
                                          <p:attrName>style.visibility</p:attrName>
                                        </p:attrNameLst>
                                      </p:cBhvr>
                                      <p:to>
                                        <p:strVal val="visible"/>
                                      </p:to>
                                    </p:set>
                                    <p:animEffect filter="fade" transition="in">
                                      <p:cBhvr>
                                        <p:cTn dur="500"/>
                                        <p:tgtEl>
                                          <p:spTgt spid="15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5" st="5"/>
                                            </p:txEl>
                                          </p:spTgt>
                                        </p:tgtEl>
                                        <p:attrNameLst>
                                          <p:attrName>style.visibility</p:attrName>
                                        </p:attrNameLst>
                                      </p:cBhvr>
                                      <p:to>
                                        <p:strVal val="visible"/>
                                      </p:to>
                                    </p:set>
                                    <p:animEffect filter="fade" transition="in">
                                      <p:cBhvr>
                                        <p:cTn dur="500"/>
                                        <p:tgtEl>
                                          <p:spTgt spid="15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6" st="6"/>
                                            </p:txEl>
                                          </p:spTgt>
                                        </p:tgtEl>
                                        <p:attrNameLst>
                                          <p:attrName>style.visibility</p:attrName>
                                        </p:attrNameLst>
                                      </p:cBhvr>
                                      <p:to>
                                        <p:strVal val="visible"/>
                                      </p:to>
                                    </p:set>
                                    <p:animEffect filter="fade" transition="in">
                                      <p:cBhvr>
                                        <p:cTn dur="500"/>
                                        <p:tgtEl>
                                          <p:spTgt spid="15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7" st="7"/>
                                            </p:txEl>
                                          </p:spTgt>
                                        </p:tgtEl>
                                        <p:attrNameLst>
                                          <p:attrName>style.visibility</p:attrName>
                                        </p:attrNameLst>
                                      </p:cBhvr>
                                      <p:to>
                                        <p:strVal val="visible"/>
                                      </p:to>
                                    </p:set>
                                    <p:animEffect filter="fade" transition="in">
                                      <p:cBhvr>
                                        <p:cTn dur="500"/>
                                        <p:tgtEl>
                                          <p:spTgt spid="15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8" st="8"/>
                                            </p:txEl>
                                          </p:spTgt>
                                        </p:tgtEl>
                                        <p:attrNameLst>
                                          <p:attrName>style.visibility</p:attrName>
                                        </p:attrNameLst>
                                      </p:cBhvr>
                                      <p:to>
                                        <p:strVal val="visible"/>
                                      </p:to>
                                    </p:set>
                                    <p:animEffect filter="fade" transition="in">
                                      <p:cBhvr>
                                        <p:cTn dur="500"/>
                                        <p:tgtEl>
                                          <p:spTgt spid="15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9" st="9"/>
                                            </p:txEl>
                                          </p:spTgt>
                                        </p:tgtEl>
                                        <p:attrNameLst>
                                          <p:attrName>style.visibility</p:attrName>
                                        </p:attrNameLst>
                                      </p:cBhvr>
                                      <p:to>
                                        <p:strVal val="visible"/>
                                      </p:to>
                                    </p:set>
                                    <p:animEffect filter="fade" transition="in">
                                      <p:cBhvr>
                                        <p:cTn dur="500"/>
                                        <p:tgtEl>
                                          <p:spTgt spid="15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500"/>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5"/>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A </a:t>
            </a:r>
            <a:r>
              <a:rPr b="1" lang="en-US"/>
              <a:t>Java variable</a:t>
            </a:r>
            <a:r>
              <a:rPr lang="en-US"/>
              <a:t> is a piece of memory that can contain a data value.</a:t>
            </a:r>
            <a:endParaRPr/>
          </a:p>
          <a:p>
            <a:pPr indent="0" lvl="0" marL="0" rtl="0" algn="l">
              <a:lnSpc>
                <a:spcPct val="100000"/>
              </a:lnSpc>
              <a:spcBef>
                <a:spcPts val="600"/>
              </a:spcBef>
              <a:spcAft>
                <a:spcPts val="0"/>
              </a:spcAft>
              <a:buSzPts val="2000"/>
              <a:buFont typeface="Garamond"/>
              <a:buNone/>
            </a:pPr>
            <a:r>
              <a:rPr b="1" lang="en-US"/>
              <a:t>Variables</a:t>
            </a:r>
            <a:r>
              <a:rPr lang="en-US"/>
              <a:t> are typically used to store information </a:t>
            </a:r>
            <a:endParaRPr/>
          </a:p>
          <a:p>
            <a:pPr indent="0" lvl="0" marL="0" rtl="0" algn="l">
              <a:lnSpc>
                <a:spcPct val="100000"/>
              </a:lnSpc>
              <a:spcBef>
                <a:spcPts val="600"/>
              </a:spcBef>
              <a:spcAft>
                <a:spcPts val="0"/>
              </a:spcAft>
              <a:buSzPts val="2000"/>
              <a:buFont typeface="Garamond"/>
              <a:buNone/>
            </a:pPr>
            <a:r>
              <a:rPr b="1" lang="en-US" u="sng"/>
              <a:t>Variable Declaration</a:t>
            </a:r>
            <a:r>
              <a:rPr b="1" lang="en-US"/>
              <a:t>:</a:t>
            </a:r>
            <a:endParaRPr/>
          </a:p>
          <a:p>
            <a:pPr indent="0" lvl="0" marL="0" rtl="0" algn="l">
              <a:lnSpc>
                <a:spcPct val="100000"/>
              </a:lnSpc>
              <a:spcBef>
                <a:spcPts val="600"/>
              </a:spcBef>
              <a:spcAft>
                <a:spcPts val="0"/>
              </a:spcAft>
              <a:buSzPts val="2000"/>
              <a:buFont typeface="Garamond"/>
              <a:buNone/>
            </a:pPr>
            <a:r>
              <a:t/>
            </a:r>
            <a:endParaRPr b="1"/>
          </a:p>
          <a:p>
            <a:pPr indent="0" lvl="0" marL="0" rtl="0" algn="l">
              <a:lnSpc>
                <a:spcPct val="100000"/>
              </a:lnSpc>
              <a:spcBef>
                <a:spcPts val="600"/>
              </a:spcBef>
              <a:spcAft>
                <a:spcPts val="0"/>
              </a:spcAft>
              <a:buSzPts val="2000"/>
              <a:buFont typeface="Garamond"/>
              <a:buNone/>
            </a:pPr>
            <a:r>
              <a:t/>
            </a:r>
            <a:endParaRPr b="1"/>
          </a:p>
          <a:p>
            <a:pPr indent="0" lvl="0" marL="0" rtl="0" algn="l">
              <a:lnSpc>
                <a:spcPct val="100000"/>
              </a:lnSpc>
              <a:spcBef>
                <a:spcPts val="600"/>
              </a:spcBef>
              <a:spcAft>
                <a:spcPts val="0"/>
              </a:spcAft>
              <a:buSzPts val="2000"/>
              <a:buFont typeface="Garamond"/>
              <a:buNone/>
            </a:pPr>
            <a:r>
              <a:t/>
            </a:r>
            <a:endParaRPr b="1"/>
          </a:p>
          <a:p>
            <a:pPr indent="0" lvl="0" marL="0" rtl="0" algn="l">
              <a:lnSpc>
                <a:spcPct val="100000"/>
              </a:lnSpc>
              <a:spcBef>
                <a:spcPts val="600"/>
              </a:spcBef>
              <a:spcAft>
                <a:spcPts val="0"/>
              </a:spcAft>
              <a:buSzPts val="2000"/>
              <a:buFont typeface="Garamond"/>
              <a:buNone/>
            </a:pPr>
            <a:r>
              <a:rPr b="1" lang="en-US"/>
              <a:t> </a:t>
            </a:r>
            <a:r>
              <a:rPr b="1" lang="en-US" u="sng"/>
              <a:t>Variable Assignment:</a:t>
            </a:r>
            <a:endParaRPr/>
          </a:p>
          <a:p>
            <a:pPr indent="0" lvl="0" marL="0" rtl="0" algn="l">
              <a:lnSpc>
                <a:spcPct val="100000"/>
              </a:lnSpc>
              <a:spcBef>
                <a:spcPts val="600"/>
              </a:spcBef>
              <a:spcAft>
                <a:spcPts val="0"/>
              </a:spcAft>
              <a:buSzPts val="2000"/>
              <a:buFont typeface="Garamond"/>
              <a:buNone/>
            </a:pPr>
            <a:r>
              <a:rPr lang="en-US"/>
              <a:t>      Assigning a value to a variable </a:t>
            </a:r>
            <a:endParaRPr b="1" u="sng"/>
          </a:p>
          <a:p>
            <a:pPr indent="0" lvl="0" marL="0" rtl="0" algn="l">
              <a:lnSpc>
                <a:spcPct val="100000"/>
              </a:lnSpc>
              <a:spcBef>
                <a:spcPts val="600"/>
              </a:spcBef>
              <a:spcAft>
                <a:spcPts val="0"/>
              </a:spcAft>
              <a:buSzPts val="2000"/>
              <a:buFont typeface="Garamond"/>
              <a:buNone/>
            </a:pPr>
            <a:r>
              <a:t/>
            </a:r>
            <a:endParaRPr b="1"/>
          </a:p>
          <a:p>
            <a:pPr indent="0" lvl="0" marL="0" rtl="0" algn="l">
              <a:lnSpc>
                <a:spcPct val="100000"/>
              </a:lnSpc>
              <a:spcBef>
                <a:spcPts val="600"/>
              </a:spcBef>
              <a:spcAft>
                <a:spcPts val="0"/>
              </a:spcAft>
              <a:buSzPts val="2000"/>
              <a:buFont typeface="Garamond"/>
              <a:buNone/>
            </a:pPr>
            <a:r>
              <a:t/>
            </a:r>
            <a:endParaRPr b="1"/>
          </a:p>
          <a:p>
            <a:pPr indent="0" lvl="0" marL="0" rtl="0" algn="l">
              <a:lnSpc>
                <a:spcPct val="100000"/>
              </a:lnSpc>
              <a:spcBef>
                <a:spcPts val="600"/>
              </a:spcBef>
              <a:spcAft>
                <a:spcPts val="0"/>
              </a:spcAft>
              <a:buSzPts val="2000"/>
              <a:buFont typeface="Garamond"/>
              <a:buNone/>
            </a:pPr>
            <a:r>
              <a:t/>
            </a:r>
            <a:endParaRPr/>
          </a:p>
        </p:txBody>
      </p:sp>
      <p:sp>
        <p:nvSpPr>
          <p:cNvPr id="554" name="Google Shape;554;p65"/>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VARIABLE</a:t>
            </a:r>
            <a:endParaRPr/>
          </a:p>
        </p:txBody>
      </p:sp>
      <p:sp>
        <p:nvSpPr>
          <p:cNvPr id="555" name="Google Shape;555;p65"/>
          <p:cNvSpPr txBox="1"/>
          <p:nvPr/>
        </p:nvSpPr>
        <p:spPr>
          <a:xfrm>
            <a:off x="1357290" y="3500438"/>
            <a:ext cx="2563907"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Syntax:</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datatype variable name;</a:t>
            </a:r>
            <a:endParaRPr sz="1800">
              <a:solidFill>
                <a:schemeClr val="dk1"/>
              </a:solidFill>
              <a:latin typeface="Garamond"/>
              <a:ea typeface="Garamond"/>
              <a:cs typeface="Garamond"/>
              <a:sym typeface="Garamond"/>
            </a:endParaRPr>
          </a:p>
        </p:txBody>
      </p:sp>
      <p:sp>
        <p:nvSpPr>
          <p:cNvPr id="556" name="Google Shape;556;p65"/>
          <p:cNvSpPr txBox="1"/>
          <p:nvPr/>
        </p:nvSpPr>
        <p:spPr>
          <a:xfrm>
            <a:off x="4500562" y="3500438"/>
            <a:ext cx="1647190" cy="64516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a;</a:t>
            </a:r>
            <a:endParaRPr sz="1800">
              <a:solidFill>
                <a:schemeClr val="dk1"/>
              </a:solidFill>
              <a:latin typeface="Garamond"/>
              <a:ea typeface="Garamond"/>
              <a:cs typeface="Garamond"/>
              <a:sym typeface="Garamond"/>
            </a:endParaRPr>
          </a:p>
        </p:txBody>
      </p:sp>
      <p:sp>
        <p:nvSpPr>
          <p:cNvPr id="557" name="Google Shape;557;p65"/>
          <p:cNvSpPr txBox="1"/>
          <p:nvPr/>
        </p:nvSpPr>
        <p:spPr>
          <a:xfrm>
            <a:off x="1428728" y="5211561"/>
            <a:ext cx="2084994"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Syntax:</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variable name=value;</a:t>
            </a:r>
            <a:endParaRPr sz="1800">
              <a:solidFill>
                <a:schemeClr val="dk1"/>
              </a:solidFill>
              <a:latin typeface="Garamond"/>
              <a:ea typeface="Garamond"/>
              <a:cs typeface="Garamond"/>
              <a:sym typeface="Garamond"/>
            </a:endParaRPr>
          </a:p>
        </p:txBody>
      </p:sp>
      <p:sp>
        <p:nvSpPr>
          <p:cNvPr id="558" name="Google Shape;558;p65"/>
          <p:cNvSpPr txBox="1"/>
          <p:nvPr/>
        </p:nvSpPr>
        <p:spPr>
          <a:xfrm>
            <a:off x="4652962" y="5211561"/>
            <a:ext cx="1625766"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a=10;</a:t>
            </a:r>
            <a:endParaRPr sz="1800">
              <a:solidFill>
                <a:schemeClr val="dk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0" st="0"/>
                                            </p:txEl>
                                          </p:spTgt>
                                        </p:tgtEl>
                                        <p:attrNameLst>
                                          <p:attrName>style.visibility</p:attrName>
                                        </p:attrNameLst>
                                      </p:cBhvr>
                                      <p:to>
                                        <p:strVal val="visible"/>
                                      </p:to>
                                    </p:set>
                                    <p:animEffect filter="fade" transition="in">
                                      <p:cBhvr>
                                        <p:cTn dur="500"/>
                                        <p:tgtEl>
                                          <p:spTgt spid="5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1" st="1"/>
                                            </p:txEl>
                                          </p:spTgt>
                                        </p:tgtEl>
                                        <p:attrNameLst>
                                          <p:attrName>style.visibility</p:attrName>
                                        </p:attrNameLst>
                                      </p:cBhvr>
                                      <p:to>
                                        <p:strVal val="visible"/>
                                      </p:to>
                                    </p:set>
                                    <p:animEffect filter="fade" transition="in">
                                      <p:cBhvr>
                                        <p:cTn dur="500"/>
                                        <p:tgtEl>
                                          <p:spTgt spid="5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2" st="2"/>
                                            </p:txEl>
                                          </p:spTgt>
                                        </p:tgtEl>
                                        <p:attrNameLst>
                                          <p:attrName>style.visibility</p:attrName>
                                        </p:attrNameLst>
                                      </p:cBhvr>
                                      <p:to>
                                        <p:strVal val="visible"/>
                                      </p:to>
                                    </p:set>
                                    <p:animEffect filter="fade" transition="in">
                                      <p:cBhvr>
                                        <p:cTn dur="500"/>
                                        <p:tgtEl>
                                          <p:spTgt spid="5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3" st="3"/>
                                            </p:txEl>
                                          </p:spTgt>
                                        </p:tgtEl>
                                        <p:attrNameLst>
                                          <p:attrName>style.visibility</p:attrName>
                                        </p:attrNameLst>
                                      </p:cBhvr>
                                      <p:to>
                                        <p:strVal val="visible"/>
                                      </p:to>
                                    </p:set>
                                    <p:animEffect filter="fade" transition="in">
                                      <p:cBhvr>
                                        <p:cTn dur="500"/>
                                        <p:tgtEl>
                                          <p:spTgt spid="5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4" st="4"/>
                                            </p:txEl>
                                          </p:spTgt>
                                        </p:tgtEl>
                                        <p:attrNameLst>
                                          <p:attrName>style.visibility</p:attrName>
                                        </p:attrNameLst>
                                      </p:cBhvr>
                                      <p:to>
                                        <p:strVal val="visible"/>
                                      </p:to>
                                    </p:set>
                                    <p:animEffect filter="fade" transition="in">
                                      <p:cBhvr>
                                        <p:cTn dur="500"/>
                                        <p:tgtEl>
                                          <p:spTgt spid="55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5" st="5"/>
                                            </p:txEl>
                                          </p:spTgt>
                                        </p:tgtEl>
                                        <p:attrNameLst>
                                          <p:attrName>style.visibility</p:attrName>
                                        </p:attrNameLst>
                                      </p:cBhvr>
                                      <p:to>
                                        <p:strVal val="visible"/>
                                      </p:to>
                                    </p:set>
                                    <p:animEffect filter="fade" transition="in">
                                      <p:cBhvr>
                                        <p:cTn dur="500"/>
                                        <p:tgtEl>
                                          <p:spTgt spid="55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6" st="6"/>
                                            </p:txEl>
                                          </p:spTgt>
                                        </p:tgtEl>
                                        <p:attrNameLst>
                                          <p:attrName>style.visibility</p:attrName>
                                        </p:attrNameLst>
                                      </p:cBhvr>
                                      <p:to>
                                        <p:strVal val="visible"/>
                                      </p:to>
                                    </p:set>
                                    <p:animEffect filter="fade" transition="in">
                                      <p:cBhvr>
                                        <p:cTn dur="500"/>
                                        <p:tgtEl>
                                          <p:spTgt spid="55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7" st="7"/>
                                            </p:txEl>
                                          </p:spTgt>
                                        </p:tgtEl>
                                        <p:attrNameLst>
                                          <p:attrName>style.visibility</p:attrName>
                                        </p:attrNameLst>
                                      </p:cBhvr>
                                      <p:to>
                                        <p:strVal val="visible"/>
                                      </p:to>
                                    </p:set>
                                    <p:animEffect filter="fade" transition="in">
                                      <p:cBhvr>
                                        <p:cTn dur="500"/>
                                        <p:tgtEl>
                                          <p:spTgt spid="55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8" st="8"/>
                                            </p:txEl>
                                          </p:spTgt>
                                        </p:tgtEl>
                                        <p:attrNameLst>
                                          <p:attrName>style.visibility</p:attrName>
                                        </p:attrNameLst>
                                      </p:cBhvr>
                                      <p:to>
                                        <p:strVal val="visible"/>
                                      </p:to>
                                    </p:set>
                                    <p:animEffect filter="fade" transition="in">
                                      <p:cBhvr>
                                        <p:cTn dur="500"/>
                                        <p:tgtEl>
                                          <p:spTgt spid="55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9" st="9"/>
                                            </p:txEl>
                                          </p:spTgt>
                                        </p:tgtEl>
                                        <p:attrNameLst>
                                          <p:attrName>style.visibility</p:attrName>
                                        </p:attrNameLst>
                                      </p:cBhvr>
                                      <p:to>
                                        <p:strVal val="visible"/>
                                      </p:to>
                                    </p:set>
                                    <p:animEffect filter="fade" transition="in">
                                      <p:cBhvr>
                                        <p:cTn dur="500"/>
                                        <p:tgtEl>
                                          <p:spTgt spid="55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10" st="10"/>
                                            </p:txEl>
                                          </p:spTgt>
                                        </p:tgtEl>
                                        <p:attrNameLst>
                                          <p:attrName>style.visibility</p:attrName>
                                        </p:attrNameLst>
                                      </p:cBhvr>
                                      <p:to>
                                        <p:strVal val="visible"/>
                                      </p:to>
                                    </p:set>
                                    <p:animEffect filter="fade" transition="in">
                                      <p:cBhvr>
                                        <p:cTn dur="500"/>
                                        <p:tgtEl>
                                          <p:spTgt spid="55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500"/>
                                        <p:tgtEl>
                                          <p:spTgt spid="5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500"/>
                                        <p:tgtEl>
                                          <p:spTgt spid="5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500"/>
                                        <p:tgtEl>
                                          <p:spTgt spid="5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500"/>
                                        <p:tgtEl>
                                          <p:spTgt spid="5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6"/>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0"/>
              </a:spcBef>
              <a:spcAft>
                <a:spcPts val="0"/>
              </a:spcAft>
              <a:buSzPct val="100000"/>
              <a:buFont typeface="Garamond"/>
              <a:buNone/>
            </a:pPr>
            <a:r>
              <a:rPr b="1" lang="en-US" u="sng"/>
              <a:t>Variable Naming Conventions:</a:t>
            </a:r>
            <a:endParaRPr/>
          </a:p>
          <a:p>
            <a:pPr indent="0" lvl="0" marL="0" rtl="0" algn="l">
              <a:lnSpc>
                <a:spcPct val="100000"/>
              </a:lnSpc>
              <a:spcBef>
                <a:spcPts val="600"/>
              </a:spcBef>
              <a:spcAft>
                <a:spcPts val="0"/>
              </a:spcAft>
              <a:buSzPct val="100000"/>
              <a:buFont typeface="Garamond"/>
              <a:buNone/>
            </a:pPr>
            <a:r>
              <a:t/>
            </a:r>
            <a:endParaRPr b="1"/>
          </a:p>
          <a:p>
            <a:pPr indent="-117475" lvl="0" marL="0" rtl="0" algn="l">
              <a:lnSpc>
                <a:spcPct val="100000"/>
              </a:lnSpc>
              <a:spcBef>
                <a:spcPts val="600"/>
              </a:spcBef>
              <a:spcAft>
                <a:spcPts val="0"/>
              </a:spcAft>
              <a:buSzPct val="100000"/>
              <a:buFont typeface="Arial"/>
              <a:buChar char="•"/>
            </a:pPr>
            <a:r>
              <a:rPr lang="en-US"/>
              <a:t> Java variable names are case sensitive. The variable name apple is not the same as Apple or APPLE.</a:t>
            </a:r>
            <a:endParaRPr/>
          </a:p>
          <a:p>
            <a:pPr indent="0" lvl="0" marL="0" rtl="0" algn="l">
              <a:lnSpc>
                <a:spcPct val="100000"/>
              </a:lnSpc>
              <a:spcBef>
                <a:spcPts val="600"/>
              </a:spcBef>
              <a:spcAft>
                <a:spcPts val="0"/>
              </a:spcAft>
              <a:buSzPct val="100000"/>
              <a:buFont typeface="Arial"/>
              <a:buNone/>
            </a:pPr>
            <a:r>
              <a:t/>
            </a:r>
            <a:endParaRPr/>
          </a:p>
          <a:p>
            <a:pPr indent="-117475" lvl="0" marL="0" rtl="0" algn="l">
              <a:lnSpc>
                <a:spcPct val="100000"/>
              </a:lnSpc>
              <a:spcBef>
                <a:spcPts val="600"/>
              </a:spcBef>
              <a:spcAft>
                <a:spcPts val="0"/>
              </a:spcAft>
              <a:buSzPct val="100000"/>
              <a:buFont typeface="Arial"/>
              <a:buChar char="•"/>
            </a:pPr>
            <a:r>
              <a:rPr lang="en-US"/>
              <a:t> Java variable names must start with a letter, or the $ or _ character.</a:t>
            </a:r>
            <a:endParaRPr/>
          </a:p>
          <a:p>
            <a:pPr indent="0" lvl="0" marL="0" rtl="0" algn="l">
              <a:lnSpc>
                <a:spcPct val="100000"/>
              </a:lnSpc>
              <a:spcBef>
                <a:spcPts val="600"/>
              </a:spcBef>
              <a:spcAft>
                <a:spcPts val="0"/>
              </a:spcAft>
              <a:buSzPct val="100000"/>
              <a:buFont typeface="Arial"/>
              <a:buNone/>
            </a:pPr>
            <a:r>
              <a:t/>
            </a:r>
            <a:endParaRPr/>
          </a:p>
          <a:p>
            <a:pPr indent="-117475" lvl="0" marL="0" rtl="0" algn="l">
              <a:lnSpc>
                <a:spcPct val="100000"/>
              </a:lnSpc>
              <a:spcBef>
                <a:spcPts val="600"/>
              </a:spcBef>
              <a:spcAft>
                <a:spcPts val="0"/>
              </a:spcAft>
              <a:buSzPct val="100000"/>
              <a:buFont typeface="Arial"/>
              <a:buChar char="•"/>
            </a:pPr>
            <a:r>
              <a:rPr lang="en-US"/>
              <a:t> After the first character in a Java variable name, the name can also contain numbers (in addition to letters, the $, and the _ character).</a:t>
            </a:r>
            <a:endParaRPr/>
          </a:p>
          <a:p>
            <a:pPr indent="0" lvl="0" marL="0" rtl="0" algn="l">
              <a:lnSpc>
                <a:spcPct val="100000"/>
              </a:lnSpc>
              <a:spcBef>
                <a:spcPts val="600"/>
              </a:spcBef>
              <a:spcAft>
                <a:spcPts val="0"/>
              </a:spcAft>
              <a:buSzPct val="100000"/>
              <a:buFont typeface="Arial"/>
              <a:buNone/>
            </a:pPr>
            <a:r>
              <a:t/>
            </a:r>
            <a:endParaRPr/>
          </a:p>
          <a:p>
            <a:pPr indent="-117475" lvl="0" marL="0" rtl="0" algn="l">
              <a:lnSpc>
                <a:spcPct val="100000"/>
              </a:lnSpc>
              <a:spcBef>
                <a:spcPts val="600"/>
              </a:spcBef>
              <a:spcAft>
                <a:spcPts val="0"/>
              </a:spcAft>
              <a:buSzPct val="100000"/>
              <a:buFont typeface="Arial"/>
              <a:buChar char="•"/>
            </a:pPr>
            <a:r>
              <a:rPr lang="en-US"/>
              <a:t> Variable names cannot be equal to reserved key words in Java. For instance, the words int or for are reserved words in Java. Therefore you cannot name your variables int or fo</a:t>
            </a:r>
            <a:endParaRPr/>
          </a:p>
          <a:p>
            <a:pPr indent="0" lvl="0" marL="0" rtl="0" algn="l">
              <a:lnSpc>
                <a:spcPct val="100000"/>
              </a:lnSpc>
              <a:spcBef>
                <a:spcPts val="600"/>
              </a:spcBef>
              <a:spcAft>
                <a:spcPts val="0"/>
              </a:spcAft>
              <a:buSzPct val="100000"/>
              <a:buFont typeface="Garamond"/>
              <a:buNone/>
            </a:pPr>
            <a:r>
              <a:t/>
            </a:r>
            <a:endParaRPr/>
          </a:p>
        </p:txBody>
      </p:sp>
      <p:sp>
        <p:nvSpPr>
          <p:cNvPr id="564" name="Google Shape;564;p66"/>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VARIABLE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7"/>
          <p:cNvSpPr txBox="1"/>
          <p:nvPr>
            <p:ph idx="1" type="body"/>
          </p:nvPr>
        </p:nvSpPr>
        <p:spPr>
          <a:xfrm>
            <a:off x="500034" y="185736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rPr b="1" lang="en-US"/>
              <a:t>Data type</a:t>
            </a:r>
            <a:r>
              <a:rPr lang="en-US"/>
              <a:t> specifies the size and type of values that can be stored in an variable.</a:t>
            </a:r>
            <a:endParaRPr/>
          </a:p>
          <a:p>
            <a:pPr indent="0" lvl="0" marL="0" rtl="0" algn="ctr">
              <a:lnSpc>
                <a:spcPct val="100000"/>
              </a:lnSpc>
              <a:spcBef>
                <a:spcPts val="600"/>
              </a:spcBef>
              <a:spcAft>
                <a:spcPts val="0"/>
              </a:spcAft>
              <a:buSzPts val="2000"/>
              <a:buFont typeface="Garamond"/>
              <a:buNone/>
            </a:pPr>
            <a:r>
              <a:t/>
            </a:r>
            <a:endParaRPr/>
          </a:p>
        </p:txBody>
      </p:sp>
      <p:sp>
        <p:nvSpPr>
          <p:cNvPr id="570" name="Google Shape;570;p67"/>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DATATYPES IN JAVA</a:t>
            </a:r>
            <a:endParaRPr/>
          </a:p>
        </p:txBody>
      </p:sp>
      <p:sp>
        <p:nvSpPr>
          <p:cNvPr id="571" name="Google Shape;571;p67"/>
          <p:cNvSpPr txBox="1"/>
          <p:nvPr/>
        </p:nvSpPr>
        <p:spPr>
          <a:xfrm>
            <a:off x="2552246" y="3714752"/>
            <a:ext cx="993157"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Primitive</a:t>
            </a:r>
            <a:endParaRPr sz="1800">
              <a:solidFill>
                <a:schemeClr val="dk1"/>
              </a:solidFill>
              <a:latin typeface="Garamond"/>
              <a:ea typeface="Garamond"/>
              <a:cs typeface="Garamond"/>
              <a:sym typeface="Garamond"/>
            </a:endParaRPr>
          </a:p>
        </p:txBody>
      </p:sp>
      <p:sp>
        <p:nvSpPr>
          <p:cNvPr id="572" name="Google Shape;572;p67"/>
          <p:cNvSpPr txBox="1"/>
          <p:nvPr/>
        </p:nvSpPr>
        <p:spPr>
          <a:xfrm>
            <a:off x="5500694" y="3702610"/>
            <a:ext cx="1477264"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Non-Primitive</a:t>
            </a:r>
            <a:endParaRPr/>
          </a:p>
        </p:txBody>
      </p:sp>
      <p:sp>
        <p:nvSpPr>
          <p:cNvPr id="573" name="Google Shape;573;p67"/>
          <p:cNvSpPr txBox="1"/>
          <p:nvPr/>
        </p:nvSpPr>
        <p:spPr>
          <a:xfrm>
            <a:off x="4357686" y="2714620"/>
            <a:ext cx="1112933"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DataType </a:t>
            </a:r>
            <a:endParaRPr/>
          </a:p>
        </p:txBody>
      </p:sp>
      <p:cxnSp>
        <p:nvCxnSpPr>
          <p:cNvPr id="574" name="Google Shape;574;p67"/>
          <p:cNvCxnSpPr/>
          <p:nvPr/>
        </p:nvCxnSpPr>
        <p:spPr>
          <a:xfrm>
            <a:off x="3071802" y="3357562"/>
            <a:ext cx="3000396" cy="1588"/>
          </a:xfrm>
          <a:prstGeom prst="straightConnector1">
            <a:avLst/>
          </a:prstGeom>
          <a:noFill/>
          <a:ln cap="flat" cmpd="sng" w="9525">
            <a:solidFill>
              <a:schemeClr val="accent1"/>
            </a:solidFill>
            <a:prstDash val="solid"/>
            <a:round/>
            <a:headEnd len="sm" w="sm" type="none"/>
            <a:tailEnd len="sm" w="sm" type="none"/>
          </a:ln>
        </p:spPr>
      </p:cxnSp>
      <p:cxnSp>
        <p:nvCxnSpPr>
          <p:cNvPr id="575" name="Google Shape;575;p67"/>
          <p:cNvCxnSpPr/>
          <p:nvPr/>
        </p:nvCxnSpPr>
        <p:spPr>
          <a:xfrm rot="5400000">
            <a:off x="2928132" y="3500438"/>
            <a:ext cx="285752" cy="1588"/>
          </a:xfrm>
          <a:prstGeom prst="straightConnector1">
            <a:avLst/>
          </a:prstGeom>
          <a:noFill/>
          <a:ln cap="flat" cmpd="sng" w="9525">
            <a:solidFill>
              <a:schemeClr val="accent1"/>
            </a:solidFill>
            <a:prstDash val="solid"/>
            <a:round/>
            <a:headEnd len="sm" w="sm" type="none"/>
            <a:tailEnd len="med" w="med" type="stealth"/>
          </a:ln>
        </p:spPr>
      </p:cxnSp>
      <p:cxnSp>
        <p:nvCxnSpPr>
          <p:cNvPr id="576" name="Google Shape;576;p67"/>
          <p:cNvCxnSpPr/>
          <p:nvPr/>
        </p:nvCxnSpPr>
        <p:spPr>
          <a:xfrm rot="5400000">
            <a:off x="5928528" y="3499644"/>
            <a:ext cx="285752" cy="1588"/>
          </a:xfrm>
          <a:prstGeom prst="straightConnector1">
            <a:avLst/>
          </a:prstGeom>
          <a:noFill/>
          <a:ln cap="flat" cmpd="sng" w="9525">
            <a:solidFill>
              <a:schemeClr val="accent1"/>
            </a:solidFill>
            <a:prstDash val="solid"/>
            <a:round/>
            <a:headEnd len="sm" w="sm" type="none"/>
            <a:tailEnd len="med" w="med" type="stealth"/>
          </a:ln>
        </p:spPr>
      </p:cxnSp>
      <p:cxnSp>
        <p:nvCxnSpPr>
          <p:cNvPr id="577" name="Google Shape;577;p67"/>
          <p:cNvCxnSpPr/>
          <p:nvPr/>
        </p:nvCxnSpPr>
        <p:spPr>
          <a:xfrm rot="5400000">
            <a:off x="4726913" y="3214792"/>
            <a:ext cx="273612" cy="11933"/>
          </a:xfrm>
          <a:prstGeom prst="straightConnector1">
            <a:avLst/>
          </a:prstGeom>
          <a:noFill/>
          <a:ln cap="flat" cmpd="sng" w="9525">
            <a:solidFill>
              <a:schemeClr val="accent1"/>
            </a:solidFill>
            <a:prstDash val="solid"/>
            <a:round/>
            <a:headEnd len="sm" w="sm" type="none"/>
            <a:tailEnd len="sm" w="sm" type="none"/>
          </a:ln>
        </p:spPr>
      </p:cxnSp>
      <p:sp>
        <p:nvSpPr>
          <p:cNvPr id="578" name="Google Shape;578;p67"/>
          <p:cNvSpPr txBox="1"/>
          <p:nvPr/>
        </p:nvSpPr>
        <p:spPr>
          <a:xfrm>
            <a:off x="932106" y="4786322"/>
            <a:ext cx="976549"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Numeric</a:t>
            </a:r>
            <a:endParaRPr sz="1800">
              <a:solidFill>
                <a:schemeClr val="dk1"/>
              </a:solidFill>
              <a:latin typeface="Garamond"/>
              <a:ea typeface="Garamond"/>
              <a:cs typeface="Garamond"/>
              <a:sym typeface="Garamond"/>
            </a:endParaRPr>
          </a:p>
        </p:txBody>
      </p:sp>
      <p:sp>
        <p:nvSpPr>
          <p:cNvPr id="579" name="Google Shape;579;p67"/>
          <p:cNvSpPr txBox="1"/>
          <p:nvPr/>
        </p:nvSpPr>
        <p:spPr>
          <a:xfrm>
            <a:off x="3214678" y="4774180"/>
            <a:ext cx="1460656"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Non-Numeric</a:t>
            </a:r>
            <a:endParaRPr/>
          </a:p>
        </p:txBody>
      </p:sp>
      <p:cxnSp>
        <p:nvCxnSpPr>
          <p:cNvPr id="580" name="Google Shape;580;p67"/>
          <p:cNvCxnSpPr/>
          <p:nvPr/>
        </p:nvCxnSpPr>
        <p:spPr>
          <a:xfrm>
            <a:off x="1451662" y="4429132"/>
            <a:ext cx="2548834" cy="1588"/>
          </a:xfrm>
          <a:prstGeom prst="straightConnector1">
            <a:avLst/>
          </a:prstGeom>
          <a:noFill/>
          <a:ln cap="flat" cmpd="sng" w="9525">
            <a:solidFill>
              <a:schemeClr val="accent1"/>
            </a:solidFill>
            <a:prstDash val="solid"/>
            <a:round/>
            <a:headEnd len="sm" w="sm" type="none"/>
            <a:tailEnd len="sm" w="sm" type="none"/>
          </a:ln>
        </p:spPr>
      </p:cxnSp>
      <p:cxnSp>
        <p:nvCxnSpPr>
          <p:cNvPr id="581" name="Google Shape;581;p67"/>
          <p:cNvCxnSpPr/>
          <p:nvPr/>
        </p:nvCxnSpPr>
        <p:spPr>
          <a:xfrm rot="5400000">
            <a:off x="1307992" y="4572008"/>
            <a:ext cx="285752" cy="1588"/>
          </a:xfrm>
          <a:prstGeom prst="straightConnector1">
            <a:avLst/>
          </a:prstGeom>
          <a:noFill/>
          <a:ln cap="flat" cmpd="sng" w="9525">
            <a:solidFill>
              <a:schemeClr val="accent1"/>
            </a:solidFill>
            <a:prstDash val="solid"/>
            <a:round/>
            <a:headEnd len="sm" w="sm" type="none"/>
            <a:tailEnd len="med" w="med" type="stealth"/>
          </a:ln>
        </p:spPr>
      </p:cxnSp>
      <p:cxnSp>
        <p:nvCxnSpPr>
          <p:cNvPr id="582" name="Google Shape;582;p67"/>
          <p:cNvCxnSpPr/>
          <p:nvPr/>
        </p:nvCxnSpPr>
        <p:spPr>
          <a:xfrm rot="5400000">
            <a:off x="3858414" y="4571214"/>
            <a:ext cx="285752" cy="1588"/>
          </a:xfrm>
          <a:prstGeom prst="straightConnector1">
            <a:avLst/>
          </a:prstGeom>
          <a:noFill/>
          <a:ln cap="flat" cmpd="sng" w="9525">
            <a:solidFill>
              <a:schemeClr val="accent1"/>
            </a:solidFill>
            <a:prstDash val="solid"/>
            <a:round/>
            <a:headEnd len="sm" w="sm" type="none"/>
            <a:tailEnd len="med" w="med" type="stealth"/>
          </a:ln>
        </p:spPr>
      </p:cxnSp>
      <p:sp>
        <p:nvSpPr>
          <p:cNvPr id="583" name="Google Shape;583;p67"/>
          <p:cNvSpPr txBox="1"/>
          <p:nvPr/>
        </p:nvSpPr>
        <p:spPr>
          <a:xfrm>
            <a:off x="5072066" y="4714884"/>
            <a:ext cx="779381"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classes</a:t>
            </a:r>
            <a:endParaRPr sz="1800">
              <a:solidFill>
                <a:schemeClr val="dk1"/>
              </a:solidFill>
              <a:latin typeface="Garamond"/>
              <a:ea typeface="Garamond"/>
              <a:cs typeface="Garamond"/>
              <a:sym typeface="Garamond"/>
            </a:endParaRPr>
          </a:p>
        </p:txBody>
      </p:sp>
      <p:sp>
        <p:nvSpPr>
          <p:cNvPr id="584" name="Google Shape;584;p67"/>
          <p:cNvSpPr txBox="1"/>
          <p:nvPr/>
        </p:nvSpPr>
        <p:spPr>
          <a:xfrm>
            <a:off x="8072462" y="4762038"/>
            <a:ext cx="689163"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Array</a:t>
            </a:r>
            <a:endParaRPr sz="1800">
              <a:solidFill>
                <a:schemeClr val="dk1"/>
              </a:solidFill>
              <a:latin typeface="Garamond"/>
              <a:ea typeface="Garamond"/>
              <a:cs typeface="Garamond"/>
              <a:sym typeface="Garamond"/>
            </a:endParaRPr>
          </a:p>
        </p:txBody>
      </p:sp>
      <p:cxnSp>
        <p:nvCxnSpPr>
          <p:cNvPr id="585" name="Google Shape;585;p67"/>
          <p:cNvCxnSpPr/>
          <p:nvPr/>
        </p:nvCxnSpPr>
        <p:spPr>
          <a:xfrm>
            <a:off x="5452190" y="4416990"/>
            <a:ext cx="3000396" cy="1588"/>
          </a:xfrm>
          <a:prstGeom prst="straightConnector1">
            <a:avLst/>
          </a:prstGeom>
          <a:noFill/>
          <a:ln cap="flat" cmpd="sng" w="9525">
            <a:solidFill>
              <a:schemeClr val="accent1"/>
            </a:solidFill>
            <a:prstDash val="solid"/>
            <a:round/>
            <a:headEnd len="sm" w="sm" type="none"/>
            <a:tailEnd len="sm" w="sm" type="none"/>
          </a:ln>
        </p:spPr>
      </p:cxnSp>
      <p:cxnSp>
        <p:nvCxnSpPr>
          <p:cNvPr id="586" name="Google Shape;586;p67"/>
          <p:cNvCxnSpPr/>
          <p:nvPr/>
        </p:nvCxnSpPr>
        <p:spPr>
          <a:xfrm rot="5400000">
            <a:off x="5308520" y="4559866"/>
            <a:ext cx="285752" cy="1588"/>
          </a:xfrm>
          <a:prstGeom prst="straightConnector1">
            <a:avLst/>
          </a:prstGeom>
          <a:noFill/>
          <a:ln cap="flat" cmpd="sng" w="9525">
            <a:solidFill>
              <a:schemeClr val="accent1"/>
            </a:solidFill>
            <a:prstDash val="solid"/>
            <a:round/>
            <a:headEnd len="sm" w="sm" type="none"/>
            <a:tailEnd len="med" w="med" type="stealth"/>
          </a:ln>
        </p:spPr>
      </p:cxnSp>
      <p:cxnSp>
        <p:nvCxnSpPr>
          <p:cNvPr id="587" name="Google Shape;587;p67"/>
          <p:cNvCxnSpPr/>
          <p:nvPr/>
        </p:nvCxnSpPr>
        <p:spPr>
          <a:xfrm rot="5400000">
            <a:off x="8308916" y="4559072"/>
            <a:ext cx="285752" cy="1588"/>
          </a:xfrm>
          <a:prstGeom prst="straightConnector1">
            <a:avLst/>
          </a:prstGeom>
          <a:noFill/>
          <a:ln cap="flat" cmpd="sng" w="9525">
            <a:solidFill>
              <a:schemeClr val="accent1"/>
            </a:solidFill>
            <a:prstDash val="solid"/>
            <a:round/>
            <a:headEnd len="sm" w="sm" type="none"/>
            <a:tailEnd len="med" w="med" type="stealth"/>
          </a:ln>
        </p:spPr>
      </p:cxnSp>
      <p:cxnSp>
        <p:nvCxnSpPr>
          <p:cNvPr id="588" name="Google Shape;588;p67"/>
          <p:cNvCxnSpPr/>
          <p:nvPr/>
        </p:nvCxnSpPr>
        <p:spPr>
          <a:xfrm rot="5400000">
            <a:off x="2869525" y="4286359"/>
            <a:ext cx="273612" cy="11933"/>
          </a:xfrm>
          <a:prstGeom prst="straightConnector1">
            <a:avLst/>
          </a:prstGeom>
          <a:noFill/>
          <a:ln cap="flat" cmpd="sng" w="9525">
            <a:solidFill>
              <a:schemeClr val="accent1"/>
            </a:solidFill>
            <a:prstDash val="solid"/>
            <a:round/>
            <a:headEnd len="sm" w="sm" type="none"/>
            <a:tailEnd len="sm" w="sm" type="none"/>
          </a:ln>
        </p:spPr>
      </p:cxnSp>
      <p:cxnSp>
        <p:nvCxnSpPr>
          <p:cNvPr id="589" name="Google Shape;589;p67"/>
          <p:cNvCxnSpPr/>
          <p:nvPr/>
        </p:nvCxnSpPr>
        <p:spPr>
          <a:xfrm rot="5400000">
            <a:off x="6072301" y="4214921"/>
            <a:ext cx="273612" cy="11933"/>
          </a:xfrm>
          <a:prstGeom prst="straightConnector1">
            <a:avLst/>
          </a:prstGeom>
          <a:noFill/>
          <a:ln cap="flat" cmpd="sng" w="9525">
            <a:solidFill>
              <a:schemeClr val="accent1"/>
            </a:solidFill>
            <a:prstDash val="solid"/>
            <a:round/>
            <a:headEnd len="sm" w="sm" type="none"/>
            <a:tailEnd len="sm" w="sm" type="none"/>
          </a:ln>
        </p:spPr>
      </p:cxnSp>
      <p:sp>
        <p:nvSpPr>
          <p:cNvPr id="590" name="Google Shape;590;p67"/>
          <p:cNvSpPr txBox="1"/>
          <p:nvPr/>
        </p:nvSpPr>
        <p:spPr>
          <a:xfrm>
            <a:off x="149819" y="5845750"/>
            <a:ext cx="883832"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Integer </a:t>
            </a:r>
            <a:endParaRPr sz="1800">
              <a:solidFill>
                <a:schemeClr val="dk1"/>
              </a:solidFill>
              <a:latin typeface="Garamond"/>
              <a:ea typeface="Garamond"/>
              <a:cs typeface="Garamond"/>
              <a:sym typeface="Garamond"/>
            </a:endParaRPr>
          </a:p>
        </p:txBody>
      </p:sp>
      <p:sp>
        <p:nvSpPr>
          <p:cNvPr id="591" name="Google Shape;591;p67"/>
          <p:cNvSpPr txBox="1"/>
          <p:nvPr/>
        </p:nvSpPr>
        <p:spPr>
          <a:xfrm>
            <a:off x="1357290" y="5833608"/>
            <a:ext cx="1451872"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Floating Point</a:t>
            </a:r>
            <a:endParaRPr sz="1800">
              <a:solidFill>
                <a:schemeClr val="dk1"/>
              </a:solidFill>
              <a:latin typeface="Garamond"/>
              <a:ea typeface="Garamond"/>
              <a:cs typeface="Garamond"/>
              <a:sym typeface="Garamond"/>
            </a:endParaRPr>
          </a:p>
        </p:txBody>
      </p:sp>
      <p:cxnSp>
        <p:nvCxnSpPr>
          <p:cNvPr id="592" name="Google Shape;592;p67"/>
          <p:cNvCxnSpPr/>
          <p:nvPr/>
        </p:nvCxnSpPr>
        <p:spPr>
          <a:xfrm flipH="1" rot="10800000">
            <a:off x="642910" y="5490148"/>
            <a:ext cx="1808884" cy="10554"/>
          </a:xfrm>
          <a:prstGeom prst="straightConnector1">
            <a:avLst/>
          </a:prstGeom>
          <a:noFill/>
          <a:ln cap="flat" cmpd="sng" w="9525">
            <a:solidFill>
              <a:schemeClr val="accent1"/>
            </a:solidFill>
            <a:prstDash val="solid"/>
            <a:round/>
            <a:headEnd len="sm" w="sm" type="none"/>
            <a:tailEnd len="sm" w="sm" type="none"/>
          </a:ln>
        </p:spPr>
      </p:cxnSp>
      <p:cxnSp>
        <p:nvCxnSpPr>
          <p:cNvPr id="593" name="Google Shape;593;p67"/>
          <p:cNvCxnSpPr/>
          <p:nvPr/>
        </p:nvCxnSpPr>
        <p:spPr>
          <a:xfrm rot="5400000">
            <a:off x="2309712" y="5630642"/>
            <a:ext cx="285752" cy="1588"/>
          </a:xfrm>
          <a:prstGeom prst="straightConnector1">
            <a:avLst/>
          </a:prstGeom>
          <a:noFill/>
          <a:ln cap="flat" cmpd="sng" w="9525">
            <a:solidFill>
              <a:schemeClr val="accent1"/>
            </a:solidFill>
            <a:prstDash val="solid"/>
            <a:round/>
            <a:headEnd len="sm" w="sm" type="none"/>
            <a:tailEnd len="med" w="med" type="stealth"/>
          </a:ln>
        </p:spPr>
      </p:cxnSp>
      <p:cxnSp>
        <p:nvCxnSpPr>
          <p:cNvPr id="594" name="Google Shape;594;p67"/>
          <p:cNvCxnSpPr/>
          <p:nvPr/>
        </p:nvCxnSpPr>
        <p:spPr>
          <a:xfrm rot="5400000">
            <a:off x="1320823" y="5345787"/>
            <a:ext cx="273612" cy="11933"/>
          </a:xfrm>
          <a:prstGeom prst="straightConnector1">
            <a:avLst/>
          </a:prstGeom>
          <a:noFill/>
          <a:ln cap="flat" cmpd="sng" w="9525">
            <a:solidFill>
              <a:schemeClr val="accent1"/>
            </a:solidFill>
            <a:prstDash val="solid"/>
            <a:round/>
            <a:headEnd len="sm" w="sm" type="none"/>
            <a:tailEnd len="sm" w="sm" type="none"/>
          </a:ln>
        </p:spPr>
      </p:cxnSp>
      <p:cxnSp>
        <p:nvCxnSpPr>
          <p:cNvPr id="595" name="Google Shape;595;p67"/>
          <p:cNvCxnSpPr/>
          <p:nvPr/>
        </p:nvCxnSpPr>
        <p:spPr>
          <a:xfrm rot="5400000">
            <a:off x="500828" y="5642784"/>
            <a:ext cx="285752" cy="1588"/>
          </a:xfrm>
          <a:prstGeom prst="straightConnector1">
            <a:avLst/>
          </a:prstGeom>
          <a:noFill/>
          <a:ln cap="flat" cmpd="sng" w="9525">
            <a:solidFill>
              <a:schemeClr val="accent1"/>
            </a:solidFill>
            <a:prstDash val="solid"/>
            <a:round/>
            <a:headEnd len="sm" w="sm" type="none"/>
            <a:tailEnd len="med" w="med" type="stealth"/>
          </a:ln>
        </p:spPr>
      </p:cxnSp>
      <p:sp>
        <p:nvSpPr>
          <p:cNvPr id="596" name="Google Shape;596;p67"/>
          <p:cNvSpPr txBox="1"/>
          <p:nvPr/>
        </p:nvSpPr>
        <p:spPr>
          <a:xfrm>
            <a:off x="3071802" y="5845750"/>
            <a:ext cx="676788"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Char </a:t>
            </a:r>
            <a:endParaRPr sz="1800">
              <a:solidFill>
                <a:schemeClr val="dk1"/>
              </a:solidFill>
              <a:latin typeface="Garamond"/>
              <a:ea typeface="Garamond"/>
              <a:cs typeface="Garamond"/>
              <a:sym typeface="Garamond"/>
            </a:endParaRPr>
          </a:p>
        </p:txBody>
      </p:sp>
      <p:sp>
        <p:nvSpPr>
          <p:cNvPr id="597" name="Google Shape;597;p67"/>
          <p:cNvSpPr txBox="1"/>
          <p:nvPr/>
        </p:nvSpPr>
        <p:spPr>
          <a:xfrm>
            <a:off x="4935837" y="5845750"/>
            <a:ext cx="922047"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Boolean</a:t>
            </a:r>
            <a:endParaRPr/>
          </a:p>
        </p:txBody>
      </p:sp>
      <p:cxnSp>
        <p:nvCxnSpPr>
          <p:cNvPr id="598" name="Google Shape;598;p67"/>
          <p:cNvCxnSpPr/>
          <p:nvPr/>
        </p:nvCxnSpPr>
        <p:spPr>
          <a:xfrm flipH="1" rot="10800000">
            <a:off x="3564893" y="5490148"/>
            <a:ext cx="1808884" cy="10554"/>
          </a:xfrm>
          <a:prstGeom prst="straightConnector1">
            <a:avLst/>
          </a:prstGeom>
          <a:noFill/>
          <a:ln cap="flat" cmpd="sng" w="9525">
            <a:solidFill>
              <a:schemeClr val="accent1"/>
            </a:solidFill>
            <a:prstDash val="solid"/>
            <a:round/>
            <a:headEnd len="sm" w="sm" type="none"/>
            <a:tailEnd len="sm" w="sm" type="none"/>
          </a:ln>
        </p:spPr>
      </p:cxnSp>
      <p:cxnSp>
        <p:nvCxnSpPr>
          <p:cNvPr id="599" name="Google Shape;599;p67"/>
          <p:cNvCxnSpPr/>
          <p:nvPr/>
        </p:nvCxnSpPr>
        <p:spPr>
          <a:xfrm rot="5400000">
            <a:off x="5231695" y="5630642"/>
            <a:ext cx="285752" cy="1588"/>
          </a:xfrm>
          <a:prstGeom prst="straightConnector1">
            <a:avLst/>
          </a:prstGeom>
          <a:noFill/>
          <a:ln cap="flat" cmpd="sng" w="9525">
            <a:solidFill>
              <a:schemeClr val="accent1"/>
            </a:solidFill>
            <a:prstDash val="solid"/>
            <a:round/>
            <a:headEnd len="sm" w="sm" type="none"/>
            <a:tailEnd len="med" w="med" type="stealth"/>
          </a:ln>
        </p:spPr>
      </p:cxnSp>
      <p:cxnSp>
        <p:nvCxnSpPr>
          <p:cNvPr id="600" name="Google Shape;600;p67"/>
          <p:cNvCxnSpPr/>
          <p:nvPr/>
        </p:nvCxnSpPr>
        <p:spPr>
          <a:xfrm rot="5400000">
            <a:off x="4242806" y="5345787"/>
            <a:ext cx="273612" cy="11933"/>
          </a:xfrm>
          <a:prstGeom prst="straightConnector1">
            <a:avLst/>
          </a:prstGeom>
          <a:noFill/>
          <a:ln cap="flat" cmpd="sng" w="9525">
            <a:solidFill>
              <a:schemeClr val="accent1"/>
            </a:solidFill>
            <a:prstDash val="solid"/>
            <a:round/>
            <a:headEnd len="sm" w="sm" type="none"/>
            <a:tailEnd len="sm" w="sm" type="none"/>
          </a:ln>
        </p:spPr>
      </p:cxnSp>
      <p:cxnSp>
        <p:nvCxnSpPr>
          <p:cNvPr id="601" name="Google Shape;601;p67"/>
          <p:cNvCxnSpPr/>
          <p:nvPr/>
        </p:nvCxnSpPr>
        <p:spPr>
          <a:xfrm rot="5400000">
            <a:off x="3422811" y="5642784"/>
            <a:ext cx="285752" cy="1588"/>
          </a:xfrm>
          <a:prstGeom prst="straightConnector1">
            <a:avLst/>
          </a:prstGeom>
          <a:noFill/>
          <a:ln cap="flat" cmpd="sng" w="9525">
            <a:solidFill>
              <a:schemeClr val="accent1"/>
            </a:solidFill>
            <a:prstDash val="solid"/>
            <a:round/>
            <a:headEnd len="sm" w="sm" type="none"/>
            <a:tailEnd len="med" w="med" type="stealth"/>
          </a:ln>
        </p:spPr>
      </p:cxnSp>
      <p:sp>
        <p:nvSpPr>
          <p:cNvPr id="602" name="Google Shape;602;p67"/>
          <p:cNvSpPr txBox="1"/>
          <p:nvPr/>
        </p:nvSpPr>
        <p:spPr>
          <a:xfrm>
            <a:off x="6286512" y="5786454"/>
            <a:ext cx="984565"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Interface</a:t>
            </a:r>
            <a:endParaRPr sz="1800">
              <a:solidFill>
                <a:schemeClr val="dk1"/>
              </a:solidFill>
              <a:latin typeface="Garamond"/>
              <a:ea typeface="Garamond"/>
              <a:cs typeface="Garamond"/>
              <a:sym typeface="Garamond"/>
            </a:endParaRPr>
          </a:p>
        </p:txBody>
      </p:sp>
      <p:cxnSp>
        <p:nvCxnSpPr>
          <p:cNvPr id="603" name="Google Shape;603;p67"/>
          <p:cNvCxnSpPr/>
          <p:nvPr/>
        </p:nvCxnSpPr>
        <p:spPr>
          <a:xfrm rot="5400000">
            <a:off x="6072198" y="5072074"/>
            <a:ext cx="1285884" cy="1588"/>
          </a:xfrm>
          <a:prstGeom prst="straightConnector1">
            <a:avLst/>
          </a:prstGeom>
          <a:noFill/>
          <a:ln cap="flat" cmpd="sng" w="9525">
            <a:solidFill>
              <a:schemeClr val="accent1"/>
            </a:solidFill>
            <a:prstDash val="solid"/>
            <a:round/>
            <a:headEnd len="sm" w="sm" type="none"/>
            <a:tailEnd len="med" w="med" type="stealth"/>
          </a:ln>
        </p:spPr>
      </p:cxnSp>
      <p:sp>
        <p:nvSpPr>
          <p:cNvPr id="604" name="Google Shape;604;p67"/>
          <p:cNvSpPr/>
          <p:nvPr/>
        </p:nvSpPr>
        <p:spPr>
          <a:xfrm rot="-867871">
            <a:off x="7257408" y="2502308"/>
            <a:ext cx="1814830" cy="914400"/>
          </a:xfrm>
          <a:prstGeom prst="irregularSeal1">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Derived Datatype</a:t>
            </a:r>
            <a:endParaRPr sz="1800">
              <a:solidFill>
                <a:schemeClr val="lt1"/>
              </a:solidFill>
              <a:latin typeface="Garamond"/>
              <a:ea typeface="Garamond"/>
              <a:cs typeface="Garamond"/>
              <a:sym typeface="Garamond"/>
            </a:endParaRPr>
          </a:p>
        </p:txBody>
      </p:sp>
      <p:cxnSp>
        <p:nvCxnSpPr>
          <p:cNvPr id="605" name="Google Shape;605;p67"/>
          <p:cNvCxnSpPr/>
          <p:nvPr/>
        </p:nvCxnSpPr>
        <p:spPr>
          <a:xfrm flipH="1">
            <a:off x="7143768" y="3357562"/>
            <a:ext cx="428628" cy="357190"/>
          </a:xfrm>
          <a:prstGeom prst="straightConnector1">
            <a:avLst/>
          </a:prstGeom>
          <a:noFill/>
          <a:ln cap="flat" cmpd="sng" w="28575">
            <a:solidFill>
              <a:schemeClr val="accent1"/>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9">
                                            <p:txEl>
                                              <p:pRg end="0" st="0"/>
                                            </p:txEl>
                                          </p:spTgt>
                                        </p:tgtEl>
                                        <p:attrNameLst>
                                          <p:attrName>style.visibility</p:attrName>
                                        </p:attrNameLst>
                                      </p:cBhvr>
                                      <p:to>
                                        <p:strVal val="visible"/>
                                      </p:to>
                                    </p:set>
                                    <p:animEffect filter="fade" transition="in">
                                      <p:cBhvr>
                                        <p:cTn dur="500"/>
                                        <p:tgtEl>
                                          <p:spTgt spid="5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9">
                                            <p:txEl>
                                              <p:pRg end="1" st="1"/>
                                            </p:txEl>
                                          </p:spTgt>
                                        </p:tgtEl>
                                        <p:attrNameLst>
                                          <p:attrName>style.visibility</p:attrName>
                                        </p:attrNameLst>
                                      </p:cBhvr>
                                      <p:to>
                                        <p:strVal val="visible"/>
                                      </p:to>
                                    </p:set>
                                    <p:animEffect filter="fade" transition="in">
                                      <p:cBhvr>
                                        <p:cTn dur="500"/>
                                        <p:tgtEl>
                                          <p:spTgt spid="5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500"/>
                                        <p:tgtEl>
                                          <p:spTgt spid="5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500"/>
                                        <p:tgtEl>
                                          <p:spTgt spid="577"/>
                                        </p:tgtEl>
                                      </p:cBhvr>
                                    </p:animEffect>
                                  </p:childTnLst>
                                </p:cTn>
                              </p:par>
                              <p:par>
                                <p:cTn fill="hold" nodeType="with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500"/>
                                        <p:tgtEl>
                                          <p:spTgt spid="574"/>
                                        </p:tgtEl>
                                      </p:cBhvr>
                                    </p:animEffect>
                                  </p:childTnLst>
                                </p:cTn>
                              </p:par>
                              <p:par>
                                <p:cTn fill="hold" nodeType="with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500"/>
                                        <p:tgtEl>
                                          <p:spTgt spid="575"/>
                                        </p:tgtEl>
                                      </p:cBhvr>
                                    </p:animEffect>
                                  </p:childTnLst>
                                </p:cTn>
                              </p:par>
                              <p:par>
                                <p:cTn fill="hold" nodeType="with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500"/>
                                        <p:tgtEl>
                                          <p:spTgt spid="576"/>
                                        </p:tgtEl>
                                      </p:cBhvr>
                                    </p:animEffect>
                                  </p:childTnLst>
                                </p:cTn>
                              </p:par>
                              <p:par>
                                <p:cTn fill="hold" nodeType="with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500"/>
                                        <p:tgtEl>
                                          <p:spTgt spid="571"/>
                                        </p:tgtEl>
                                      </p:cBhvr>
                                    </p:animEffect>
                                  </p:childTnLst>
                                </p:cTn>
                              </p:par>
                              <p:par>
                                <p:cTn fill="hold" nodeType="with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500"/>
                                        <p:tgtEl>
                                          <p:spTgt spid="5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500"/>
                                        <p:tgtEl>
                                          <p:spTgt spid="579"/>
                                        </p:tgtEl>
                                      </p:cBhvr>
                                    </p:animEffect>
                                  </p:childTnLst>
                                </p:cTn>
                              </p:par>
                              <p:par>
                                <p:cTn fill="hold" nodeType="with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500"/>
                                        <p:tgtEl>
                                          <p:spTgt spid="582"/>
                                        </p:tgtEl>
                                      </p:cBhvr>
                                    </p:animEffect>
                                  </p:childTnLst>
                                </p:cTn>
                              </p:par>
                              <p:par>
                                <p:cTn fill="hold" nodeType="with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500"/>
                                        <p:tgtEl>
                                          <p:spTgt spid="580"/>
                                        </p:tgtEl>
                                      </p:cBhvr>
                                    </p:animEffect>
                                  </p:childTnLst>
                                </p:cTn>
                              </p:par>
                              <p:par>
                                <p:cTn fill="hold" nodeType="with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500"/>
                                        <p:tgtEl>
                                          <p:spTgt spid="588"/>
                                        </p:tgtEl>
                                      </p:cBhvr>
                                    </p:animEffect>
                                  </p:childTnLst>
                                </p:cTn>
                              </p:par>
                              <p:par>
                                <p:cTn fill="hold" nodeType="with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500"/>
                                        <p:tgtEl>
                                          <p:spTgt spid="581"/>
                                        </p:tgtEl>
                                      </p:cBhvr>
                                    </p:animEffect>
                                  </p:childTnLst>
                                </p:cTn>
                              </p:par>
                              <p:par>
                                <p:cTn fill="hold" nodeType="with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500"/>
                                        <p:tgtEl>
                                          <p:spTgt spid="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500"/>
                                        <p:tgtEl>
                                          <p:spTgt spid="595"/>
                                        </p:tgtEl>
                                      </p:cBhvr>
                                    </p:animEffect>
                                  </p:childTnLst>
                                </p:cTn>
                              </p:par>
                              <p:par>
                                <p:cTn fill="hold" nodeType="with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500"/>
                                        <p:tgtEl>
                                          <p:spTgt spid="592"/>
                                        </p:tgtEl>
                                      </p:cBhvr>
                                    </p:animEffect>
                                  </p:childTnLst>
                                </p:cTn>
                              </p:par>
                              <p:par>
                                <p:cTn fill="hold" nodeType="with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500"/>
                                        <p:tgtEl>
                                          <p:spTgt spid="590"/>
                                        </p:tgtEl>
                                      </p:cBhvr>
                                    </p:animEffect>
                                  </p:childTnLst>
                                </p:cTn>
                              </p:par>
                              <p:par>
                                <p:cTn fill="hold" nodeType="with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500"/>
                                        <p:tgtEl>
                                          <p:spTgt spid="594"/>
                                        </p:tgtEl>
                                      </p:cBhvr>
                                    </p:animEffect>
                                  </p:childTnLst>
                                </p:cTn>
                              </p:par>
                              <p:par>
                                <p:cTn fill="hold" nodeType="with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500"/>
                                        <p:tgtEl>
                                          <p:spTgt spid="591"/>
                                        </p:tgtEl>
                                      </p:cBhvr>
                                    </p:animEffect>
                                  </p:childTnLst>
                                </p:cTn>
                              </p:par>
                              <p:par>
                                <p:cTn fill="hold" nodeType="with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500"/>
                                        <p:tgtEl>
                                          <p:spTgt spid="5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500"/>
                                        <p:tgtEl>
                                          <p:spTgt spid="600"/>
                                        </p:tgtEl>
                                      </p:cBhvr>
                                    </p:animEffect>
                                  </p:childTnLst>
                                </p:cTn>
                              </p:par>
                              <p:par>
                                <p:cTn fill="hold" nodeType="with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500"/>
                                        <p:tgtEl>
                                          <p:spTgt spid="598"/>
                                        </p:tgtEl>
                                      </p:cBhvr>
                                    </p:animEffect>
                                  </p:childTnLst>
                                </p:cTn>
                              </p:par>
                              <p:par>
                                <p:cTn fill="hold" nodeType="with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500"/>
                                        <p:tgtEl>
                                          <p:spTgt spid="601"/>
                                        </p:tgtEl>
                                      </p:cBhvr>
                                    </p:animEffect>
                                  </p:childTnLst>
                                </p:cTn>
                              </p:par>
                              <p:par>
                                <p:cTn fill="hold" nodeType="with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500"/>
                                        <p:tgtEl>
                                          <p:spTgt spid="599"/>
                                        </p:tgtEl>
                                      </p:cBhvr>
                                    </p:animEffect>
                                  </p:childTnLst>
                                </p:cTn>
                              </p:par>
                              <p:par>
                                <p:cTn fill="hold" nodeType="with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500"/>
                                        <p:tgtEl>
                                          <p:spTgt spid="596"/>
                                        </p:tgtEl>
                                      </p:cBhvr>
                                    </p:animEffect>
                                  </p:childTnLst>
                                </p:cTn>
                              </p:par>
                              <p:par>
                                <p:cTn fill="hold" nodeType="with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500"/>
                                        <p:tgtEl>
                                          <p:spTgt spid="5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500"/>
                                        <p:tgtEl>
                                          <p:spTgt spid="589"/>
                                        </p:tgtEl>
                                      </p:cBhvr>
                                    </p:animEffect>
                                  </p:childTnLst>
                                </p:cTn>
                              </p:par>
                              <p:par>
                                <p:cTn fill="hold" nodeType="with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500"/>
                                        <p:tgtEl>
                                          <p:spTgt spid="585"/>
                                        </p:tgtEl>
                                      </p:cBhvr>
                                    </p:animEffect>
                                  </p:childTnLst>
                                </p:cTn>
                              </p:par>
                              <p:par>
                                <p:cTn fill="hold" nodeType="with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500"/>
                                        <p:tgtEl>
                                          <p:spTgt spid="586"/>
                                        </p:tgtEl>
                                      </p:cBhvr>
                                    </p:animEffect>
                                  </p:childTnLst>
                                </p:cTn>
                              </p:par>
                              <p:par>
                                <p:cTn fill="hold" nodeType="with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500"/>
                                        <p:tgtEl>
                                          <p:spTgt spid="603"/>
                                        </p:tgtEl>
                                      </p:cBhvr>
                                    </p:animEffect>
                                  </p:childTnLst>
                                </p:cTn>
                              </p:par>
                              <p:par>
                                <p:cTn fill="hold" nodeType="with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500"/>
                                        <p:tgtEl>
                                          <p:spTgt spid="5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500"/>
                                        <p:tgtEl>
                                          <p:spTgt spid="584"/>
                                        </p:tgtEl>
                                      </p:cBhvr>
                                    </p:animEffect>
                                  </p:childTnLst>
                                </p:cTn>
                              </p:par>
                              <p:par>
                                <p:cTn fill="hold" nodeType="with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500"/>
                                        <p:tgtEl>
                                          <p:spTgt spid="602"/>
                                        </p:tgtEl>
                                      </p:cBhvr>
                                    </p:animEffect>
                                  </p:childTnLst>
                                </p:cTn>
                              </p:par>
                              <p:par>
                                <p:cTn fill="hold" nodeType="with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500"/>
                                        <p:tgtEl>
                                          <p:spTgt spid="5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04"/>
                                        </p:tgtEl>
                                        <p:attrNameLst>
                                          <p:attrName>style.visibility</p:attrName>
                                        </p:attrNameLst>
                                      </p:cBhvr>
                                      <p:to>
                                        <p:strVal val="visible"/>
                                      </p:to>
                                    </p:set>
                                    <p:anim calcmode="lin" valueType="num">
                                      <p:cBhvr additive="base">
                                        <p:cTn dur="500"/>
                                        <p:tgtEl>
                                          <p:spTgt spid="60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05"/>
                                        </p:tgtEl>
                                        <p:attrNameLst>
                                          <p:attrName>style.visibility</p:attrName>
                                        </p:attrNameLst>
                                      </p:cBhvr>
                                      <p:to>
                                        <p:strVal val="visible"/>
                                      </p:to>
                                    </p:set>
                                    <p:anim calcmode="lin" valueType="num">
                                      <p:cBhvr additive="base">
                                        <p:cTn dur="500"/>
                                        <p:tgtEl>
                                          <p:spTgt spid="60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8"/>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fontScale="92500" lnSpcReduction="10000"/>
          </a:bodyPr>
          <a:lstStyle/>
          <a:p>
            <a:pPr indent="0" lvl="0" marL="0" rtl="0" algn="ctr">
              <a:lnSpc>
                <a:spcPct val="100000"/>
              </a:lnSpc>
              <a:spcBef>
                <a:spcPts val="0"/>
              </a:spcBef>
              <a:spcAft>
                <a:spcPts val="0"/>
              </a:spcAft>
              <a:buSzPct val="100000"/>
              <a:buFont typeface="Garamond"/>
              <a:buNone/>
            </a:pPr>
            <a:r>
              <a:rPr lang="en-US"/>
              <a:t>Integer types can hold whole numbers such as 123 and −96. </a:t>
            </a:r>
            <a:endParaRPr/>
          </a:p>
          <a:p>
            <a:pPr indent="0" lvl="0" marL="0" rtl="0" algn="ctr">
              <a:lnSpc>
                <a:spcPct val="100000"/>
              </a:lnSpc>
              <a:spcBef>
                <a:spcPts val="600"/>
              </a:spcBef>
              <a:spcAft>
                <a:spcPts val="0"/>
              </a:spcAft>
              <a:buSzPct val="100000"/>
              <a:buFont typeface="Garamond"/>
              <a:buNone/>
            </a:pPr>
            <a:r>
              <a:rPr lang="en-US"/>
              <a:t>The size of the values that can be stored depends on the integer type that we choose.</a:t>
            </a:r>
            <a:endParaRPr/>
          </a:p>
          <a:p>
            <a:pPr indent="0" lvl="0" marL="0" rtl="0" algn="ctr">
              <a:lnSpc>
                <a:spcPct val="100000"/>
              </a:lnSpc>
              <a:spcBef>
                <a:spcPts val="600"/>
              </a:spcBef>
              <a:spcAft>
                <a:spcPts val="0"/>
              </a:spcAft>
              <a:buSzPct val="100000"/>
              <a:buFont typeface="Garamond"/>
              <a:buNone/>
            </a:pPr>
            <a:r>
              <a:t/>
            </a:r>
            <a:endParaRPr/>
          </a:p>
          <a:p>
            <a:pPr indent="0" lvl="0" marL="0" rtl="0" algn="ctr">
              <a:lnSpc>
                <a:spcPct val="100000"/>
              </a:lnSpc>
              <a:spcBef>
                <a:spcPts val="600"/>
              </a:spcBef>
              <a:spcAft>
                <a:spcPts val="0"/>
              </a:spcAft>
              <a:buSzPct val="100000"/>
              <a:buFont typeface="Garamond"/>
              <a:buNone/>
            </a:pPr>
            <a:r>
              <a:t/>
            </a:r>
            <a:endParaRPr/>
          </a:p>
          <a:p>
            <a:pPr indent="0" lvl="0" marL="0" rtl="0" algn="ctr">
              <a:lnSpc>
                <a:spcPct val="100000"/>
              </a:lnSpc>
              <a:spcBef>
                <a:spcPts val="600"/>
              </a:spcBef>
              <a:spcAft>
                <a:spcPts val="0"/>
              </a:spcAft>
              <a:buSzPct val="100000"/>
              <a:buFont typeface="Garamond"/>
              <a:buNone/>
            </a:pPr>
            <a:r>
              <a:t/>
            </a:r>
            <a:endParaRPr/>
          </a:p>
          <a:p>
            <a:pPr indent="0" lvl="0" marL="0" rtl="0" algn="ctr">
              <a:lnSpc>
                <a:spcPct val="100000"/>
              </a:lnSpc>
              <a:spcBef>
                <a:spcPts val="600"/>
              </a:spcBef>
              <a:spcAft>
                <a:spcPts val="0"/>
              </a:spcAft>
              <a:buSzPct val="100000"/>
              <a:buFont typeface="Garamond"/>
              <a:buNone/>
            </a:pPr>
            <a:r>
              <a:t/>
            </a:r>
            <a:endParaRPr/>
          </a:p>
          <a:p>
            <a:pPr indent="0" lvl="0" marL="0" rtl="0" algn="ctr">
              <a:lnSpc>
                <a:spcPct val="100000"/>
              </a:lnSpc>
              <a:spcBef>
                <a:spcPts val="600"/>
              </a:spcBef>
              <a:spcAft>
                <a:spcPts val="0"/>
              </a:spcAft>
              <a:buSzPct val="100000"/>
              <a:buFont typeface="Garamond"/>
              <a:buNone/>
            </a:pPr>
            <a:r>
              <a:t/>
            </a:r>
            <a:endParaRPr/>
          </a:p>
          <a:p>
            <a:pPr indent="0" lvl="0" marL="0" rtl="0" algn="ctr">
              <a:lnSpc>
                <a:spcPct val="100000"/>
              </a:lnSpc>
              <a:spcBef>
                <a:spcPts val="600"/>
              </a:spcBef>
              <a:spcAft>
                <a:spcPts val="0"/>
              </a:spcAft>
              <a:buSzPct val="100000"/>
              <a:buFont typeface="Garamond"/>
              <a:buNone/>
            </a:pPr>
            <a:r>
              <a:t/>
            </a:r>
            <a:endParaRPr/>
          </a:p>
          <a:p>
            <a:pPr indent="0" lvl="0" marL="0" rtl="0" algn="ctr">
              <a:lnSpc>
                <a:spcPct val="100000"/>
              </a:lnSpc>
              <a:spcBef>
                <a:spcPts val="600"/>
              </a:spcBef>
              <a:spcAft>
                <a:spcPts val="0"/>
              </a:spcAft>
              <a:buSzPct val="100000"/>
              <a:buFont typeface="Garamond"/>
              <a:buNone/>
            </a:pPr>
            <a:r>
              <a:t/>
            </a:r>
            <a:endParaRPr/>
          </a:p>
          <a:p>
            <a:pPr indent="0" lvl="0" marL="0" rtl="0" algn="l">
              <a:lnSpc>
                <a:spcPct val="100000"/>
              </a:lnSpc>
              <a:spcBef>
                <a:spcPts val="600"/>
              </a:spcBef>
              <a:spcAft>
                <a:spcPts val="0"/>
              </a:spcAft>
              <a:buSzPct val="100000"/>
              <a:buFont typeface="Garamond"/>
              <a:buNone/>
            </a:pPr>
            <a:r>
              <a:t/>
            </a:r>
            <a:endParaRPr/>
          </a:p>
          <a:p>
            <a:pPr indent="0" lvl="0" marL="0" rtl="0" algn="l">
              <a:lnSpc>
                <a:spcPct val="100000"/>
              </a:lnSpc>
              <a:spcBef>
                <a:spcPts val="600"/>
              </a:spcBef>
              <a:spcAft>
                <a:spcPts val="0"/>
              </a:spcAft>
              <a:buSzPct val="100000"/>
              <a:buFont typeface="Garamond"/>
              <a:buNone/>
            </a:pPr>
            <a:r>
              <a:rPr lang="en-US"/>
              <a:t>1 byte = 8 bits</a:t>
            </a:r>
            <a:endParaRPr/>
          </a:p>
        </p:txBody>
      </p:sp>
      <p:sp>
        <p:nvSpPr>
          <p:cNvPr id="611" name="Google Shape;611;p68"/>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INTEGER</a:t>
            </a:r>
            <a:endParaRPr/>
          </a:p>
        </p:txBody>
      </p:sp>
      <p:sp>
        <p:nvSpPr>
          <p:cNvPr id="612" name="Google Shape;612;p68"/>
          <p:cNvSpPr txBox="1"/>
          <p:nvPr/>
        </p:nvSpPr>
        <p:spPr>
          <a:xfrm>
            <a:off x="1315435" y="3345420"/>
            <a:ext cx="683200" cy="369332"/>
          </a:xfrm>
          <a:prstGeom prst="rect">
            <a:avLst/>
          </a:prstGeom>
          <a:solidFill>
            <a:srgbClr val="C87D0E"/>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Type</a:t>
            </a:r>
            <a:endParaRPr b="1" sz="1800">
              <a:solidFill>
                <a:schemeClr val="dk1"/>
              </a:solidFill>
              <a:latin typeface="Garamond"/>
              <a:ea typeface="Garamond"/>
              <a:cs typeface="Garamond"/>
              <a:sym typeface="Garamond"/>
            </a:endParaRPr>
          </a:p>
        </p:txBody>
      </p:sp>
      <p:sp>
        <p:nvSpPr>
          <p:cNvPr id="613" name="Google Shape;613;p68"/>
          <p:cNvSpPr txBox="1"/>
          <p:nvPr/>
        </p:nvSpPr>
        <p:spPr>
          <a:xfrm>
            <a:off x="1307982" y="3786190"/>
            <a:ext cx="692249"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byte</a:t>
            </a:r>
            <a:endParaRPr b="1" sz="1800">
              <a:solidFill>
                <a:schemeClr val="dk1"/>
              </a:solidFill>
              <a:latin typeface="Garamond"/>
              <a:ea typeface="Garamond"/>
              <a:cs typeface="Garamond"/>
              <a:sym typeface="Garamond"/>
            </a:endParaRPr>
          </a:p>
        </p:txBody>
      </p:sp>
      <p:sp>
        <p:nvSpPr>
          <p:cNvPr id="614" name="Google Shape;614;p68"/>
          <p:cNvSpPr txBox="1"/>
          <p:nvPr/>
        </p:nvSpPr>
        <p:spPr>
          <a:xfrm>
            <a:off x="1307983" y="4202676"/>
            <a:ext cx="689291"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short</a:t>
            </a:r>
            <a:endParaRPr b="1" sz="1800">
              <a:solidFill>
                <a:schemeClr val="dk1"/>
              </a:solidFill>
              <a:latin typeface="Garamond"/>
              <a:ea typeface="Garamond"/>
              <a:cs typeface="Garamond"/>
              <a:sym typeface="Garamond"/>
            </a:endParaRPr>
          </a:p>
        </p:txBody>
      </p:sp>
      <p:sp>
        <p:nvSpPr>
          <p:cNvPr id="615" name="Google Shape;615;p68"/>
          <p:cNvSpPr txBox="1"/>
          <p:nvPr/>
        </p:nvSpPr>
        <p:spPr>
          <a:xfrm>
            <a:off x="1307982" y="4631304"/>
            <a:ext cx="692249"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int</a:t>
            </a:r>
            <a:endParaRPr b="1" sz="1800">
              <a:solidFill>
                <a:schemeClr val="dk1"/>
              </a:solidFill>
              <a:latin typeface="Garamond"/>
              <a:ea typeface="Garamond"/>
              <a:cs typeface="Garamond"/>
              <a:sym typeface="Garamond"/>
            </a:endParaRPr>
          </a:p>
        </p:txBody>
      </p:sp>
      <p:sp>
        <p:nvSpPr>
          <p:cNvPr id="616" name="Google Shape;616;p68"/>
          <p:cNvSpPr txBox="1"/>
          <p:nvPr/>
        </p:nvSpPr>
        <p:spPr>
          <a:xfrm>
            <a:off x="1307983" y="5059932"/>
            <a:ext cx="692249"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long</a:t>
            </a:r>
            <a:endParaRPr b="1" sz="1800">
              <a:solidFill>
                <a:schemeClr val="dk1"/>
              </a:solidFill>
              <a:latin typeface="Garamond"/>
              <a:ea typeface="Garamond"/>
              <a:cs typeface="Garamond"/>
              <a:sym typeface="Garamond"/>
            </a:endParaRPr>
          </a:p>
        </p:txBody>
      </p:sp>
      <p:sp>
        <p:nvSpPr>
          <p:cNvPr id="617" name="Google Shape;617;p68"/>
          <p:cNvSpPr txBox="1"/>
          <p:nvPr/>
        </p:nvSpPr>
        <p:spPr>
          <a:xfrm>
            <a:off x="2174288" y="3357562"/>
            <a:ext cx="754566" cy="369332"/>
          </a:xfrm>
          <a:prstGeom prst="rect">
            <a:avLst/>
          </a:prstGeom>
          <a:solidFill>
            <a:srgbClr val="C87D0E"/>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Garamond"/>
                <a:ea typeface="Garamond"/>
                <a:cs typeface="Garamond"/>
                <a:sym typeface="Garamond"/>
              </a:rPr>
              <a:t>Size   </a:t>
            </a:r>
            <a:endParaRPr b="1" sz="1800">
              <a:solidFill>
                <a:schemeClr val="dk1"/>
              </a:solidFill>
              <a:latin typeface="Garamond"/>
              <a:ea typeface="Garamond"/>
              <a:cs typeface="Garamond"/>
              <a:sym typeface="Garamond"/>
            </a:endParaRPr>
          </a:p>
        </p:txBody>
      </p:sp>
      <p:sp>
        <p:nvSpPr>
          <p:cNvPr id="618" name="Google Shape;618;p68"/>
          <p:cNvSpPr txBox="1"/>
          <p:nvPr/>
        </p:nvSpPr>
        <p:spPr>
          <a:xfrm>
            <a:off x="2165239" y="3786190"/>
            <a:ext cx="782778"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1 byte </a:t>
            </a:r>
            <a:endParaRPr sz="1800">
              <a:solidFill>
                <a:schemeClr val="dk1"/>
              </a:solidFill>
              <a:latin typeface="Garamond"/>
              <a:ea typeface="Garamond"/>
              <a:cs typeface="Garamond"/>
              <a:sym typeface="Garamond"/>
            </a:endParaRPr>
          </a:p>
        </p:txBody>
      </p:sp>
      <p:sp>
        <p:nvSpPr>
          <p:cNvPr id="619" name="Google Shape;619;p68"/>
          <p:cNvSpPr txBox="1"/>
          <p:nvPr/>
        </p:nvSpPr>
        <p:spPr>
          <a:xfrm>
            <a:off x="2165239" y="4202676"/>
            <a:ext cx="810030"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2 bytes</a:t>
            </a:r>
            <a:endParaRPr sz="1800">
              <a:solidFill>
                <a:schemeClr val="dk1"/>
              </a:solidFill>
              <a:latin typeface="Garamond"/>
              <a:ea typeface="Garamond"/>
              <a:cs typeface="Garamond"/>
              <a:sym typeface="Garamond"/>
            </a:endParaRPr>
          </a:p>
        </p:txBody>
      </p:sp>
      <p:sp>
        <p:nvSpPr>
          <p:cNvPr id="620" name="Google Shape;620;p68"/>
          <p:cNvSpPr txBox="1"/>
          <p:nvPr/>
        </p:nvSpPr>
        <p:spPr>
          <a:xfrm>
            <a:off x="2165239" y="4631304"/>
            <a:ext cx="810030"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4 bytes</a:t>
            </a:r>
            <a:endParaRPr sz="1800">
              <a:solidFill>
                <a:schemeClr val="dk1"/>
              </a:solidFill>
              <a:latin typeface="Garamond"/>
              <a:ea typeface="Garamond"/>
              <a:cs typeface="Garamond"/>
              <a:sym typeface="Garamond"/>
            </a:endParaRPr>
          </a:p>
        </p:txBody>
      </p:sp>
      <p:sp>
        <p:nvSpPr>
          <p:cNvPr id="621" name="Google Shape;621;p68"/>
          <p:cNvSpPr txBox="1"/>
          <p:nvPr/>
        </p:nvSpPr>
        <p:spPr>
          <a:xfrm>
            <a:off x="2165239" y="5059932"/>
            <a:ext cx="810030"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8 bytes</a:t>
            </a:r>
            <a:endParaRPr sz="1800">
              <a:solidFill>
                <a:schemeClr val="dk1"/>
              </a:solidFill>
              <a:latin typeface="Garamond"/>
              <a:ea typeface="Garamond"/>
              <a:cs typeface="Garamond"/>
              <a:sym typeface="Garamond"/>
            </a:endParaRPr>
          </a:p>
        </p:txBody>
      </p:sp>
      <p:sp>
        <p:nvSpPr>
          <p:cNvPr id="622" name="Google Shape;622;p68"/>
          <p:cNvSpPr txBox="1"/>
          <p:nvPr/>
        </p:nvSpPr>
        <p:spPr>
          <a:xfrm>
            <a:off x="3241393" y="3357562"/>
            <a:ext cx="3688061" cy="369332"/>
          </a:xfrm>
          <a:prstGeom prst="rect">
            <a:avLst/>
          </a:prstGeom>
          <a:solidFill>
            <a:srgbClr val="C87D0E"/>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Range of values that can be stored  </a:t>
            </a:r>
            <a:endParaRPr b="1" sz="1800">
              <a:solidFill>
                <a:schemeClr val="dk1"/>
              </a:solidFill>
              <a:latin typeface="Garamond"/>
              <a:ea typeface="Garamond"/>
              <a:cs typeface="Garamond"/>
              <a:sym typeface="Garamond"/>
            </a:endParaRPr>
          </a:p>
        </p:txBody>
      </p:sp>
      <p:sp>
        <p:nvSpPr>
          <p:cNvPr id="623" name="Google Shape;623;p68"/>
          <p:cNvSpPr txBox="1"/>
          <p:nvPr/>
        </p:nvSpPr>
        <p:spPr>
          <a:xfrm>
            <a:off x="3214678" y="3786190"/>
            <a:ext cx="3714776"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aramond"/>
                <a:ea typeface="Garamond"/>
                <a:cs typeface="Garamond"/>
                <a:sym typeface="Garamond"/>
              </a:rPr>
              <a:t>−128 to 127</a:t>
            </a:r>
            <a:endParaRPr/>
          </a:p>
        </p:txBody>
      </p:sp>
      <p:sp>
        <p:nvSpPr>
          <p:cNvPr id="624" name="Google Shape;624;p68"/>
          <p:cNvSpPr txBox="1"/>
          <p:nvPr/>
        </p:nvSpPr>
        <p:spPr>
          <a:xfrm>
            <a:off x="3214678" y="4214818"/>
            <a:ext cx="3714776"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aramond"/>
                <a:ea typeface="Garamond"/>
                <a:cs typeface="Garamond"/>
                <a:sym typeface="Garamond"/>
              </a:rPr>
              <a:t>−32768 to 32767</a:t>
            </a:r>
            <a:endParaRPr/>
          </a:p>
        </p:txBody>
      </p:sp>
      <p:sp>
        <p:nvSpPr>
          <p:cNvPr id="625" name="Google Shape;625;p68"/>
          <p:cNvSpPr txBox="1"/>
          <p:nvPr/>
        </p:nvSpPr>
        <p:spPr>
          <a:xfrm>
            <a:off x="3214678" y="4631304"/>
            <a:ext cx="3714776"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aramond"/>
                <a:ea typeface="Garamond"/>
                <a:cs typeface="Garamond"/>
                <a:sym typeface="Garamond"/>
              </a:rPr>
              <a:t>−2,147,483,648 to 2,147,483,647</a:t>
            </a:r>
            <a:endParaRPr/>
          </a:p>
        </p:txBody>
      </p:sp>
      <p:sp>
        <p:nvSpPr>
          <p:cNvPr id="626" name="Google Shape;626;p68"/>
          <p:cNvSpPr txBox="1"/>
          <p:nvPr/>
        </p:nvSpPr>
        <p:spPr>
          <a:xfrm>
            <a:off x="3214678" y="5072074"/>
            <a:ext cx="3714776" cy="646331"/>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aramond"/>
                <a:ea typeface="Garamond"/>
                <a:cs typeface="Garamond"/>
                <a:sym typeface="Garamond"/>
              </a:rPr>
              <a:t>9,223,372,036,854,775,808 to</a:t>
            </a:r>
            <a:br>
              <a:rPr lang="en-US" sz="1800">
                <a:solidFill>
                  <a:schemeClr val="dk1"/>
                </a:solidFill>
                <a:latin typeface="Garamond"/>
                <a:ea typeface="Garamond"/>
                <a:cs typeface="Garamond"/>
                <a:sym typeface="Garamond"/>
              </a:rPr>
            </a:br>
            <a:r>
              <a:rPr lang="en-US" sz="1800">
                <a:solidFill>
                  <a:schemeClr val="dk1"/>
                </a:solidFill>
                <a:latin typeface="Garamond"/>
                <a:ea typeface="Garamond"/>
                <a:cs typeface="Garamond"/>
                <a:sym typeface="Garamond"/>
              </a:rPr>
              <a:t>9,223,372,036,854,755,807</a:t>
            </a:r>
            <a:endParaRPr/>
          </a:p>
        </p:txBody>
      </p:sp>
      <p:sp>
        <p:nvSpPr>
          <p:cNvPr id="627" name="Google Shape;627;p68"/>
          <p:cNvSpPr txBox="1"/>
          <p:nvPr/>
        </p:nvSpPr>
        <p:spPr>
          <a:xfrm>
            <a:off x="408339" y="6000768"/>
            <a:ext cx="87356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The range of values is calculated as −(2</a:t>
            </a:r>
            <a:r>
              <a:rPr baseline="30000" lang="en-US" sz="1800">
                <a:solidFill>
                  <a:schemeClr val="lt1"/>
                </a:solidFill>
                <a:latin typeface="Garamond"/>
                <a:ea typeface="Garamond"/>
                <a:cs typeface="Garamond"/>
                <a:sym typeface="Garamond"/>
              </a:rPr>
              <a:t>n−1</a:t>
            </a:r>
            <a:r>
              <a:rPr lang="en-US" sz="1800">
                <a:solidFill>
                  <a:schemeClr val="lt1"/>
                </a:solidFill>
                <a:latin typeface="Garamond"/>
                <a:ea typeface="Garamond"/>
                <a:cs typeface="Garamond"/>
                <a:sym typeface="Garamond"/>
              </a:rPr>
              <a:t>) to (2</a:t>
            </a:r>
            <a:r>
              <a:rPr baseline="30000" lang="en-US" sz="1800">
                <a:solidFill>
                  <a:schemeClr val="lt1"/>
                </a:solidFill>
                <a:latin typeface="Garamond"/>
                <a:ea typeface="Garamond"/>
                <a:cs typeface="Garamond"/>
                <a:sym typeface="Garamond"/>
              </a:rPr>
              <a:t>n−1</a:t>
            </a:r>
            <a:r>
              <a:rPr lang="en-US" sz="1800">
                <a:solidFill>
                  <a:schemeClr val="lt1"/>
                </a:solidFill>
                <a:latin typeface="Garamond"/>
                <a:ea typeface="Garamond"/>
                <a:cs typeface="Garamond"/>
                <a:sym typeface="Garamond"/>
              </a:rPr>
              <a:t>)−1; where n is the number of bits required.</a:t>
            </a:r>
            <a:endParaRPr/>
          </a:p>
        </p:txBody>
      </p:sp>
      <p:sp>
        <p:nvSpPr>
          <p:cNvPr id="628" name="Google Shape;628;p68"/>
          <p:cNvSpPr txBox="1"/>
          <p:nvPr/>
        </p:nvSpPr>
        <p:spPr>
          <a:xfrm>
            <a:off x="7286644" y="4572008"/>
            <a:ext cx="1303755" cy="120032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inr a;</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byte b;</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a=10;</a:t>
            </a:r>
            <a:endParaRPr sz="1800">
              <a:solidFill>
                <a:schemeClr val="dk1"/>
              </a:solidFill>
              <a:latin typeface="Garamond"/>
              <a:ea typeface="Garamond"/>
              <a:cs typeface="Garamond"/>
              <a:sym typeface="Garamond"/>
            </a:endParaRPr>
          </a:p>
        </p:txBody>
      </p:sp>
      <p:sp>
        <p:nvSpPr>
          <p:cNvPr id="629" name="Google Shape;629;p68"/>
          <p:cNvSpPr txBox="1"/>
          <p:nvPr/>
        </p:nvSpPr>
        <p:spPr>
          <a:xfrm>
            <a:off x="3286116" y="3786190"/>
            <a:ext cx="3714776"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aramond"/>
                <a:ea typeface="Garamond"/>
                <a:cs typeface="Garamond"/>
                <a:sym typeface="Garamond"/>
              </a:rPr>
              <a:t>−128 to 127</a:t>
            </a:r>
            <a:endParaRPr/>
          </a:p>
        </p:txBody>
      </p:sp>
      <p:sp>
        <p:nvSpPr>
          <p:cNvPr id="630" name="Google Shape;630;p68"/>
          <p:cNvSpPr txBox="1"/>
          <p:nvPr/>
        </p:nvSpPr>
        <p:spPr>
          <a:xfrm>
            <a:off x="3286116" y="4214818"/>
            <a:ext cx="3714776"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aramond"/>
                <a:ea typeface="Garamond"/>
                <a:cs typeface="Garamond"/>
                <a:sym typeface="Garamond"/>
              </a:rPr>
              <a:t>−32768 to 32767</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xEl>
                                              <p:pRg end="0" st="0"/>
                                            </p:txEl>
                                          </p:spTgt>
                                        </p:tgtEl>
                                        <p:attrNameLst>
                                          <p:attrName>style.visibility</p:attrName>
                                        </p:attrNameLst>
                                      </p:cBhvr>
                                      <p:to>
                                        <p:strVal val="visible"/>
                                      </p:to>
                                    </p:set>
                                    <p:animEffect filter="fade" transition="in">
                                      <p:cBhvr>
                                        <p:cTn dur="500"/>
                                        <p:tgtEl>
                                          <p:spTgt spid="6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xEl>
                                              <p:pRg end="1" st="1"/>
                                            </p:txEl>
                                          </p:spTgt>
                                        </p:tgtEl>
                                        <p:attrNameLst>
                                          <p:attrName>style.visibility</p:attrName>
                                        </p:attrNameLst>
                                      </p:cBhvr>
                                      <p:to>
                                        <p:strVal val="visible"/>
                                      </p:to>
                                    </p:set>
                                    <p:animEffect filter="fade" transition="in">
                                      <p:cBhvr>
                                        <p:cTn dur="500"/>
                                        <p:tgtEl>
                                          <p:spTgt spid="6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xEl>
                                              <p:pRg end="2" st="2"/>
                                            </p:txEl>
                                          </p:spTgt>
                                        </p:tgtEl>
                                        <p:attrNameLst>
                                          <p:attrName>style.visibility</p:attrName>
                                        </p:attrNameLst>
                                      </p:cBhvr>
                                      <p:to>
                                        <p:strVal val="visible"/>
                                      </p:to>
                                    </p:set>
                                    <p:animEffect filter="fade" transition="in">
                                      <p:cBhvr>
                                        <p:cTn dur="500"/>
                                        <p:tgtEl>
                                          <p:spTgt spid="6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xEl>
                                              <p:pRg end="3" st="3"/>
                                            </p:txEl>
                                          </p:spTgt>
                                        </p:tgtEl>
                                        <p:attrNameLst>
                                          <p:attrName>style.visibility</p:attrName>
                                        </p:attrNameLst>
                                      </p:cBhvr>
                                      <p:to>
                                        <p:strVal val="visible"/>
                                      </p:to>
                                    </p:set>
                                    <p:animEffect filter="fade" transition="in">
                                      <p:cBhvr>
                                        <p:cTn dur="500"/>
                                        <p:tgtEl>
                                          <p:spTgt spid="6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xEl>
                                              <p:pRg end="4" st="4"/>
                                            </p:txEl>
                                          </p:spTgt>
                                        </p:tgtEl>
                                        <p:attrNameLst>
                                          <p:attrName>style.visibility</p:attrName>
                                        </p:attrNameLst>
                                      </p:cBhvr>
                                      <p:to>
                                        <p:strVal val="visible"/>
                                      </p:to>
                                    </p:set>
                                    <p:animEffect filter="fade" transition="in">
                                      <p:cBhvr>
                                        <p:cTn dur="500"/>
                                        <p:tgtEl>
                                          <p:spTgt spid="61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xEl>
                                              <p:pRg end="5" st="5"/>
                                            </p:txEl>
                                          </p:spTgt>
                                        </p:tgtEl>
                                        <p:attrNameLst>
                                          <p:attrName>style.visibility</p:attrName>
                                        </p:attrNameLst>
                                      </p:cBhvr>
                                      <p:to>
                                        <p:strVal val="visible"/>
                                      </p:to>
                                    </p:set>
                                    <p:animEffect filter="fade" transition="in">
                                      <p:cBhvr>
                                        <p:cTn dur="500"/>
                                        <p:tgtEl>
                                          <p:spTgt spid="61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xEl>
                                              <p:pRg end="6" st="6"/>
                                            </p:txEl>
                                          </p:spTgt>
                                        </p:tgtEl>
                                        <p:attrNameLst>
                                          <p:attrName>style.visibility</p:attrName>
                                        </p:attrNameLst>
                                      </p:cBhvr>
                                      <p:to>
                                        <p:strVal val="visible"/>
                                      </p:to>
                                    </p:set>
                                    <p:animEffect filter="fade" transition="in">
                                      <p:cBhvr>
                                        <p:cTn dur="500"/>
                                        <p:tgtEl>
                                          <p:spTgt spid="61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xEl>
                                              <p:pRg end="7" st="7"/>
                                            </p:txEl>
                                          </p:spTgt>
                                        </p:tgtEl>
                                        <p:attrNameLst>
                                          <p:attrName>style.visibility</p:attrName>
                                        </p:attrNameLst>
                                      </p:cBhvr>
                                      <p:to>
                                        <p:strVal val="visible"/>
                                      </p:to>
                                    </p:set>
                                    <p:animEffect filter="fade" transition="in">
                                      <p:cBhvr>
                                        <p:cTn dur="500"/>
                                        <p:tgtEl>
                                          <p:spTgt spid="61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xEl>
                                              <p:pRg end="8" st="8"/>
                                            </p:txEl>
                                          </p:spTgt>
                                        </p:tgtEl>
                                        <p:attrNameLst>
                                          <p:attrName>style.visibility</p:attrName>
                                        </p:attrNameLst>
                                      </p:cBhvr>
                                      <p:to>
                                        <p:strVal val="visible"/>
                                      </p:to>
                                    </p:set>
                                    <p:animEffect filter="fade" transition="in">
                                      <p:cBhvr>
                                        <p:cTn dur="500"/>
                                        <p:tgtEl>
                                          <p:spTgt spid="61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xEl>
                                              <p:pRg end="9" st="9"/>
                                            </p:txEl>
                                          </p:spTgt>
                                        </p:tgtEl>
                                        <p:attrNameLst>
                                          <p:attrName>style.visibility</p:attrName>
                                        </p:attrNameLst>
                                      </p:cBhvr>
                                      <p:to>
                                        <p:strVal val="visible"/>
                                      </p:to>
                                    </p:set>
                                    <p:animEffect filter="fade" transition="in">
                                      <p:cBhvr>
                                        <p:cTn dur="500"/>
                                        <p:tgtEl>
                                          <p:spTgt spid="61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xEl>
                                              <p:pRg end="10" st="10"/>
                                            </p:txEl>
                                          </p:spTgt>
                                        </p:tgtEl>
                                        <p:attrNameLst>
                                          <p:attrName>style.visibility</p:attrName>
                                        </p:attrNameLst>
                                      </p:cBhvr>
                                      <p:to>
                                        <p:strVal val="visible"/>
                                      </p:to>
                                    </p:set>
                                    <p:animEffect filter="fade" transition="in">
                                      <p:cBhvr>
                                        <p:cTn dur="500"/>
                                        <p:tgtEl>
                                          <p:spTgt spid="61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500"/>
                                        <p:tgtEl>
                                          <p:spTgt spid="6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500"/>
                                        <p:tgtEl>
                                          <p:spTgt spid="613"/>
                                        </p:tgtEl>
                                      </p:cBhvr>
                                    </p:animEffect>
                                  </p:childTnLst>
                                </p:cTn>
                              </p:par>
                              <p:par>
                                <p:cTn fill="hold" nodeType="with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500"/>
                                        <p:tgtEl>
                                          <p:spTgt spid="614"/>
                                        </p:tgtEl>
                                      </p:cBhvr>
                                    </p:animEffect>
                                  </p:childTnLst>
                                </p:cTn>
                              </p:par>
                              <p:par>
                                <p:cTn fill="hold" nodeType="with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500"/>
                                        <p:tgtEl>
                                          <p:spTgt spid="615"/>
                                        </p:tgtEl>
                                      </p:cBhvr>
                                    </p:animEffect>
                                  </p:childTnLst>
                                </p:cTn>
                              </p:par>
                              <p:par>
                                <p:cTn fill="hold" nodeType="with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500"/>
                                        <p:tgtEl>
                                          <p:spTgt spid="6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500"/>
                                        <p:tgtEl>
                                          <p:spTgt spid="6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500"/>
                                        <p:tgtEl>
                                          <p:spTgt spid="618"/>
                                        </p:tgtEl>
                                      </p:cBhvr>
                                    </p:animEffect>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500"/>
                                        <p:tgtEl>
                                          <p:spTgt spid="619"/>
                                        </p:tgtEl>
                                      </p:cBhvr>
                                    </p:animEffect>
                                  </p:childTnLst>
                                </p:cTn>
                              </p:par>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500"/>
                                        <p:tgtEl>
                                          <p:spTgt spid="620"/>
                                        </p:tgtEl>
                                      </p:cBhvr>
                                    </p:animEffect>
                                  </p:childTnLst>
                                </p:cTn>
                              </p:par>
                              <p:par>
                                <p:cTn fill="hold" nodeType="with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500"/>
                                        <p:tgtEl>
                                          <p:spTgt spid="6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500"/>
                                        <p:tgtEl>
                                          <p:spTgt spid="6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500"/>
                                        <p:tgtEl>
                                          <p:spTgt spid="623"/>
                                        </p:tgtEl>
                                      </p:cBhvr>
                                    </p:animEffect>
                                  </p:childTnLst>
                                </p:cTn>
                              </p:par>
                              <p:par>
                                <p:cTn fill="hold" nodeType="with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500"/>
                                        <p:tgtEl>
                                          <p:spTgt spid="629"/>
                                        </p:tgtEl>
                                      </p:cBhvr>
                                    </p:animEffect>
                                  </p:childTnLst>
                                </p:cTn>
                              </p:par>
                              <p:par>
                                <p:cTn fill="hold" nodeType="with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500"/>
                                        <p:tgtEl>
                                          <p:spTgt spid="624"/>
                                        </p:tgtEl>
                                      </p:cBhvr>
                                    </p:animEffect>
                                  </p:childTnLst>
                                </p:cTn>
                              </p:par>
                              <p:par>
                                <p:cTn fill="hold" nodeType="with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500"/>
                                        <p:tgtEl>
                                          <p:spTgt spid="625"/>
                                        </p:tgtEl>
                                      </p:cBhvr>
                                    </p:animEffect>
                                  </p:childTnLst>
                                </p:cTn>
                              </p:par>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500"/>
                                        <p:tgtEl>
                                          <p:spTgt spid="626"/>
                                        </p:tgtEl>
                                      </p:cBhvr>
                                    </p:animEffect>
                                  </p:childTnLst>
                                </p:cTn>
                              </p:par>
                              <p:par>
                                <p:cTn fill="hold" nodeType="with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500"/>
                                        <p:tgtEl>
                                          <p:spTgt spid="6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500"/>
                                        <p:tgtEl>
                                          <p:spTgt spid="6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500"/>
                                        <p:tgtEl>
                                          <p:spTgt spid="6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9"/>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Floating point data types are used to represent numbers with a fractional part.</a:t>
            </a:r>
            <a:endParaRPr/>
          </a:p>
          <a:p>
            <a:pPr indent="0" lvl="0" marL="0" rtl="0" algn="l">
              <a:lnSpc>
                <a:spcPct val="100000"/>
              </a:lnSpc>
              <a:spcBef>
                <a:spcPts val="600"/>
              </a:spcBef>
              <a:spcAft>
                <a:spcPts val="0"/>
              </a:spcAft>
              <a:buSzPts val="2000"/>
              <a:buFont typeface="Garamond"/>
              <a:buNone/>
            </a:pPr>
            <a:r>
              <a:rPr lang="en-US"/>
              <a:t>There are two subtypes:</a:t>
            </a:r>
            <a:endParaRPr/>
          </a:p>
          <a:p>
            <a:pPr indent="0" lvl="0" marL="0" rtl="0" algn="l">
              <a:lnSpc>
                <a:spcPct val="100000"/>
              </a:lnSpc>
              <a:spcBef>
                <a:spcPts val="600"/>
              </a:spcBef>
              <a:spcAft>
                <a:spcPts val="0"/>
              </a:spcAft>
              <a:buSzPts val="2000"/>
              <a:buFont typeface="Garamond"/>
              <a:buNone/>
            </a:pPr>
            <a:r>
              <a:t/>
            </a:r>
            <a:endParaRPr/>
          </a:p>
        </p:txBody>
      </p:sp>
      <p:sp>
        <p:nvSpPr>
          <p:cNvPr id="636" name="Google Shape;636;p6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FLOATING POINT</a:t>
            </a:r>
            <a:endParaRPr/>
          </a:p>
        </p:txBody>
      </p:sp>
      <p:sp>
        <p:nvSpPr>
          <p:cNvPr id="637" name="Google Shape;637;p69"/>
          <p:cNvSpPr txBox="1"/>
          <p:nvPr/>
        </p:nvSpPr>
        <p:spPr>
          <a:xfrm>
            <a:off x="1315434" y="3345420"/>
            <a:ext cx="827673" cy="369332"/>
          </a:xfrm>
          <a:prstGeom prst="rect">
            <a:avLst/>
          </a:prstGeom>
          <a:solidFill>
            <a:srgbClr val="C87D0E"/>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Type</a:t>
            </a:r>
            <a:endParaRPr b="1" sz="1800">
              <a:solidFill>
                <a:schemeClr val="dk1"/>
              </a:solidFill>
              <a:latin typeface="Garamond"/>
              <a:ea typeface="Garamond"/>
              <a:cs typeface="Garamond"/>
              <a:sym typeface="Garamond"/>
            </a:endParaRPr>
          </a:p>
        </p:txBody>
      </p:sp>
      <p:sp>
        <p:nvSpPr>
          <p:cNvPr id="638" name="Google Shape;638;p69"/>
          <p:cNvSpPr txBox="1"/>
          <p:nvPr/>
        </p:nvSpPr>
        <p:spPr>
          <a:xfrm>
            <a:off x="1307982" y="3786190"/>
            <a:ext cx="835126"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float</a:t>
            </a:r>
            <a:endParaRPr b="1" sz="1800">
              <a:solidFill>
                <a:schemeClr val="dk1"/>
              </a:solidFill>
              <a:latin typeface="Garamond"/>
              <a:ea typeface="Garamond"/>
              <a:cs typeface="Garamond"/>
              <a:sym typeface="Garamond"/>
            </a:endParaRPr>
          </a:p>
        </p:txBody>
      </p:sp>
      <p:sp>
        <p:nvSpPr>
          <p:cNvPr id="639" name="Google Shape;639;p69"/>
          <p:cNvSpPr txBox="1"/>
          <p:nvPr/>
        </p:nvSpPr>
        <p:spPr>
          <a:xfrm>
            <a:off x="1307983" y="4202676"/>
            <a:ext cx="857927"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double</a:t>
            </a:r>
            <a:endParaRPr b="1" sz="1800">
              <a:solidFill>
                <a:schemeClr val="dk1"/>
              </a:solidFill>
              <a:latin typeface="Garamond"/>
              <a:ea typeface="Garamond"/>
              <a:cs typeface="Garamond"/>
              <a:sym typeface="Garamond"/>
            </a:endParaRPr>
          </a:p>
        </p:txBody>
      </p:sp>
      <p:sp>
        <p:nvSpPr>
          <p:cNvPr id="640" name="Google Shape;640;p69"/>
          <p:cNvSpPr txBox="1"/>
          <p:nvPr/>
        </p:nvSpPr>
        <p:spPr>
          <a:xfrm>
            <a:off x="2317236" y="3357562"/>
            <a:ext cx="754566" cy="369332"/>
          </a:xfrm>
          <a:prstGeom prst="rect">
            <a:avLst/>
          </a:prstGeom>
          <a:solidFill>
            <a:srgbClr val="C87D0E"/>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Garamond"/>
                <a:ea typeface="Garamond"/>
                <a:cs typeface="Garamond"/>
                <a:sym typeface="Garamond"/>
              </a:rPr>
              <a:t>Size   </a:t>
            </a:r>
            <a:endParaRPr b="1" sz="1800">
              <a:solidFill>
                <a:schemeClr val="dk1"/>
              </a:solidFill>
              <a:latin typeface="Garamond"/>
              <a:ea typeface="Garamond"/>
              <a:cs typeface="Garamond"/>
              <a:sym typeface="Garamond"/>
            </a:endParaRPr>
          </a:p>
        </p:txBody>
      </p:sp>
      <p:sp>
        <p:nvSpPr>
          <p:cNvPr id="641" name="Google Shape;641;p69"/>
          <p:cNvSpPr txBox="1"/>
          <p:nvPr/>
        </p:nvSpPr>
        <p:spPr>
          <a:xfrm>
            <a:off x="2289024" y="3786190"/>
            <a:ext cx="782778"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4 byte </a:t>
            </a:r>
            <a:endParaRPr sz="1800">
              <a:solidFill>
                <a:schemeClr val="dk1"/>
              </a:solidFill>
              <a:latin typeface="Garamond"/>
              <a:ea typeface="Garamond"/>
              <a:cs typeface="Garamond"/>
              <a:sym typeface="Garamond"/>
            </a:endParaRPr>
          </a:p>
        </p:txBody>
      </p:sp>
      <p:sp>
        <p:nvSpPr>
          <p:cNvPr id="642" name="Google Shape;642;p69"/>
          <p:cNvSpPr txBox="1"/>
          <p:nvPr/>
        </p:nvSpPr>
        <p:spPr>
          <a:xfrm>
            <a:off x="2261772" y="4202676"/>
            <a:ext cx="810030"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8 bytes</a:t>
            </a:r>
            <a:endParaRPr sz="1800">
              <a:solidFill>
                <a:schemeClr val="dk1"/>
              </a:solidFill>
              <a:latin typeface="Garamond"/>
              <a:ea typeface="Garamond"/>
              <a:cs typeface="Garamond"/>
              <a:sym typeface="Garamond"/>
            </a:endParaRPr>
          </a:p>
        </p:txBody>
      </p:sp>
      <p:sp>
        <p:nvSpPr>
          <p:cNvPr id="643" name="Google Shape;643;p69"/>
          <p:cNvSpPr txBox="1"/>
          <p:nvPr/>
        </p:nvSpPr>
        <p:spPr>
          <a:xfrm>
            <a:off x="3241393" y="3357562"/>
            <a:ext cx="3688061" cy="369332"/>
          </a:xfrm>
          <a:prstGeom prst="rect">
            <a:avLst/>
          </a:prstGeom>
          <a:solidFill>
            <a:srgbClr val="C87D0E"/>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Range of values that can be stored  </a:t>
            </a:r>
            <a:endParaRPr b="1" sz="1800">
              <a:solidFill>
                <a:schemeClr val="dk1"/>
              </a:solidFill>
              <a:latin typeface="Garamond"/>
              <a:ea typeface="Garamond"/>
              <a:cs typeface="Garamond"/>
              <a:sym typeface="Garamond"/>
            </a:endParaRPr>
          </a:p>
        </p:txBody>
      </p:sp>
      <p:sp>
        <p:nvSpPr>
          <p:cNvPr id="644" name="Google Shape;644;p69"/>
          <p:cNvSpPr txBox="1"/>
          <p:nvPr/>
        </p:nvSpPr>
        <p:spPr>
          <a:xfrm>
            <a:off x="3214678" y="3786190"/>
            <a:ext cx="3714776"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aramond"/>
                <a:ea typeface="Garamond"/>
                <a:cs typeface="Garamond"/>
                <a:sym typeface="Garamond"/>
              </a:rPr>
              <a:t>3.4e−038 to 3.4e+038</a:t>
            </a:r>
            <a:endParaRPr/>
          </a:p>
        </p:txBody>
      </p:sp>
      <p:sp>
        <p:nvSpPr>
          <p:cNvPr id="645" name="Google Shape;645;p69"/>
          <p:cNvSpPr txBox="1"/>
          <p:nvPr/>
        </p:nvSpPr>
        <p:spPr>
          <a:xfrm>
            <a:off x="3214678" y="4214818"/>
            <a:ext cx="3714776"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aramond"/>
                <a:ea typeface="Garamond"/>
                <a:cs typeface="Garamond"/>
                <a:sym typeface="Garamond"/>
              </a:rPr>
              <a:t>1.7e−308 to 1.7e+038</a:t>
            </a:r>
            <a:endParaRPr/>
          </a:p>
        </p:txBody>
      </p:sp>
      <p:sp>
        <p:nvSpPr>
          <p:cNvPr id="646" name="Google Shape;646;p69"/>
          <p:cNvSpPr txBox="1"/>
          <p:nvPr/>
        </p:nvSpPr>
        <p:spPr>
          <a:xfrm>
            <a:off x="1285852" y="4929198"/>
            <a:ext cx="1542410" cy="120032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float a;</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double b;</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a=4.7;</a:t>
            </a:r>
            <a:endParaRPr sz="1800">
              <a:solidFill>
                <a:schemeClr val="dk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xEl>
                                              <p:pRg end="0" st="0"/>
                                            </p:txEl>
                                          </p:spTgt>
                                        </p:tgtEl>
                                        <p:attrNameLst>
                                          <p:attrName>style.visibility</p:attrName>
                                        </p:attrNameLst>
                                      </p:cBhvr>
                                      <p:to>
                                        <p:strVal val="visible"/>
                                      </p:to>
                                    </p:set>
                                    <p:animEffect filter="fade" transition="in">
                                      <p:cBhvr>
                                        <p:cTn dur="500"/>
                                        <p:tgtEl>
                                          <p:spTgt spid="6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xEl>
                                              <p:pRg end="1" st="1"/>
                                            </p:txEl>
                                          </p:spTgt>
                                        </p:tgtEl>
                                        <p:attrNameLst>
                                          <p:attrName>style.visibility</p:attrName>
                                        </p:attrNameLst>
                                      </p:cBhvr>
                                      <p:to>
                                        <p:strVal val="visible"/>
                                      </p:to>
                                    </p:set>
                                    <p:animEffect filter="fade" transition="in">
                                      <p:cBhvr>
                                        <p:cTn dur="500"/>
                                        <p:tgtEl>
                                          <p:spTgt spid="6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xEl>
                                              <p:pRg end="2" st="2"/>
                                            </p:txEl>
                                          </p:spTgt>
                                        </p:tgtEl>
                                        <p:attrNameLst>
                                          <p:attrName>style.visibility</p:attrName>
                                        </p:attrNameLst>
                                      </p:cBhvr>
                                      <p:to>
                                        <p:strVal val="visible"/>
                                      </p:to>
                                    </p:set>
                                    <p:animEffect filter="fade" transition="in">
                                      <p:cBhvr>
                                        <p:cTn dur="500"/>
                                        <p:tgtEl>
                                          <p:spTgt spid="63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500"/>
                                        <p:tgtEl>
                                          <p:spTgt spid="6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500"/>
                                        <p:tgtEl>
                                          <p:spTgt spid="6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500"/>
                                        <p:tgtEl>
                                          <p:spTgt spid="638"/>
                                        </p:tgtEl>
                                      </p:cBhvr>
                                    </p:animEffect>
                                  </p:childTnLst>
                                </p:cTn>
                              </p:par>
                              <p:par>
                                <p:cTn fill="hold" nodeType="with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500"/>
                                        <p:tgtEl>
                                          <p:spTgt spid="6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500"/>
                                        <p:tgtEl>
                                          <p:spTgt spid="6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500"/>
                                        <p:tgtEl>
                                          <p:spTgt spid="641"/>
                                        </p:tgtEl>
                                      </p:cBhvr>
                                    </p:animEffect>
                                  </p:childTnLst>
                                </p:cTn>
                              </p:par>
                              <p:par>
                                <p:cTn fill="hold" nodeType="with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500"/>
                                        <p:tgtEl>
                                          <p:spTgt spid="6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500"/>
                                        <p:tgtEl>
                                          <p:spTgt spid="6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500"/>
                                        <p:tgtEl>
                                          <p:spTgt spid="644"/>
                                        </p:tgtEl>
                                      </p:cBhvr>
                                    </p:animEffect>
                                  </p:childTnLst>
                                </p:cTn>
                              </p:par>
                              <p:par>
                                <p:cTn fill="hold" nodeType="with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500"/>
                                        <p:tgtEl>
                                          <p:spTgt spid="6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500"/>
                                        <p:tgtEl>
                                          <p:spTgt spid="6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70"/>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rPr lang="en-US"/>
              <a:t>It stores character constants in the memory</a:t>
            </a:r>
            <a:endParaRPr/>
          </a:p>
          <a:p>
            <a:pPr indent="0" lvl="0" marL="0" rtl="0" algn="ctr">
              <a:lnSpc>
                <a:spcPct val="100000"/>
              </a:lnSpc>
              <a:spcBef>
                <a:spcPts val="600"/>
              </a:spcBef>
              <a:spcAft>
                <a:spcPts val="0"/>
              </a:spcAft>
              <a:buSzPts val="2000"/>
              <a:buFont typeface="Garamond"/>
              <a:buNone/>
            </a:pPr>
            <a:r>
              <a:rPr lang="en-US"/>
              <a:t>It assumes a size of 2 bytes</a:t>
            </a:r>
            <a:endParaRPr/>
          </a:p>
          <a:p>
            <a:pPr indent="0" lvl="0" marL="0" rtl="0" algn="ctr">
              <a:lnSpc>
                <a:spcPct val="100000"/>
              </a:lnSpc>
              <a:spcBef>
                <a:spcPts val="600"/>
              </a:spcBef>
              <a:spcAft>
                <a:spcPts val="0"/>
              </a:spcAft>
              <a:buSzPts val="2000"/>
              <a:buFont typeface="Garamond"/>
              <a:buNone/>
            </a:pPr>
            <a:r>
              <a:rPr lang="en-US"/>
              <a:t>Basically it can hold only a single character</a:t>
            </a:r>
            <a:endParaRPr/>
          </a:p>
          <a:p>
            <a:pPr indent="0" lvl="0" marL="0" rtl="0" algn="ctr">
              <a:lnSpc>
                <a:spcPct val="100000"/>
              </a:lnSpc>
              <a:spcBef>
                <a:spcPts val="600"/>
              </a:spcBef>
              <a:spcAft>
                <a:spcPts val="0"/>
              </a:spcAft>
              <a:buSzPts val="2000"/>
              <a:buFont typeface="Garamond"/>
              <a:buNone/>
            </a:pPr>
            <a:r>
              <a:rPr lang="en-US"/>
              <a:t>Keyword: char</a:t>
            </a:r>
            <a:endParaRPr/>
          </a:p>
          <a:p>
            <a:pPr indent="0" lvl="0" marL="0" rtl="0" algn="ctr">
              <a:lnSpc>
                <a:spcPct val="100000"/>
              </a:lnSpc>
              <a:spcBef>
                <a:spcPts val="600"/>
              </a:spcBef>
              <a:spcAft>
                <a:spcPts val="0"/>
              </a:spcAft>
              <a:buSzPts val="2000"/>
              <a:buFont typeface="Garamond"/>
              <a:buNone/>
            </a:pPr>
            <a:r>
              <a:rPr lang="en-US"/>
              <a:t>Keep the value in single quote.</a:t>
            </a:r>
            <a:endParaRPr/>
          </a:p>
          <a:p>
            <a:pPr indent="0" lvl="0" marL="0" rtl="0" algn="ctr">
              <a:lnSpc>
                <a:spcPct val="100000"/>
              </a:lnSpc>
              <a:spcBef>
                <a:spcPts val="600"/>
              </a:spcBef>
              <a:spcAft>
                <a:spcPts val="0"/>
              </a:spcAft>
              <a:buSzPts val="2000"/>
              <a:buFont typeface="Garamond"/>
              <a:buNone/>
            </a:pPr>
            <a:r>
              <a:t/>
            </a:r>
            <a:endParaRPr/>
          </a:p>
        </p:txBody>
      </p:sp>
      <p:sp>
        <p:nvSpPr>
          <p:cNvPr id="652" name="Google Shape;652;p7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CHARACTER</a:t>
            </a:r>
            <a:endParaRPr/>
          </a:p>
        </p:txBody>
      </p:sp>
      <p:sp>
        <p:nvSpPr>
          <p:cNvPr id="653" name="Google Shape;653;p70"/>
          <p:cNvSpPr txBox="1"/>
          <p:nvPr/>
        </p:nvSpPr>
        <p:spPr>
          <a:xfrm>
            <a:off x="3714744" y="4143380"/>
            <a:ext cx="1928826" cy="163121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2000">
                <a:solidFill>
                  <a:schemeClr val="dk1"/>
                </a:solidFill>
                <a:latin typeface="Garamond"/>
                <a:ea typeface="Garamond"/>
                <a:cs typeface="Garamond"/>
                <a:sym typeface="Garamond"/>
              </a:rPr>
              <a:t>         char a;</a:t>
            </a:r>
            <a:endParaRPr/>
          </a:p>
          <a:p>
            <a:pPr indent="0" lvl="0" marL="0" marR="0" rtl="0" algn="l">
              <a:spcBef>
                <a:spcPts val="0"/>
              </a:spcBef>
              <a:spcAft>
                <a:spcPts val="0"/>
              </a:spcAft>
              <a:buNone/>
            </a:pPr>
            <a:r>
              <a:rPr lang="en-US" sz="2000">
                <a:solidFill>
                  <a:schemeClr val="dk1"/>
                </a:solidFill>
                <a:latin typeface="Garamond"/>
                <a:ea typeface="Garamond"/>
                <a:cs typeface="Garamond"/>
                <a:sym typeface="Garamond"/>
              </a:rPr>
              <a:t>         char b;</a:t>
            </a:r>
            <a:endParaRPr/>
          </a:p>
          <a:p>
            <a:pPr indent="0" lvl="0" marL="0" marR="0" rtl="0" algn="l">
              <a:spcBef>
                <a:spcPts val="0"/>
              </a:spcBef>
              <a:spcAft>
                <a:spcPts val="0"/>
              </a:spcAft>
              <a:buNone/>
            </a:pPr>
            <a:r>
              <a:rPr lang="en-US" sz="2000">
                <a:solidFill>
                  <a:schemeClr val="dk1"/>
                </a:solidFill>
                <a:latin typeface="Garamond"/>
                <a:ea typeface="Garamond"/>
                <a:cs typeface="Garamond"/>
                <a:sym typeface="Garamond"/>
              </a:rPr>
              <a:t>         a=‘k’;</a:t>
            </a:r>
            <a:endParaRPr/>
          </a:p>
          <a:p>
            <a:pPr indent="0" lvl="0" marL="0" marR="0" rtl="0" algn="l">
              <a:spcBef>
                <a:spcPts val="0"/>
              </a:spcBef>
              <a:spcAft>
                <a:spcPts val="0"/>
              </a:spcAft>
              <a:buNone/>
            </a:pPr>
            <a:r>
              <a:rPr lang="en-US" sz="2000">
                <a:solidFill>
                  <a:schemeClr val="dk1"/>
                </a:solidFill>
                <a:latin typeface="Garamond"/>
                <a:ea typeface="Garamond"/>
                <a:cs typeface="Garamond"/>
                <a:sym typeface="Garamond"/>
              </a:rPr>
              <a:t>         b=‘2’;</a:t>
            </a:r>
            <a:endParaRPr sz="2000">
              <a:solidFill>
                <a:schemeClr val="dk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xEl>
                                              <p:pRg end="0" st="0"/>
                                            </p:txEl>
                                          </p:spTgt>
                                        </p:tgtEl>
                                        <p:attrNameLst>
                                          <p:attrName>style.visibility</p:attrName>
                                        </p:attrNameLst>
                                      </p:cBhvr>
                                      <p:to>
                                        <p:strVal val="visible"/>
                                      </p:to>
                                    </p:set>
                                    <p:animEffect filter="fade" transition="in">
                                      <p:cBhvr>
                                        <p:cTn dur="500"/>
                                        <p:tgtEl>
                                          <p:spTgt spid="6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xEl>
                                              <p:pRg end="1" st="1"/>
                                            </p:txEl>
                                          </p:spTgt>
                                        </p:tgtEl>
                                        <p:attrNameLst>
                                          <p:attrName>style.visibility</p:attrName>
                                        </p:attrNameLst>
                                      </p:cBhvr>
                                      <p:to>
                                        <p:strVal val="visible"/>
                                      </p:to>
                                    </p:set>
                                    <p:animEffect filter="fade" transition="in">
                                      <p:cBhvr>
                                        <p:cTn dur="500"/>
                                        <p:tgtEl>
                                          <p:spTgt spid="6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xEl>
                                              <p:pRg end="2" st="2"/>
                                            </p:txEl>
                                          </p:spTgt>
                                        </p:tgtEl>
                                        <p:attrNameLst>
                                          <p:attrName>style.visibility</p:attrName>
                                        </p:attrNameLst>
                                      </p:cBhvr>
                                      <p:to>
                                        <p:strVal val="visible"/>
                                      </p:to>
                                    </p:set>
                                    <p:animEffect filter="fade" transition="in">
                                      <p:cBhvr>
                                        <p:cTn dur="500"/>
                                        <p:tgtEl>
                                          <p:spTgt spid="6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xEl>
                                              <p:pRg end="3" st="3"/>
                                            </p:txEl>
                                          </p:spTgt>
                                        </p:tgtEl>
                                        <p:attrNameLst>
                                          <p:attrName>style.visibility</p:attrName>
                                        </p:attrNameLst>
                                      </p:cBhvr>
                                      <p:to>
                                        <p:strVal val="visible"/>
                                      </p:to>
                                    </p:set>
                                    <p:animEffect filter="fade" transition="in">
                                      <p:cBhvr>
                                        <p:cTn dur="500"/>
                                        <p:tgtEl>
                                          <p:spTgt spid="6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xEl>
                                              <p:pRg end="4" st="4"/>
                                            </p:txEl>
                                          </p:spTgt>
                                        </p:tgtEl>
                                        <p:attrNameLst>
                                          <p:attrName>style.visibility</p:attrName>
                                        </p:attrNameLst>
                                      </p:cBhvr>
                                      <p:to>
                                        <p:strVal val="visible"/>
                                      </p:to>
                                    </p:set>
                                    <p:animEffect filter="fade" transition="in">
                                      <p:cBhvr>
                                        <p:cTn dur="500"/>
                                        <p:tgtEl>
                                          <p:spTgt spid="65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xEl>
                                              <p:pRg end="5" st="5"/>
                                            </p:txEl>
                                          </p:spTgt>
                                        </p:tgtEl>
                                        <p:attrNameLst>
                                          <p:attrName>style.visibility</p:attrName>
                                        </p:attrNameLst>
                                      </p:cBhvr>
                                      <p:to>
                                        <p:strVal val="visible"/>
                                      </p:to>
                                    </p:set>
                                    <p:animEffect filter="fade" transition="in">
                                      <p:cBhvr>
                                        <p:cTn dur="500"/>
                                        <p:tgtEl>
                                          <p:spTgt spid="65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500"/>
                                        <p:tgtEl>
                                          <p:spTgt spid="6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1"/>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rPr lang="en-US"/>
              <a:t>Boolean data types are used to store values with two states: true or false.</a:t>
            </a:r>
            <a:endParaRPr/>
          </a:p>
          <a:p>
            <a:pPr indent="0" lvl="0" marL="0" rtl="0" algn="ctr">
              <a:lnSpc>
                <a:spcPct val="100000"/>
              </a:lnSpc>
              <a:spcBef>
                <a:spcPts val="600"/>
              </a:spcBef>
              <a:spcAft>
                <a:spcPts val="0"/>
              </a:spcAft>
              <a:buSzPts val="2000"/>
              <a:buFont typeface="Garamond"/>
              <a:buNone/>
            </a:pPr>
            <a:r>
              <a:rPr lang="en-US"/>
              <a:t>Its size is 1 bit</a:t>
            </a:r>
            <a:endParaRPr/>
          </a:p>
          <a:p>
            <a:pPr indent="0" lvl="0" marL="0" rtl="0" algn="ctr">
              <a:lnSpc>
                <a:spcPct val="100000"/>
              </a:lnSpc>
              <a:spcBef>
                <a:spcPts val="600"/>
              </a:spcBef>
              <a:spcAft>
                <a:spcPts val="0"/>
              </a:spcAft>
              <a:buSzPts val="2000"/>
              <a:buFont typeface="Garamond"/>
              <a:buNone/>
            </a:pPr>
            <a:r>
              <a:rPr lang="en-US"/>
              <a:t>Keyword: boolean</a:t>
            </a:r>
            <a:endParaRPr/>
          </a:p>
        </p:txBody>
      </p:sp>
      <p:sp>
        <p:nvSpPr>
          <p:cNvPr id="659" name="Google Shape;659;p7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BOOLEAN</a:t>
            </a:r>
            <a:endParaRPr/>
          </a:p>
        </p:txBody>
      </p:sp>
      <p:sp>
        <p:nvSpPr>
          <p:cNvPr id="660" name="Google Shape;660;p71"/>
          <p:cNvSpPr txBox="1"/>
          <p:nvPr/>
        </p:nvSpPr>
        <p:spPr>
          <a:xfrm>
            <a:off x="3643306" y="3500438"/>
            <a:ext cx="1928826" cy="70788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2000">
                <a:solidFill>
                  <a:schemeClr val="dk1"/>
                </a:solidFill>
                <a:latin typeface="Garamond"/>
                <a:ea typeface="Garamond"/>
                <a:cs typeface="Garamond"/>
                <a:sym typeface="Garamond"/>
              </a:rPr>
              <a:t>         boolean 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xEl>
                                              <p:pRg end="0" st="0"/>
                                            </p:txEl>
                                          </p:spTgt>
                                        </p:tgtEl>
                                        <p:attrNameLst>
                                          <p:attrName>style.visibility</p:attrName>
                                        </p:attrNameLst>
                                      </p:cBhvr>
                                      <p:to>
                                        <p:strVal val="visible"/>
                                      </p:to>
                                    </p:set>
                                    <p:animEffect filter="fade" transition="in">
                                      <p:cBhvr>
                                        <p:cTn dur="500"/>
                                        <p:tgtEl>
                                          <p:spTgt spid="6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xEl>
                                              <p:pRg end="1" st="1"/>
                                            </p:txEl>
                                          </p:spTgt>
                                        </p:tgtEl>
                                        <p:attrNameLst>
                                          <p:attrName>style.visibility</p:attrName>
                                        </p:attrNameLst>
                                      </p:cBhvr>
                                      <p:to>
                                        <p:strVal val="visible"/>
                                      </p:to>
                                    </p:set>
                                    <p:animEffect filter="fade" transition="in">
                                      <p:cBhvr>
                                        <p:cTn dur="500"/>
                                        <p:tgtEl>
                                          <p:spTgt spid="6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xEl>
                                              <p:pRg end="2" st="2"/>
                                            </p:txEl>
                                          </p:spTgt>
                                        </p:tgtEl>
                                        <p:attrNameLst>
                                          <p:attrName>style.visibility</p:attrName>
                                        </p:attrNameLst>
                                      </p:cBhvr>
                                      <p:to>
                                        <p:strVal val="visible"/>
                                      </p:to>
                                    </p:set>
                                    <p:animEffect filter="fade" transition="in">
                                      <p:cBhvr>
                                        <p:cTn dur="500"/>
                                        <p:tgtEl>
                                          <p:spTgt spid="6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500"/>
                                        <p:tgtEl>
                                          <p:spTgt spid="6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OBJECT DECLARATION</a:t>
            </a:r>
            <a:endParaRPr/>
          </a:p>
        </p:txBody>
      </p:sp>
      <p:pic>
        <p:nvPicPr>
          <p:cNvPr id="666" name="Google Shape;666;p72"/>
          <p:cNvPicPr preferRelativeResize="0"/>
          <p:nvPr>
            <p:ph idx="1" type="body"/>
          </p:nvPr>
        </p:nvPicPr>
        <p:blipFill rotWithShape="1">
          <a:blip r:embed="rId3">
            <a:alphaModFix/>
          </a:blip>
          <a:srcRect b="0" l="0" r="0" t="0"/>
          <a:stretch/>
        </p:blipFill>
        <p:spPr>
          <a:xfrm>
            <a:off x="395536" y="1916832"/>
            <a:ext cx="8424936" cy="439248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73"/>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EXAMPLE PROGRAM</a:t>
            </a:r>
            <a:endParaRPr/>
          </a:p>
        </p:txBody>
      </p:sp>
      <p:pic>
        <p:nvPicPr>
          <p:cNvPr id="672" name="Google Shape;672;p73"/>
          <p:cNvPicPr preferRelativeResize="0"/>
          <p:nvPr>
            <p:ph idx="1" type="body"/>
          </p:nvPr>
        </p:nvPicPr>
        <p:blipFill rotWithShape="1">
          <a:blip r:embed="rId3">
            <a:alphaModFix/>
          </a:blip>
          <a:srcRect b="0" l="0" r="0" t="0"/>
          <a:stretch/>
        </p:blipFill>
        <p:spPr>
          <a:xfrm>
            <a:off x="467544" y="1772816"/>
            <a:ext cx="8568952" cy="453650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74"/>
          <p:cNvSpPr txBox="1"/>
          <p:nvPr>
            <p:ph type="title"/>
          </p:nvPr>
        </p:nvSpPr>
        <p:spPr>
          <a:xfrm>
            <a:off x="457200" y="540109"/>
            <a:ext cx="8229600" cy="114300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BASIC PROGRAM DEVELOPMENT</a:t>
            </a:r>
            <a:endParaRPr/>
          </a:p>
        </p:txBody>
      </p:sp>
      <p:cxnSp>
        <p:nvCxnSpPr>
          <p:cNvPr id="678" name="Google Shape;678;p74"/>
          <p:cNvCxnSpPr/>
          <p:nvPr/>
        </p:nvCxnSpPr>
        <p:spPr>
          <a:xfrm>
            <a:off x="3657600" y="2514600"/>
            <a:ext cx="304800" cy="609600"/>
          </a:xfrm>
          <a:prstGeom prst="straightConnector1">
            <a:avLst/>
          </a:prstGeom>
          <a:noFill/>
          <a:ln cap="flat" cmpd="sng" w="31750">
            <a:solidFill>
              <a:srgbClr val="FF0000"/>
            </a:solidFill>
            <a:prstDash val="solid"/>
            <a:round/>
            <a:headEnd len="sm" w="sm" type="none"/>
            <a:tailEnd len="med" w="med" type="triangle"/>
          </a:ln>
        </p:spPr>
      </p:cxnSp>
      <p:cxnSp>
        <p:nvCxnSpPr>
          <p:cNvPr id="679" name="Google Shape;679;p74"/>
          <p:cNvCxnSpPr/>
          <p:nvPr/>
        </p:nvCxnSpPr>
        <p:spPr>
          <a:xfrm>
            <a:off x="5867400" y="4114800"/>
            <a:ext cx="381000" cy="685800"/>
          </a:xfrm>
          <a:prstGeom prst="straightConnector1">
            <a:avLst/>
          </a:prstGeom>
          <a:noFill/>
          <a:ln cap="flat" cmpd="sng" w="31750">
            <a:solidFill>
              <a:srgbClr val="FF0000"/>
            </a:solidFill>
            <a:prstDash val="solid"/>
            <a:round/>
            <a:headEnd len="sm" w="sm" type="none"/>
            <a:tailEnd len="med" w="med" type="triangle"/>
          </a:ln>
        </p:spPr>
      </p:cxnSp>
      <p:grpSp>
        <p:nvGrpSpPr>
          <p:cNvPr id="680" name="Google Shape;680;p74"/>
          <p:cNvGrpSpPr/>
          <p:nvPr/>
        </p:nvGrpSpPr>
        <p:grpSpPr>
          <a:xfrm>
            <a:off x="4000500" y="2247900"/>
            <a:ext cx="1854200" cy="952500"/>
            <a:chOff x="2280" y="1416"/>
            <a:chExt cx="1168" cy="600"/>
          </a:xfrm>
        </p:grpSpPr>
        <p:cxnSp>
          <p:nvCxnSpPr>
            <p:cNvPr id="681" name="Google Shape;681;p74"/>
            <p:cNvCxnSpPr>
              <a:stCxn id="682" idx="0"/>
            </p:cNvCxnSpPr>
            <p:nvPr/>
          </p:nvCxnSpPr>
          <p:spPr>
            <a:xfrm flipH="1" rot="5400000">
              <a:off x="2280" y="1416"/>
              <a:ext cx="600" cy="600"/>
            </a:xfrm>
            <a:prstGeom prst="bentConnector2">
              <a:avLst/>
            </a:prstGeom>
            <a:noFill/>
            <a:ln cap="flat" cmpd="sng" w="31750">
              <a:solidFill>
                <a:srgbClr val="FF0000"/>
              </a:solidFill>
              <a:prstDash val="solid"/>
              <a:miter lim="800000"/>
              <a:headEnd len="sm" w="sm" type="none"/>
              <a:tailEnd len="med" w="med" type="triangle"/>
            </a:ln>
          </p:spPr>
        </p:cxnSp>
        <p:sp>
          <p:nvSpPr>
            <p:cNvPr id="683" name="Google Shape;683;p74"/>
            <p:cNvSpPr txBox="1"/>
            <p:nvPr/>
          </p:nvSpPr>
          <p:spPr>
            <a:xfrm>
              <a:off x="2876" y="1520"/>
              <a:ext cx="572" cy="250"/>
            </a:xfrm>
            <a:prstGeom prst="rect">
              <a:avLst/>
            </a:prstGeom>
            <a:noFill/>
            <a:ln>
              <a:noFill/>
            </a:ln>
          </p:spPr>
          <p:txBody>
            <a:bodyPr anchorCtr="1"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Arimo"/>
                  <a:ea typeface="Arimo"/>
                  <a:cs typeface="Arimo"/>
                  <a:sym typeface="Arimo"/>
                </a:rPr>
                <a:t>errors</a:t>
              </a:r>
              <a:endParaRPr/>
            </a:p>
          </p:txBody>
        </p:sp>
      </p:grpSp>
      <p:grpSp>
        <p:nvGrpSpPr>
          <p:cNvPr id="684" name="Google Shape;684;p74"/>
          <p:cNvGrpSpPr/>
          <p:nvPr/>
        </p:nvGrpSpPr>
        <p:grpSpPr>
          <a:xfrm>
            <a:off x="3829050" y="1943100"/>
            <a:ext cx="4287838" cy="2857500"/>
            <a:chOff x="2172" y="1224"/>
            <a:chExt cx="2701" cy="1800"/>
          </a:xfrm>
        </p:grpSpPr>
        <p:cxnSp>
          <p:nvCxnSpPr>
            <p:cNvPr id="685" name="Google Shape;685;p74"/>
            <p:cNvCxnSpPr>
              <a:stCxn id="686" idx="0"/>
            </p:cNvCxnSpPr>
            <p:nvPr/>
          </p:nvCxnSpPr>
          <p:spPr>
            <a:xfrm flipH="1" rot="5400000">
              <a:off x="2322" y="1074"/>
              <a:ext cx="1800" cy="2100"/>
            </a:xfrm>
            <a:prstGeom prst="bentConnector2">
              <a:avLst/>
            </a:prstGeom>
            <a:noFill/>
            <a:ln cap="flat" cmpd="sng" w="31750">
              <a:solidFill>
                <a:srgbClr val="FF0000"/>
              </a:solidFill>
              <a:prstDash val="solid"/>
              <a:miter lim="800000"/>
              <a:headEnd len="sm" w="sm" type="none"/>
              <a:tailEnd len="med" w="med" type="triangle"/>
            </a:ln>
          </p:spPr>
        </p:cxnSp>
        <p:sp>
          <p:nvSpPr>
            <p:cNvPr id="687" name="Google Shape;687;p74"/>
            <p:cNvSpPr txBox="1"/>
            <p:nvPr/>
          </p:nvSpPr>
          <p:spPr>
            <a:xfrm>
              <a:off x="4301" y="1872"/>
              <a:ext cx="572" cy="250"/>
            </a:xfrm>
            <a:prstGeom prst="rect">
              <a:avLst/>
            </a:prstGeom>
            <a:noFill/>
            <a:ln>
              <a:noFill/>
            </a:ln>
          </p:spPr>
          <p:txBody>
            <a:bodyPr anchorCtr="1"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Arimo"/>
                  <a:ea typeface="Arimo"/>
                  <a:cs typeface="Arimo"/>
                  <a:sym typeface="Arimo"/>
                </a:rPr>
                <a:t>errors</a:t>
              </a:r>
              <a:endParaRPr/>
            </a:p>
          </p:txBody>
        </p:sp>
      </p:grpSp>
      <p:sp>
        <p:nvSpPr>
          <p:cNvPr id="688" name="Google Shape;688;p74"/>
          <p:cNvSpPr/>
          <p:nvPr/>
        </p:nvSpPr>
        <p:spPr>
          <a:xfrm>
            <a:off x="1447800" y="1746448"/>
            <a:ext cx="2590800" cy="930275"/>
          </a:xfrm>
          <a:prstGeom prst="rect">
            <a:avLst/>
          </a:prstGeom>
          <a:solidFill>
            <a:srgbClr val="FFCC66"/>
          </a:solidFill>
          <a:ln cap="flat" cmpd="sng" w="19050">
            <a:solidFill>
              <a:schemeClr val="lt1"/>
            </a:solidFill>
            <a:prstDash val="solid"/>
            <a:miter lim="800000"/>
            <a:headEnd len="sm" w="sm" type="none"/>
            <a:tailEnd len="sm" w="sm" type="none"/>
          </a:ln>
        </p:spPr>
        <p:txBody>
          <a:bodyPr anchorCtr="0" anchor="ctr" bIns="46025" lIns="92075" spcFirstLastPara="1" rIns="92075" wrap="square" tIns="46025">
            <a:noAutofit/>
          </a:bodyPr>
          <a:lstStyle/>
          <a:p>
            <a:pPr indent="0" lvl="0" marL="0" marR="0" rtl="0" algn="ctr">
              <a:spcBef>
                <a:spcPts val="0"/>
              </a:spcBef>
              <a:spcAft>
                <a:spcPts val="0"/>
              </a:spcAft>
              <a:buNone/>
            </a:pPr>
            <a:r>
              <a:rPr b="1" lang="en-US" sz="1800">
                <a:solidFill>
                  <a:schemeClr val="lt1"/>
                </a:solidFill>
                <a:latin typeface="Arimo"/>
                <a:ea typeface="Arimo"/>
                <a:cs typeface="Arimo"/>
                <a:sym typeface="Arimo"/>
              </a:rPr>
              <a:t>Edit and</a:t>
            </a:r>
            <a:endParaRPr/>
          </a:p>
          <a:p>
            <a:pPr indent="0" lvl="0" marL="0" marR="0" rtl="0" algn="ctr">
              <a:spcBef>
                <a:spcPts val="0"/>
              </a:spcBef>
              <a:spcAft>
                <a:spcPts val="0"/>
              </a:spcAft>
              <a:buNone/>
            </a:pPr>
            <a:r>
              <a:rPr b="1" lang="en-US" sz="1800">
                <a:solidFill>
                  <a:schemeClr val="lt1"/>
                </a:solidFill>
                <a:latin typeface="Arimo"/>
                <a:ea typeface="Arimo"/>
                <a:cs typeface="Arimo"/>
                <a:sym typeface="Arimo"/>
              </a:rPr>
              <a:t>save program</a:t>
            </a:r>
            <a:endParaRPr/>
          </a:p>
        </p:txBody>
      </p:sp>
      <p:sp>
        <p:nvSpPr>
          <p:cNvPr id="682" name="Google Shape;682;p74"/>
          <p:cNvSpPr/>
          <p:nvPr/>
        </p:nvSpPr>
        <p:spPr>
          <a:xfrm>
            <a:off x="3657600" y="3200400"/>
            <a:ext cx="2590800" cy="930275"/>
          </a:xfrm>
          <a:prstGeom prst="rect">
            <a:avLst/>
          </a:prstGeom>
          <a:solidFill>
            <a:srgbClr val="FFCC66"/>
          </a:solidFill>
          <a:ln cap="flat" cmpd="sng" w="19050">
            <a:solidFill>
              <a:schemeClr val="lt1"/>
            </a:solidFill>
            <a:prstDash val="solid"/>
            <a:miter lim="800000"/>
            <a:headEnd len="sm" w="sm" type="none"/>
            <a:tailEnd len="sm" w="sm" type="none"/>
          </a:ln>
        </p:spPr>
        <p:txBody>
          <a:bodyPr anchorCtr="0" anchor="ctr" bIns="46025" lIns="92075" spcFirstLastPara="1" rIns="92075" wrap="square" tIns="46025">
            <a:noAutofit/>
          </a:bodyPr>
          <a:lstStyle/>
          <a:p>
            <a:pPr indent="0" lvl="0" marL="0" marR="0" rtl="0" algn="ctr">
              <a:spcBef>
                <a:spcPts val="0"/>
              </a:spcBef>
              <a:spcAft>
                <a:spcPts val="0"/>
              </a:spcAft>
              <a:buNone/>
            </a:pPr>
            <a:r>
              <a:rPr b="1" lang="en-US" sz="1800">
                <a:solidFill>
                  <a:schemeClr val="lt1"/>
                </a:solidFill>
                <a:latin typeface="Arimo"/>
                <a:ea typeface="Arimo"/>
                <a:cs typeface="Arimo"/>
                <a:sym typeface="Arimo"/>
              </a:rPr>
              <a:t>Compile program</a:t>
            </a:r>
            <a:endParaRPr/>
          </a:p>
        </p:txBody>
      </p:sp>
      <p:sp>
        <p:nvSpPr>
          <p:cNvPr id="686" name="Google Shape;686;p74"/>
          <p:cNvSpPr/>
          <p:nvPr/>
        </p:nvSpPr>
        <p:spPr>
          <a:xfrm>
            <a:off x="5867400" y="4800600"/>
            <a:ext cx="2590800" cy="930275"/>
          </a:xfrm>
          <a:prstGeom prst="rect">
            <a:avLst/>
          </a:prstGeom>
          <a:solidFill>
            <a:srgbClr val="FFCC66"/>
          </a:solidFill>
          <a:ln cap="flat" cmpd="sng" w="19050">
            <a:solidFill>
              <a:schemeClr val="lt1"/>
            </a:solidFill>
            <a:prstDash val="solid"/>
            <a:miter lim="800000"/>
            <a:headEnd len="sm" w="sm" type="none"/>
            <a:tailEnd len="sm" w="sm" type="none"/>
          </a:ln>
        </p:spPr>
        <p:txBody>
          <a:bodyPr anchorCtr="0" anchor="ctr" bIns="46025" lIns="92075" spcFirstLastPara="1" rIns="92075" wrap="square" tIns="46025">
            <a:noAutofit/>
          </a:bodyPr>
          <a:lstStyle/>
          <a:p>
            <a:pPr indent="0" lvl="0" marL="0" marR="0" rtl="0" algn="ctr">
              <a:spcBef>
                <a:spcPts val="0"/>
              </a:spcBef>
              <a:spcAft>
                <a:spcPts val="0"/>
              </a:spcAft>
              <a:buNone/>
            </a:pPr>
            <a:r>
              <a:rPr b="1" lang="en-US" sz="1800">
                <a:solidFill>
                  <a:schemeClr val="lt1"/>
                </a:solidFill>
                <a:latin typeface="Arimo"/>
                <a:ea typeface="Arimo"/>
                <a:cs typeface="Arimo"/>
                <a:sym typeface="Arimo"/>
              </a:rPr>
              <a:t>Execute program and</a:t>
            </a:r>
            <a:endParaRPr/>
          </a:p>
          <a:p>
            <a:pPr indent="0" lvl="0" marL="0" marR="0" rtl="0" algn="ctr">
              <a:spcBef>
                <a:spcPts val="0"/>
              </a:spcBef>
              <a:spcAft>
                <a:spcPts val="0"/>
              </a:spcAft>
              <a:buNone/>
            </a:pPr>
            <a:r>
              <a:rPr b="1" lang="en-US" sz="1800">
                <a:solidFill>
                  <a:schemeClr val="lt1"/>
                </a:solidFill>
                <a:latin typeface="Arimo"/>
                <a:ea typeface="Arimo"/>
                <a:cs typeface="Arimo"/>
                <a:sym typeface="Arimo"/>
              </a:rPr>
              <a:t>evaluate results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8"/>
                                        </p:tgtEl>
                                        <p:attrNameLst>
                                          <p:attrName>style.visibility</p:attrName>
                                        </p:attrNameLst>
                                      </p:cBhvr>
                                      <p:to>
                                        <p:strVal val="visible"/>
                                      </p:to>
                                    </p:set>
                                    <p:animEffect filter="fade" transition="in">
                                      <p:cBhvr>
                                        <p:cTn dur="500"/>
                                        <p:tgtEl>
                                          <p:spTgt spid="6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500"/>
                                        <p:tgtEl>
                                          <p:spTgt spid="67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500"/>
                                        <p:tgtEl>
                                          <p:spTgt spid="6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500"/>
                                        <p:tgtEl>
                                          <p:spTgt spid="6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500"/>
                                        <p:tgtEl>
                                          <p:spTgt spid="67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500"/>
                                        <p:tgtEl>
                                          <p:spTgt spid="6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500"/>
                                        <p:tgtEl>
                                          <p:spTgt spid="6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INSTALLATION</a:t>
            </a:r>
            <a:endParaRPr/>
          </a:p>
        </p:txBody>
      </p:sp>
      <p:pic>
        <p:nvPicPr>
          <p:cNvPr id="170" name="Google Shape;170;p21"/>
          <p:cNvPicPr preferRelativeResize="0"/>
          <p:nvPr>
            <p:ph idx="1" type="body"/>
          </p:nvPr>
        </p:nvPicPr>
        <p:blipFill rotWithShape="1">
          <a:blip r:embed="rId3">
            <a:alphaModFix/>
          </a:blip>
          <a:srcRect b="0" l="0" r="0" t="0"/>
          <a:stretch/>
        </p:blipFill>
        <p:spPr>
          <a:xfrm>
            <a:off x="457200" y="2129843"/>
            <a:ext cx="8229600" cy="38572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75"/>
          <p:cNvSpPr txBox="1"/>
          <p:nvPr>
            <p:ph type="title"/>
          </p:nvPr>
        </p:nvSpPr>
        <p:spPr>
          <a:xfrm>
            <a:off x="3429000" y="381000"/>
            <a:ext cx="4956175" cy="91122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1800"/>
              <a:buFont typeface="Garamond"/>
              <a:buNone/>
            </a:pPr>
            <a:r>
              <a:rPr lang="en-US"/>
              <a:t>   </a:t>
            </a:r>
            <a:endParaRPr/>
          </a:p>
        </p:txBody>
      </p:sp>
      <p:sp>
        <p:nvSpPr>
          <p:cNvPr id="694" name="Google Shape;694;p75"/>
          <p:cNvSpPr/>
          <p:nvPr/>
        </p:nvSpPr>
        <p:spPr>
          <a:xfrm>
            <a:off x="963613" y="6340475"/>
            <a:ext cx="1466850" cy="36353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695" name="Google Shape;695;p75"/>
          <p:cNvSpPr/>
          <p:nvPr/>
        </p:nvSpPr>
        <p:spPr>
          <a:xfrm>
            <a:off x="3549650" y="6340475"/>
            <a:ext cx="2228850" cy="36353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696" name="Google Shape;696;p75"/>
          <p:cNvSpPr/>
          <p:nvPr/>
        </p:nvSpPr>
        <p:spPr>
          <a:xfrm>
            <a:off x="2919413" y="3535363"/>
            <a:ext cx="1314450" cy="1316037"/>
          </a:xfrm>
          <a:prstGeom prst="ellipse">
            <a:avLst/>
          </a:prstGeom>
          <a:solidFill>
            <a:srgbClr val="B1E9E8"/>
          </a:solidFill>
          <a:ln cap="flat" cmpd="sng" w="12700">
            <a:solidFill>
              <a:schemeClr val="lt1"/>
            </a:solidFill>
            <a:prstDash val="solid"/>
            <a:round/>
            <a:headEnd len="sm" w="sm" type="none"/>
            <a:tailEnd len="sm" w="sm" type="none"/>
          </a:ln>
        </p:spPr>
        <p:txBody>
          <a:bodyPr anchorCtr="0" anchor="ctr" bIns="44450" lIns="90475" spcFirstLastPara="1" rIns="90475" wrap="square" tIns="4445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Java</a:t>
            </a:r>
            <a:endParaRPr/>
          </a:p>
          <a:p>
            <a:pPr indent="0" lvl="0" marL="0" marR="0" rtl="0" algn="ctr">
              <a:spcBef>
                <a:spcPts val="0"/>
              </a:spcBef>
              <a:spcAft>
                <a:spcPts val="0"/>
              </a:spcAft>
              <a:buNone/>
            </a:pPr>
            <a:r>
              <a:rPr b="1" lang="en-US" sz="1400">
                <a:solidFill>
                  <a:schemeClr val="dk1"/>
                </a:solidFill>
                <a:latin typeface="Arial"/>
                <a:ea typeface="Arial"/>
                <a:cs typeface="Arial"/>
                <a:sym typeface="Arial"/>
              </a:rPr>
              <a:t>Bytecodes</a:t>
            </a:r>
            <a:endParaRPr/>
          </a:p>
          <a:p>
            <a:pPr indent="0" lvl="0" marL="0" marR="0" rtl="0" algn="ctr">
              <a:spcBef>
                <a:spcPts val="0"/>
              </a:spcBef>
              <a:spcAft>
                <a:spcPts val="0"/>
              </a:spcAft>
              <a:buNone/>
            </a:pPr>
            <a:r>
              <a:rPr b="1" lang="en-US" sz="1400">
                <a:solidFill>
                  <a:schemeClr val="dk1"/>
                </a:solidFill>
                <a:latin typeface="Arial"/>
                <a:ea typeface="Arial"/>
                <a:cs typeface="Arial"/>
                <a:sym typeface="Arial"/>
              </a:rPr>
              <a:t>move locally</a:t>
            </a:r>
            <a:endParaRPr/>
          </a:p>
          <a:p>
            <a:pPr indent="0" lvl="0" marL="0" marR="0" rtl="0" algn="ctr">
              <a:spcBef>
                <a:spcPts val="0"/>
              </a:spcBef>
              <a:spcAft>
                <a:spcPts val="0"/>
              </a:spcAft>
              <a:buNone/>
            </a:pPr>
            <a:r>
              <a:rPr b="1" lang="en-US" sz="1400">
                <a:solidFill>
                  <a:schemeClr val="dk1"/>
                </a:solidFill>
                <a:latin typeface="Arial"/>
                <a:ea typeface="Arial"/>
                <a:cs typeface="Arial"/>
                <a:sym typeface="Arial"/>
              </a:rPr>
              <a:t>or through</a:t>
            </a:r>
            <a:endParaRPr/>
          </a:p>
          <a:p>
            <a:pPr indent="0" lvl="0" marL="0" marR="0" rtl="0" algn="ctr">
              <a:spcBef>
                <a:spcPts val="0"/>
              </a:spcBef>
              <a:spcAft>
                <a:spcPts val="0"/>
              </a:spcAft>
              <a:buNone/>
            </a:pPr>
            <a:r>
              <a:rPr b="1" lang="en-US" sz="1400">
                <a:solidFill>
                  <a:schemeClr val="dk1"/>
                </a:solidFill>
                <a:latin typeface="Arial"/>
                <a:ea typeface="Arial"/>
                <a:cs typeface="Arial"/>
                <a:sym typeface="Arial"/>
              </a:rPr>
              <a:t>network</a:t>
            </a:r>
            <a:endParaRPr/>
          </a:p>
        </p:txBody>
      </p:sp>
      <p:sp>
        <p:nvSpPr>
          <p:cNvPr id="697" name="Google Shape;697;p75"/>
          <p:cNvSpPr/>
          <p:nvPr/>
        </p:nvSpPr>
        <p:spPr>
          <a:xfrm>
            <a:off x="555625" y="2206625"/>
            <a:ext cx="1243013" cy="1006475"/>
          </a:xfrm>
          <a:prstGeom prst="ellipse">
            <a:avLst/>
          </a:prstGeom>
          <a:noFill/>
          <a:ln cap="flat" cmpd="sng" w="12700">
            <a:solidFill>
              <a:schemeClr val="lt1"/>
            </a:solidFill>
            <a:prstDash val="solid"/>
            <a:round/>
            <a:headEnd len="sm" w="sm" type="none"/>
            <a:tailEnd len="sm" w="sm" type="none"/>
          </a:ln>
        </p:spPr>
        <p:txBody>
          <a:bodyPr anchorCtr="0" anchor="ctr" bIns="44450" lIns="90475" spcFirstLastPara="1" rIns="90475" wrap="square" tIns="44450">
            <a:noAutofit/>
          </a:bodyPr>
          <a:lstStyle/>
          <a:p>
            <a:pPr indent="0" lvl="0" marL="0" marR="0" rtl="0" algn="ctr">
              <a:spcBef>
                <a:spcPts val="0"/>
              </a:spcBef>
              <a:spcAft>
                <a:spcPts val="0"/>
              </a:spcAft>
              <a:buNone/>
            </a:pPr>
            <a:r>
              <a:rPr b="1" lang="en-US" sz="1400">
                <a:solidFill>
                  <a:schemeClr val="accent2"/>
                </a:solidFill>
                <a:latin typeface="Arial"/>
                <a:ea typeface="Arial"/>
                <a:cs typeface="Arial"/>
                <a:sym typeface="Arial"/>
              </a:rPr>
              <a:t>Java</a:t>
            </a:r>
            <a:endParaRPr/>
          </a:p>
          <a:p>
            <a:pPr indent="0" lvl="0" marL="0" marR="0" rtl="0" algn="ctr">
              <a:spcBef>
                <a:spcPts val="0"/>
              </a:spcBef>
              <a:spcAft>
                <a:spcPts val="0"/>
              </a:spcAft>
              <a:buNone/>
            </a:pPr>
            <a:r>
              <a:rPr b="1" lang="en-US" sz="1400">
                <a:solidFill>
                  <a:schemeClr val="accent2"/>
                </a:solidFill>
                <a:latin typeface="Arial"/>
                <a:ea typeface="Arial"/>
                <a:cs typeface="Arial"/>
                <a:sym typeface="Arial"/>
              </a:rPr>
              <a:t>Source</a:t>
            </a:r>
            <a:endParaRPr/>
          </a:p>
          <a:p>
            <a:pPr indent="0" lvl="0" marL="0" marR="0" rtl="0" algn="ctr">
              <a:spcBef>
                <a:spcPts val="0"/>
              </a:spcBef>
              <a:spcAft>
                <a:spcPts val="0"/>
              </a:spcAft>
              <a:buNone/>
            </a:pPr>
            <a:r>
              <a:rPr b="1" lang="en-US" sz="1400">
                <a:solidFill>
                  <a:schemeClr val="accent2"/>
                </a:solidFill>
                <a:latin typeface="Arial"/>
                <a:ea typeface="Arial"/>
                <a:cs typeface="Arial"/>
                <a:sym typeface="Arial"/>
              </a:rPr>
              <a:t>(.java)</a:t>
            </a:r>
            <a:endParaRPr/>
          </a:p>
        </p:txBody>
      </p:sp>
      <p:sp>
        <p:nvSpPr>
          <p:cNvPr id="698" name="Google Shape;698;p75"/>
          <p:cNvSpPr/>
          <p:nvPr/>
        </p:nvSpPr>
        <p:spPr>
          <a:xfrm>
            <a:off x="555625" y="3994150"/>
            <a:ext cx="1235075" cy="703263"/>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spcBef>
                <a:spcPts val="0"/>
              </a:spcBef>
              <a:spcAft>
                <a:spcPts val="0"/>
              </a:spcAft>
              <a:buNone/>
            </a:pPr>
            <a:r>
              <a:rPr b="1" lang="en-US" sz="1400">
                <a:solidFill>
                  <a:schemeClr val="accent2"/>
                </a:solidFill>
                <a:latin typeface="Arial"/>
                <a:ea typeface="Arial"/>
                <a:cs typeface="Arial"/>
                <a:sym typeface="Arial"/>
              </a:rPr>
              <a:t>Java</a:t>
            </a:r>
            <a:endParaRPr/>
          </a:p>
          <a:p>
            <a:pPr indent="0" lvl="0" marL="0" marR="0" rtl="0" algn="ctr">
              <a:spcBef>
                <a:spcPts val="0"/>
              </a:spcBef>
              <a:spcAft>
                <a:spcPts val="0"/>
              </a:spcAft>
              <a:buNone/>
            </a:pPr>
            <a:r>
              <a:rPr b="1" lang="en-US" sz="1400">
                <a:solidFill>
                  <a:schemeClr val="accent2"/>
                </a:solidFill>
                <a:latin typeface="Arial"/>
                <a:ea typeface="Arial"/>
                <a:cs typeface="Arial"/>
                <a:sym typeface="Arial"/>
              </a:rPr>
              <a:t>Compiler</a:t>
            </a:r>
            <a:endParaRPr/>
          </a:p>
        </p:txBody>
      </p:sp>
      <p:sp>
        <p:nvSpPr>
          <p:cNvPr id="699" name="Google Shape;699;p75"/>
          <p:cNvSpPr/>
          <p:nvPr/>
        </p:nvSpPr>
        <p:spPr>
          <a:xfrm>
            <a:off x="403225" y="5451475"/>
            <a:ext cx="1384300" cy="1006475"/>
          </a:xfrm>
          <a:prstGeom prst="ellipse">
            <a:avLst/>
          </a:prstGeom>
          <a:noFill/>
          <a:ln cap="flat" cmpd="sng" w="12700">
            <a:solidFill>
              <a:schemeClr val="lt1"/>
            </a:solidFill>
            <a:prstDash val="solid"/>
            <a:round/>
            <a:headEnd len="sm" w="sm" type="none"/>
            <a:tailEnd len="sm" w="sm" type="none"/>
          </a:ln>
        </p:spPr>
        <p:txBody>
          <a:bodyPr anchorCtr="0" anchor="ctr" bIns="44450" lIns="90475" spcFirstLastPara="1" rIns="90475" wrap="square" tIns="44450">
            <a:noAutofit/>
          </a:bodyPr>
          <a:lstStyle/>
          <a:p>
            <a:pPr indent="0" lvl="0" marL="0" marR="0" rtl="0" algn="ctr">
              <a:spcBef>
                <a:spcPts val="0"/>
              </a:spcBef>
              <a:spcAft>
                <a:spcPts val="0"/>
              </a:spcAft>
              <a:buNone/>
            </a:pPr>
            <a:r>
              <a:rPr b="1" lang="en-US" sz="1400">
                <a:solidFill>
                  <a:schemeClr val="accent2"/>
                </a:solidFill>
                <a:latin typeface="Arial"/>
                <a:ea typeface="Arial"/>
                <a:cs typeface="Arial"/>
                <a:sym typeface="Arial"/>
              </a:rPr>
              <a:t>Java</a:t>
            </a:r>
            <a:endParaRPr/>
          </a:p>
          <a:p>
            <a:pPr indent="0" lvl="0" marL="0" marR="0" rtl="0" algn="ctr">
              <a:spcBef>
                <a:spcPts val="0"/>
              </a:spcBef>
              <a:spcAft>
                <a:spcPts val="0"/>
              </a:spcAft>
              <a:buNone/>
            </a:pPr>
            <a:r>
              <a:rPr b="1" lang="en-US" sz="1400">
                <a:solidFill>
                  <a:schemeClr val="accent2"/>
                </a:solidFill>
                <a:latin typeface="Arial"/>
                <a:ea typeface="Arial"/>
                <a:cs typeface="Arial"/>
                <a:sym typeface="Arial"/>
              </a:rPr>
              <a:t>Bytecode</a:t>
            </a:r>
            <a:endParaRPr/>
          </a:p>
          <a:p>
            <a:pPr indent="0" lvl="0" marL="0" marR="0" rtl="0" algn="ctr">
              <a:spcBef>
                <a:spcPts val="0"/>
              </a:spcBef>
              <a:spcAft>
                <a:spcPts val="0"/>
              </a:spcAft>
              <a:buNone/>
            </a:pPr>
            <a:r>
              <a:rPr b="1" lang="en-US" sz="1400">
                <a:solidFill>
                  <a:schemeClr val="accent2"/>
                </a:solidFill>
                <a:latin typeface="Arial"/>
                <a:ea typeface="Arial"/>
                <a:cs typeface="Arial"/>
                <a:sym typeface="Arial"/>
              </a:rPr>
              <a:t>(.class )</a:t>
            </a:r>
            <a:endParaRPr/>
          </a:p>
        </p:txBody>
      </p:sp>
      <p:sp>
        <p:nvSpPr>
          <p:cNvPr id="700" name="Google Shape;700;p75"/>
          <p:cNvSpPr/>
          <p:nvPr/>
        </p:nvSpPr>
        <p:spPr>
          <a:xfrm>
            <a:off x="1120775" y="3275013"/>
            <a:ext cx="1588" cy="688975"/>
          </a:xfrm>
          <a:custGeom>
            <a:rect b="b" l="l" r="r" t="t"/>
            <a:pathLst>
              <a:path extrusionOk="0" h="434" w="1">
                <a:moveTo>
                  <a:pt x="0" y="0"/>
                </a:moveTo>
                <a:lnTo>
                  <a:pt x="0" y="433"/>
                </a:lnTo>
              </a:path>
            </a:pathLst>
          </a:custGeom>
          <a:noFill/>
          <a:ln cap="rnd" cmpd="sng" w="12700">
            <a:solidFill>
              <a:schemeClr val="lt1"/>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701" name="Google Shape;701;p75"/>
          <p:cNvSpPr/>
          <p:nvPr/>
        </p:nvSpPr>
        <p:spPr>
          <a:xfrm>
            <a:off x="1120775" y="4721225"/>
            <a:ext cx="1588" cy="688975"/>
          </a:xfrm>
          <a:custGeom>
            <a:rect b="b" l="l" r="r" t="t"/>
            <a:pathLst>
              <a:path extrusionOk="0" h="434" w="1">
                <a:moveTo>
                  <a:pt x="0" y="0"/>
                </a:moveTo>
                <a:lnTo>
                  <a:pt x="0" y="433"/>
                </a:lnTo>
              </a:path>
            </a:pathLst>
          </a:custGeom>
          <a:noFill/>
          <a:ln cap="rnd" cmpd="sng" w="12700">
            <a:solidFill>
              <a:schemeClr val="lt1"/>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702" name="Google Shape;702;p75"/>
          <p:cNvSpPr/>
          <p:nvPr/>
        </p:nvSpPr>
        <p:spPr>
          <a:xfrm>
            <a:off x="5443538" y="2921000"/>
            <a:ext cx="2544762" cy="2136775"/>
          </a:xfrm>
          <a:prstGeom prst="rect">
            <a:avLst/>
          </a:prstGeom>
          <a:gradFill>
            <a:gsLst>
              <a:gs pos="0">
                <a:srgbClr val="00FFFF"/>
              </a:gs>
              <a:gs pos="100000">
                <a:srgbClr val="00F2F2"/>
              </a:gs>
            </a:gsLst>
            <a:lin ang="5400000" scaled="0"/>
          </a:gra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nvGrpSpPr>
          <p:cNvPr id="703" name="Google Shape;703;p75"/>
          <p:cNvGrpSpPr/>
          <p:nvPr/>
        </p:nvGrpSpPr>
        <p:grpSpPr>
          <a:xfrm>
            <a:off x="5645150" y="3132138"/>
            <a:ext cx="2311399" cy="901700"/>
            <a:chOff x="3556" y="1973"/>
            <a:chExt cx="1456" cy="568"/>
          </a:xfrm>
        </p:grpSpPr>
        <p:sp>
          <p:nvSpPr>
            <p:cNvPr id="704" name="Google Shape;704;p75"/>
            <p:cNvSpPr/>
            <p:nvPr/>
          </p:nvSpPr>
          <p:spPr>
            <a:xfrm>
              <a:off x="3556" y="1973"/>
              <a:ext cx="661" cy="568"/>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spcBef>
                  <a:spcPts val="0"/>
                </a:spcBef>
                <a:spcAft>
                  <a:spcPts val="0"/>
                </a:spcAft>
                <a:buNone/>
              </a:pPr>
              <a:r>
                <a:rPr b="1" lang="en-US" sz="1300">
                  <a:solidFill>
                    <a:schemeClr val="accent2"/>
                  </a:solidFill>
                  <a:latin typeface="Arial"/>
                  <a:ea typeface="Arial"/>
                  <a:cs typeface="Arial"/>
                  <a:sym typeface="Arial"/>
                </a:rPr>
                <a:t>Java</a:t>
              </a:r>
              <a:endParaRPr/>
            </a:p>
            <a:p>
              <a:pPr indent="0" lvl="0" marL="0" marR="0" rtl="0" algn="ctr">
                <a:spcBef>
                  <a:spcPts val="0"/>
                </a:spcBef>
                <a:spcAft>
                  <a:spcPts val="0"/>
                </a:spcAft>
                <a:buNone/>
              </a:pPr>
              <a:r>
                <a:rPr b="1" lang="en-US" sz="1300">
                  <a:solidFill>
                    <a:schemeClr val="accent2"/>
                  </a:solidFill>
                  <a:latin typeface="Arial"/>
                  <a:ea typeface="Arial"/>
                  <a:cs typeface="Arial"/>
                  <a:sym typeface="Arial"/>
                </a:rPr>
                <a:t>Interpreter</a:t>
              </a:r>
              <a:endParaRPr/>
            </a:p>
          </p:txBody>
        </p:sp>
        <p:sp>
          <p:nvSpPr>
            <p:cNvPr id="705" name="Google Shape;705;p75"/>
            <p:cNvSpPr/>
            <p:nvPr/>
          </p:nvSpPr>
          <p:spPr>
            <a:xfrm>
              <a:off x="4351" y="1973"/>
              <a:ext cx="661" cy="568"/>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spcBef>
                  <a:spcPts val="0"/>
                </a:spcBef>
                <a:spcAft>
                  <a:spcPts val="0"/>
                </a:spcAft>
                <a:buNone/>
              </a:pPr>
              <a:r>
                <a:rPr b="1" lang="en-US" sz="1400">
                  <a:solidFill>
                    <a:schemeClr val="accent2"/>
                  </a:solidFill>
                  <a:latin typeface="Arial"/>
                  <a:ea typeface="Arial"/>
                  <a:cs typeface="Arial"/>
                  <a:sym typeface="Arial"/>
                </a:rPr>
                <a:t>Just in Time</a:t>
              </a:r>
              <a:endParaRPr/>
            </a:p>
            <a:p>
              <a:pPr indent="0" lvl="0" marL="0" marR="0" rtl="0" algn="ctr">
                <a:spcBef>
                  <a:spcPts val="0"/>
                </a:spcBef>
                <a:spcAft>
                  <a:spcPts val="0"/>
                </a:spcAft>
                <a:buNone/>
              </a:pPr>
              <a:r>
                <a:rPr b="1" lang="en-US" sz="1400">
                  <a:solidFill>
                    <a:schemeClr val="accent2"/>
                  </a:solidFill>
                  <a:latin typeface="Arial"/>
                  <a:ea typeface="Arial"/>
                  <a:cs typeface="Arial"/>
                  <a:sym typeface="Arial"/>
                </a:rPr>
                <a:t>Compiler</a:t>
              </a:r>
              <a:endParaRPr/>
            </a:p>
          </p:txBody>
        </p:sp>
      </p:grpSp>
      <p:sp>
        <p:nvSpPr>
          <p:cNvPr id="706" name="Google Shape;706;p75"/>
          <p:cNvSpPr/>
          <p:nvPr/>
        </p:nvSpPr>
        <p:spPr>
          <a:xfrm>
            <a:off x="5549900" y="4632325"/>
            <a:ext cx="2311400" cy="37465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spcBef>
                <a:spcPts val="0"/>
              </a:spcBef>
              <a:spcAft>
                <a:spcPts val="0"/>
              </a:spcAft>
              <a:buNone/>
            </a:pPr>
            <a:r>
              <a:rPr b="1" lang="en-US" sz="1400">
                <a:solidFill>
                  <a:schemeClr val="accent2"/>
                </a:solidFill>
                <a:latin typeface="Arial"/>
                <a:ea typeface="Arial"/>
                <a:cs typeface="Arial"/>
                <a:sym typeface="Arial"/>
              </a:rPr>
              <a:t>Runtime System</a:t>
            </a:r>
            <a:endParaRPr/>
          </a:p>
        </p:txBody>
      </p:sp>
      <p:cxnSp>
        <p:nvCxnSpPr>
          <p:cNvPr id="707" name="Google Shape;707;p75"/>
          <p:cNvCxnSpPr/>
          <p:nvPr/>
        </p:nvCxnSpPr>
        <p:spPr>
          <a:xfrm flipH="1">
            <a:off x="5757863" y="4129088"/>
            <a:ext cx="46037" cy="485775"/>
          </a:xfrm>
          <a:prstGeom prst="straightConnector1">
            <a:avLst/>
          </a:prstGeom>
          <a:noFill/>
          <a:ln cap="flat" cmpd="sng" w="12700">
            <a:solidFill>
              <a:schemeClr val="dk2"/>
            </a:solidFill>
            <a:prstDash val="solid"/>
            <a:round/>
            <a:headEnd len="med" w="med" type="none"/>
            <a:tailEnd len="med" w="med" type="triangle"/>
          </a:ln>
        </p:spPr>
      </p:cxnSp>
      <p:cxnSp>
        <p:nvCxnSpPr>
          <p:cNvPr id="708" name="Google Shape;708;p75"/>
          <p:cNvCxnSpPr/>
          <p:nvPr/>
        </p:nvCxnSpPr>
        <p:spPr>
          <a:xfrm>
            <a:off x="7405688" y="4129088"/>
            <a:ext cx="26987" cy="485775"/>
          </a:xfrm>
          <a:prstGeom prst="straightConnector1">
            <a:avLst/>
          </a:prstGeom>
          <a:noFill/>
          <a:ln cap="flat" cmpd="sng" w="12700">
            <a:solidFill>
              <a:schemeClr val="dk2"/>
            </a:solidFill>
            <a:prstDash val="solid"/>
            <a:round/>
            <a:headEnd len="med" w="med" type="none"/>
            <a:tailEnd len="med" w="med" type="triangle"/>
          </a:ln>
        </p:spPr>
      </p:cxnSp>
      <p:sp>
        <p:nvSpPr>
          <p:cNvPr id="709" name="Google Shape;709;p75"/>
          <p:cNvSpPr/>
          <p:nvPr/>
        </p:nvSpPr>
        <p:spPr>
          <a:xfrm>
            <a:off x="6127750" y="1731963"/>
            <a:ext cx="1049338" cy="9017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spcBef>
                <a:spcPts val="0"/>
              </a:spcBef>
              <a:spcAft>
                <a:spcPts val="0"/>
              </a:spcAft>
              <a:buNone/>
            </a:pPr>
            <a:r>
              <a:rPr b="1" lang="en-US" sz="1400">
                <a:solidFill>
                  <a:schemeClr val="accent2"/>
                </a:solidFill>
                <a:latin typeface="Arial"/>
                <a:ea typeface="Arial"/>
                <a:cs typeface="Arial"/>
                <a:sym typeface="Arial"/>
              </a:rPr>
              <a:t>Class Loader</a:t>
            </a:r>
            <a:endParaRPr/>
          </a:p>
          <a:p>
            <a:pPr indent="0" lvl="0" marL="0" marR="0" rtl="0" algn="ctr">
              <a:spcBef>
                <a:spcPts val="900"/>
              </a:spcBef>
              <a:spcAft>
                <a:spcPts val="0"/>
              </a:spcAft>
              <a:buNone/>
            </a:pPr>
            <a:r>
              <a:rPr b="1" lang="en-US" sz="1400">
                <a:solidFill>
                  <a:schemeClr val="accent2"/>
                </a:solidFill>
                <a:latin typeface="Arial"/>
                <a:ea typeface="Arial"/>
                <a:cs typeface="Arial"/>
                <a:sym typeface="Arial"/>
              </a:rPr>
              <a:t>Bytecode</a:t>
            </a:r>
            <a:endParaRPr/>
          </a:p>
          <a:p>
            <a:pPr indent="0" lvl="0" marL="0" marR="0" rtl="0" algn="ctr">
              <a:spcBef>
                <a:spcPts val="0"/>
              </a:spcBef>
              <a:spcAft>
                <a:spcPts val="0"/>
              </a:spcAft>
              <a:buNone/>
            </a:pPr>
            <a:r>
              <a:rPr b="1" lang="en-US" sz="1400">
                <a:solidFill>
                  <a:schemeClr val="accent2"/>
                </a:solidFill>
                <a:latin typeface="Arial"/>
                <a:ea typeface="Arial"/>
                <a:cs typeface="Arial"/>
                <a:sym typeface="Arial"/>
              </a:rPr>
              <a:t>Verifier</a:t>
            </a:r>
            <a:endParaRPr/>
          </a:p>
        </p:txBody>
      </p:sp>
      <p:sp>
        <p:nvSpPr>
          <p:cNvPr id="710" name="Google Shape;710;p75"/>
          <p:cNvSpPr/>
          <p:nvPr/>
        </p:nvSpPr>
        <p:spPr>
          <a:xfrm>
            <a:off x="7885113" y="1731963"/>
            <a:ext cx="1049337" cy="9017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spcBef>
                <a:spcPts val="0"/>
              </a:spcBef>
              <a:spcAft>
                <a:spcPts val="0"/>
              </a:spcAft>
              <a:buNone/>
            </a:pPr>
            <a:r>
              <a:rPr b="1" lang="en-US" sz="1400">
                <a:solidFill>
                  <a:schemeClr val="accent2"/>
                </a:solidFill>
                <a:latin typeface="Arial"/>
                <a:ea typeface="Arial"/>
                <a:cs typeface="Arial"/>
                <a:sym typeface="Arial"/>
              </a:rPr>
              <a:t>Java Class</a:t>
            </a:r>
            <a:endParaRPr/>
          </a:p>
          <a:p>
            <a:pPr indent="0" lvl="0" marL="0" marR="0" rtl="0" algn="ctr">
              <a:spcBef>
                <a:spcPts val="0"/>
              </a:spcBef>
              <a:spcAft>
                <a:spcPts val="0"/>
              </a:spcAft>
              <a:buNone/>
            </a:pPr>
            <a:r>
              <a:rPr b="1" lang="en-US" sz="1400">
                <a:solidFill>
                  <a:schemeClr val="accent2"/>
                </a:solidFill>
                <a:latin typeface="Arial"/>
                <a:ea typeface="Arial"/>
                <a:cs typeface="Arial"/>
                <a:sym typeface="Arial"/>
              </a:rPr>
              <a:t>Libraries</a:t>
            </a:r>
            <a:endParaRPr/>
          </a:p>
        </p:txBody>
      </p:sp>
      <p:sp>
        <p:nvSpPr>
          <p:cNvPr id="711" name="Google Shape;711;p75"/>
          <p:cNvSpPr/>
          <p:nvPr/>
        </p:nvSpPr>
        <p:spPr>
          <a:xfrm>
            <a:off x="7350125" y="2070100"/>
            <a:ext cx="298450" cy="1588"/>
          </a:xfrm>
          <a:custGeom>
            <a:rect b="b" l="l" r="r" t="t"/>
            <a:pathLst>
              <a:path extrusionOk="0" h="1" w="188">
                <a:moveTo>
                  <a:pt x="0" y="0"/>
                </a:moveTo>
                <a:lnTo>
                  <a:pt x="187" y="0"/>
                </a:lnTo>
              </a:path>
            </a:pathLst>
          </a:custGeom>
          <a:noFill/>
          <a:ln cap="rnd" cmpd="sng" w="12700">
            <a:solidFill>
              <a:schemeClr val="lt1"/>
            </a:solidFill>
            <a:prstDash val="solid"/>
            <a:round/>
            <a:headEnd len="med" w="med" type="triangl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712" name="Google Shape;712;p75"/>
          <p:cNvSpPr/>
          <p:nvPr/>
        </p:nvSpPr>
        <p:spPr>
          <a:xfrm>
            <a:off x="5908675" y="2736850"/>
            <a:ext cx="631825" cy="393700"/>
          </a:xfrm>
          <a:custGeom>
            <a:rect b="b" l="l" r="r" t="t"/>
            <a:pathLst>
              <a:path extrusionOk="0" h="248" w="398">
                <a:moveTo>
                  <a:pt x="397" y="0"/>
                </a:moveTo>
                <a:lnTo>
                  <a:pt x="0" y="247"/>
                </a:lnTo>
              </a:path>
            </a:pathLst>
          </a:custGeom>
          <a:noFill/>
          <a:ln cap="rnd" cmpd="sng" w="12700">
            <a:solidFill>
              <a:schemeClr val="lt1"/>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713" name="Google Shape;713;p75"/>
          <p:cNvSpPr/>
          <p:nvPr/>
        </p:nvSpPr>
        <p:spPr>
          <a:xfrm>
            <a:off x="6727825" y="2736850"/>
            <a:ext cx="631825" cy="393700"/>
          </a:xfrm>
          <a:custGeom>
            <a:rect b="b" l="l" r="r" t="t"/>
            <a:pathLst>
              <a:path extrusionOk="0" h="248" w="398">
                <a:moveTo>
                  <a:pt x="0" y="0"/>
                </a:moveTo>
                <a:lnTo>
                  <a:pt x="397" y="247"/>
                </a:lnTo>
              </a:path>
            </a:pathLst>
          </a:custGeom>
          <a:noFill/>
          <a:ln cap="rnd" cmpd="sng" w="12700">
            <a:solidFill>
              <a:schemeClr val="lt1"/>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714" name="Google Shape;714;p75"/>
          <p:cNvSpPr/>
          <p:nvPr/>
        </p:nvSpPr>
        <p:spPr>
          <a:xfrm>
            <a:off x="5549900" y="5748338"/>
            <a:ext cx="2311400" cy="268287"/>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spcBef>
                <a:spcPts val="0"/>
              </a:spcBef>
              <a:spcAft>
                <a:spcPts val="0"/>
              </a:spcAft>
              <a:buNone/>
            </a:pPr>
            <a:r>
              <a:rPr b="1" lang="en-US" sz="1400">
                <a:solidFill>
                  <a:schemeClr val="accent2"/>
                </a:solidFill>
                <a:latin typeface="Arial"/>
                <a:ea typeface="Arial"/>
                <a:cs typeface="Arial"/>
                <a:sym typeface="Arial"/>
              </a:rPr>
              <a:t>Operating System</a:t>
            </a:r>
            <a:endParaRPr/>
          </a:p>
        </p:txBody>
      </p:sp>
      <p:sp>
        <p:nvSpPr>
          <p:cNvPr id="715" name="Google Shape;715;p75"/>
          <p:cNvSpPr/>
          <p:nvPr/>
        </p:nvSpPr>
        <p:spPr>
          <a:xfrm>
            <a:off x="5549900" y="6415088"/>
            <a:ext cx="2311400" cy="268287"/>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44450" lIns="90475" spcFirstLastPara="1" rIns="90475" wrap="square" tIns="44450">
            <a:noAutofit/>
          </a:bodyPr>
          <a:lstStyle/>
          <a:p>
            <a:pPr indent="0" lvl="0" marL="0" marR="0" rtl="0" algn="ctr">
              <a:spcBef>
                <a:spcPts val="0"/>
              </a:spcBef>
              <a:spcAft>
                <a:spcPts val="0"/>
              </a:spcAft>
              <a:buNone/>
            </a:pPr>
            <a:r>
              <a:rPr b="1" lang="en-US" sz="1400">
                <a:solidFill>
                  <a:schemeClr val="accent2"/>
                </a:solidFill>
                <a:latin typeface="Arial"/>
                <a:ea typeface="Arial"/>
                <a:cs typeface="Arial"/>
                <a:sym typeface="Arial"/>
              </a:rPr>
              <a:t>Hardware</a:t>
            </a:r>
            <a:endParaRPr/>
          </a:p>
        </p:txBody>
      </p:sp>
      <p:sp>
        <p:nvSpPr>
          <p:cNvPr id="716" name="Google Shape;716;p75"/>
          <p:cNvSpPr/>
          <p:nvPr/>
        </p:nvSpPr>
        <p:spPr>
          <a:xfrm>
            <a:off x="6607175" y="5181600"/>
            <a:ext cx="1588" cy="571500"/>
          </a:xfrm>
          <a:custGeom>
            <a:rect b="b" l="l" r="r" t="t"/>
            <a:pathLst>
              <a:path extrusionOk="0" h="360" w="1">
                <a:moveTo>
                  <a:pt x="0" y="0"/>
                </a:moveTo>
                <a:lnTo>
                  <a:pt x="0" y="359"/>
                </a:lnTo>
              </a:path>
            </a:pathLst>
          </a:custGeom>
          <a:noFill/>
          <a:ln cap="rnd" cmpd="sng" w="12700">
            <a:solidFill>
              <a:schemeClr val="lt1"/>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717" name="Google Shape;717;p75"/>
          <p:cNvSpPr/>
          <p:nvPr/>
        </p:nvSpPr>
        <p:spPr>
          <a:xfrm>
            <a:off x="6607175" y="6022975"/>
            <a:ext cx="1588" cy="320675"/>
          </a:xfrm>
          <a:custGeom>
            <a:rect b="b" l="l" r="r" t="t"/>
            <a:pathLst>
              <a:path extrusionOk="0" h="202" w="1">
                <a:moveTo>
                  <a:pt x="0" y="0"/>
                </a:moveTo>
                <a:lnTo>
                  <a:pt x="0" y="201"/>
                </a:lnTo>
              </a:path>
            </a:pathLst>
          </a:custGeom>
          <a:noFill/>
          <a:ln cap="rnd" cmpd="sng" w="12700">
            <a:solidFill>
              <a:schemeClr val="lt1"/>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718" name="Google Shape;718;p75"/>
          <p:cNvSpPr/>
          <p:nvPr/>
        </p:nvSpPr>
        <p:spPr>
          <a:xfrm>
            <a:off x="8002588" y="3600450"/>
            <a:ext cx="1063625" cy="727075"/>
          </a:xfrm>
          <a:prstGeom prst="rect">
            <a:avLst/>
          </a:prstGeom>
          <a:noFill/>
          <a:ln>
            <a:noFill/>
          </a:ln>
        </p:spPr>
        <p:txBody>
          <a:bodyPr anchorCtr="0" anchor="ctr" bIns="44450" lIns="90475" spcFirstLastPara="1" rIns="90475" wrap="square" tIns="44450">
            <a:no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Java</a:t>
            </a:r>
            <a:endParaRPr/>
          </a:p>
          <a:p>
            <a:pPr indent="0" lvl="0" marL="0" marR="0" rtl="0" algn="l">
              <a:spcBef>
                <a:spcPts val="0"/>
              </a:spcBef>
              <a:spcAft>
                <a:spcPts val="0"/>
              </a:spcAft>
              <a:buNone/>
            </a:pPr>
            <a:r>
              <a:rPr b="1" lang="en-US" sz="1400">
                <a:solidFill>
                  <a:schemeClr val="lt1"/>
                </a:solidFill>
                <a:latin typeface="Arial"/>
                <a:ea typeface="Arial"/>
                <a:cs typeface="Arial"/>
                <a:sym typeface="Arial"/>
              </a:rPr>
              <a:t>Virtual</a:t>
            </a:r>
            <a:endParaRPr/>
          </a:p>
          <a:p>
            <a:pPr indent="0" lvl="0" marL="0" marR="0" rtl="0" algn="l">
              <a:spcBef>
                <a:spcPts val="0"/>
              </a:spcBef>
              <a:spcAft>
                <a:spcPts val="0"/>
              </a:spcAft>
              <a:buNone/>
            </a:pPr>
            <a:r>
              <a:rPr b="1" lang="en-US" sz="1400">
                <a:solidFill>
                  <a:schemeClr val="lt1"/>
                </a:solidFill>
                <a:latin typeface="Arial"/>
                <a:ea typeface="Arial"/>
                <a:cs typeface="Arial"/>
                <a:sym typeface="Arial"/>
              </a:rPr>
              <a:t>machine</a:t>
            </a:r>
            <a:endParaRPr/>
          </a:p>
        </p:txBody>
      </p:sp>
      <p:sp>
        <p:nvSpPr>
          <p:cNvPr id="719" name="Google Shape;719;p75"/>
          <p:cNvSpPr/>
          <p:nvPr/>
        </p:nvSpPr>
        <p:spPr>
          <a:xfrm>
            <a:off x="4478338" y="1417661"/>
            <a:ext cx="1560512" cy="520655"/>
          </a:xfrm>
          <a:prstGeom prst="rect">
            <a:avLst/>
          </a:prstGeom>
          <a:solidFill>
            <a:schemeClr val="lt1"/>
          </a:solidFill>
          <a:ln>
            <a:noFill/>
          </a:ln>
        </p:spPr>
        <p:txBody>
          <a:bodyPr anchorCtr="0" anchor="ctr" bIns="44450" lIns="90475" spcFirstLastPara="1" rIns="90475" wrap="square" tIns="44450">
            <a:noAutofit/>
          </a:bodyPr>
          <a:lstStyle/>
          <a:p>
            <a:pPr indent="0" lvl="0" marL="0" marR="0" rtl="0" algn="ctr">
              <a:spcBef>
                <a:spcPts val="0"/>
              </a:spcBef>
              <a:spcAft>
                <a:spcPts val="0"/>
              </a:spcAft>
              <a:buNone/>
            </a:pPr>
            <a:r>
              <a:rPr b="1" lang="en-US" sz="1400">
                <a:solidFill>
                  <a:srgbClr val="00B0F0"/>
                </a:solidFill>
                <a:latin typeface="Arial"/>
                <a:ea typeface="Arial"/>
                <a:cs typeface="Arial"/>
                <a:sym typeface="Arial"/>
              </a:rPr>
              <a:t>Runtime Environment</a:t>
            </a:r>
            <a:endParaRPr/>
          </a:p>
        </p:txBody>
      </p:sp>
      <p:sp>
        <p:nvSpPr>
          <p:cNvPr id="720" name="Google Shape;720;p75"/>
          <p:cNvSpPr/>
          <p:nvPr/>
        </p:nvSpPr>
        <p:spPr>
          <a:xfrm>
            <a:off x="350838" y="1546248"/>
            <a:ext cx="1879600" cy="520655"/>
          </a:xfrm>
          <a:prstGeom prst="rect">
            <a:avLst/>
          </a:prstGeom>
          <a:solidFill>
            <a:schemeClr val="lt1"/>
          </a:solidFill>
          <a:ln>
            <a:noFill/>
          </a:ln>
        </p:spPr>
        <p:txBody>
          <a:bodyPr anchorCtr="0" anchor="ctr" bIns="44450" lIns="90475" spcFirstLastPara="1" rIns="90475" wrap="square" tIns="44450">
            <a:noAutofit/>
          </a:bodyPr>
          <a:lstStyle/>
          <a:p>
            <a:pPr indent="0" lvl="0" marL="0" marR="0" rtl="0" algn="ctr">
              <a:spcBef>
                <a:spcPts val="0"/>
              </a:spcBef>
              <a:spcAft>
                <a:spcPts val="0"/>
              </a:spcAft>
              <a:buNone/>
            </a:pPr>
            <a:r>
              <a:rPr b="1" lang="en-US" sz="1400">
                <a:solidFill>
                  <a:srgbClr val="00B0F0"/>
                </a:solidFill>
                <a:latin typeface="Arial"/>
                <a:ea typeface="Arial"/>
                <a:cs typeface="Arial"/>
                <a:sym typeface="Arial"/>
              </a:rPr>
              <a:t>Compile-time Environment</a:t>
            </a:r>
            <a:endParaRPr/>
          </a:p>
        </p:txBody>
      </p:sp>
      <p:sp>
        <p:nvSpPr>
          <p:cNvPr id="721" name="Google Shape;721;p75"/>
          <p:cNvSpPr/>
          <p:nvPr/>
        </p:nvSpPr>
        <p:spPr>
          <a:xfrm>
            <a:off x="2106613" y="4967288"/>
            <a:ext cx="866775" cy="898525"/>
          </a:xfrm>
          <a:custGeom>
            <a:rect b="b" l="l" r="r" t="t"/>
            <a:pathLst>
              <a:path extrusionOk="0" h="566" w="546">
                <a:moveTo>
                  <a:pt x="0" y="565"/>
                </a:moveTo>
                <a:lnTo>
                  <a:pt x="139" y="565"/>
                </a:lnTo>
                <a:lnTo>
                  <a:pt x="545" y="0"/>
                </a:lnTo>
              </a:path>
            </a:pathLst>
          </a:custGeom>
          <a:noFill/>
          <a:ln cap="rnd" cmpd="sng" w="12700">
            <a:solidFill>
              <a:schemeClr val="lt1"/>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722" name="Google Shape;722;p75"/>
          <p:cNvSpPr/>
          <p:nvPr/>
        </p:nvSpPr>
        <p:spPr>
          <a:xfrm>
            <a:off x="4294188" y="2171700"/>
            <a:ext cx="1454150" cy="1139825"/>
          </a:xfrm>
          <a:custGeom>
            <a:rect b="b" l="l" r="r" t="t"/>
            <a:pathLst>
              <a:path extrusionOk="0" h="718" w="916">
                <a:moveTo>
                  <a:pt x="0" y="717"/>
                </a:moveTo>
                <a:lnTo>
                  <a:pt x="525" y="0"/>
                </a:lnTo>
                <a:lnTo>
                  <a:pt x="915" y="0"/>
                </a:lnTo>
              </a:path>
            </a:pathLst>
          </a:custGeom>
          <a:noFill/>
          <a:ln cap="rnd" cmpd="sng" w="12700">
            <a:solidFill>
              <a:schemeClr val="lt1"/>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723" name="Google Shape;723;p75"/>
          <p:cNvSpPr/>
          <p:nvPr/>
        </p:nvSpPr>
        <p:spPr>
          <a:xfrm>
            <a:off x="555625" y="0"/>
            <a:ext cx="8359775" cy="1143000"/>
          </a:xfrm>
          <a:prstGeom prst="rect">
            <a:avLst/>
          </a:prstGeom>
          <a:noFill/>
          <a:ln>
            <a:noFill/>
          </a:ln>
        </p:spPr>
        <p:txBody>
          <a:bodyPr anchorCtr="0" anchor="ctr" bIns="44450" lIns="90475" spcFirstLastPara="1" rIns="90475" wrap="square" tIns="44450">
            <a:noAutofit/>
          </a:bodyPr>
          <a:lstStyle/>
          <a:p>
            <a:pPr indent="0" lvl="0" marL="0" marR="0" rtl="0" algn="ctr">
              <a:lnSpc>
                <a:spcPct val="90000"/>
              </a:lnSpc>
              <a:spcBef>
                <a:spcPts val="0"/>
              </a:spcBef>
              <a:spcAft>
                <a:spcPts val="0"/>
              </a:spcAft>
              <a:buNone/>
            </a:pPr>
            <a:r>
              <a:rPr b="1" lang="en-US" sz="3600">
                <a:solidFill>
                  <a:srgbClr val="00B0F0"/>
                </a:solidFill>
                <a:latin typeface="Century Gothic"/>
                <a:ea typeface="Century Gothic"/>
                <a:cs typeface="Century Gothic"/>
                <a:sym typeface="Century Gothic"/>
              </a:rPr>
              <a:t>Java Environment/</a:t>
            </a:r>
            <a:endParaRPr/>
          </a:p>
          <a:p>
            <a:pPr indent="0" lvl="0" marL="0" marR="0" rtl="0" algn="ctr">
              <a:lnSpc>
                <a:spcPct val="90000"/>
              </a:lnSpc>
              <a:spcBef>
                <a:spcPts val="0"/>
              </a:spcBef>
              <a:spcAft>
                <a:spcPts val="0"/>
              </a:spcAft>
              <a:buNone/>
            </a:pPr>
            <a:r>
              <a:rPr b="1" lang="en-US" sz="3600">
                <a:solidFill>
                  <a:srgbClr val="00B0F0"/>
                </a:solidFill>
                <a:latin typeface="Century Gothic"/>
                <a:ea typeface="Century Gothic"/>
                <a:cs typeface="Century Gothic"/>
                <a:sym typeface="Century Gothic"/>
              </a:rPr>
              <a:t>Life Cycle of Java Code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pic>
        <p:nvPicPr>
          <p:cNvPr descr="Image result for bytecode in java" id="728" name="Google Shape;728;p76"/>
          <p:cNvPicPr preferRelativeResize="0"/>
          <p:nvPr>
            <p:ph idx="1" type="body"/>
          </p:nvPr>
        </p:nvPicPr>
        <p:blipFill rotWithShape="1">
          <a:blip r:embed="rId3">
            <a:alphaModFix/>
          </a:blip>
          <a:srcRect b="0" l="0" r="0" t="0"/>
          <a:stretch/>
        </p:blipFill>
        <p:spPr>
          <a:xfrm>
            <a:off x="4419600" y="3276600"/>
            <a:ext cx="3724275" cy="2924175"/>
          </a:xfrm>
          <a:prstGeom prst="rect">
            <a:avLst/>
          </a:prstGeom>
          <a:noFill/>
          <a:ln>
            <a:noFill/>
          </a:ln>
        </p:spPr>
      </p:pic>
      <p:pic>
        <p:nvPicPr>
          <p:cNvPr descr="Image result for bytecode in java" id="729" name="Google Shape;729;p76"/>
          <p:cNvPicPr preferRelativeResize="0"/>
          <p:nvPr/>
        </p:nvPicPr>
        <p:blipFill rotWithShape="1">
          <a:blip r:embed="rId4">
            <a:alphaModFix/>
          </a:blip>
          <a:srcRect b="0" l="0" r="0" t="0"/>
          <a:stretch/>
        </p:blipFill>
        <p:spPr>
          <a:xfrm>
            <a:off x="685800" y="914400"/>
            <a:ext cx="4608871" cy="34290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7"/>
          <p:cNvSpPr txBox="1"/>
          <p:nvPr>
            <p:ph type="title"/>
          </p:nvPr>
        </p:nvSpPr>
        <p:spPr>
          <a:xfrm>
            <a:off x="457200" y="50289"/>
            <a:ext cx="8229600" cy="1401762"/>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00B0F0"/>
              </a:buClr>
              <a:buSzPts val="1800"/>
              <a:buFont typeface="Garamond"/>
              <a:buNone/>
            </a:pPr>
            <a:r>
              <a:rPr lang="en-US">
                <a:solidFill>
                  <a:srgbClr val="00B0F0"/>
                </a:solidFill>
              </a:rPr>
              <a:t>CREATING, COMPILING AND </a:t>
            </a:r>
            <a:br>
              <a:rPr lang="en-US">
                <a:solidFill>
                  <a:srgbClr val="00B0F0"/>
                </a:solidFill>
              </a:rPr>
            </a:br>
            <a:r>
              <a:rPr lang="en-US">
                <a:solidFill>
                  <a:srgbClr val="00B0F0"/>
                </a:solidFill>
              </a:rPr>
              <a:t>RUNNING JAVA PROGRAMS</a:t>
            </a:r>
            <a:endParaRPr/>
          </a:p>
        </p:txBody>
      </p:sp>
      <p:pic>
        <p:nvPicPr>
          <p:cNvPr id="735" name="Google Shape;735;p77"/>
          <p:cNvPicPr preferRelativeResize="0"/>
          <p:nvPr/>
        </p:nvPicPr>
        <p:blipFill rotWithShape="1">
          <a:blip r:embed="rId3">
            <a:alphaModFix/>
          </a:blip>
          <a:srcRect b="0" l="0" r="0" t="0"/>
          <a:stretch/>
        </p:blipFill>
        <p:spPr>
          <a:xfrm>
            <a:off x="608259" y="1452051"/>
            <a:ext cx="8098206" cy="505301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pic>
        <p:nvPicPr>
          <p:cNvPr id="740" name="Google Shape;740;p78"/>
          <p:cNvPicPr preferRelativeResize="0"/>
          <p:nvPr>
            <p:ph idx="1" type="body"/>
          </p:nvPr>
        </p:nvPicPr>
        <p:blipFill rotWithShape="1">
          <a:blip r:embed="rId3">
            <a:alphaModFix/>
          </a:blip>
          <a:srcRect b="2303" l="20727" r="3570" t="9609"/>
          <a:stretch/>
        </p:blipFill>
        <p:spPr>
          <a:xfrm>
            <a:off x="914400" y="930730"/>
            <a:ext cx="7772400" cy="508907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7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JAVA KEYWORDS</a:t>
            </a:r>
            <a:endParaRPr/>
          </a:p>
        </p:txBody>
      </p:sp>
      <p:pic>
        <p:nvPicPr>
          <p:cNvPr descr="Java Reserved Words and Keywords | Download Table" id="746" name="Google Shape;746;p79"/>
          <p:cNvPicPr preferRelativeResize="0"/>
          <p:nvPr>
            <p:ph idx="1" type="body"/>
          </p:nvPr>
        </p:nvPicPr>
        <p:blipFill rotWithShape="1">
          <a:blip r:embed="rId3">
            <a:alphaModFix/>
          </a:blip>
          <a:srcRect b="0" l="0" r="0" t="0"/>
          <a:stretch/>
        </p:blipFill>
        <p:spPr>
          <a:xfrm>
            <a:off x="323528" y="1772815"/>
            <a:ext cx="8712968" cy="471370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80"/>
          <p:cNvSpPr txBox="1"/>
          <p:nvPr>
            <p:ph type="title"/>
          </p:nvPr>
        </p:nvSpPr>
        <p:spPr>
          <a:xfrm>
            <a:off x="856060" y="857251"/>
            <a:ext cx="7429499" cy="487496"/>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OPERATOR EVALUATION</a:t>
            </a:r>
            <a:endParaRPr/>
          </a:p>
        </p:txBody>
      </p:sp>
      <p:sp>
        <p:nvSpPr>
          <p:cNvPr id="752" name="Google Shape;752;p80"/>
          <p:cNvSpPr txBox="1"/>
          <p:nvPr>
            <p:ph idx="1" type="body"/>
          </p:nvPr>
        </p:nvSpPr>
        <p:spPr>
          <a:xfrm>
            <a:off x="856060" y="1402585"/>
            <a:ext cx="7429499" cy="4598165"/>
          </a:xfrm>
          <a:prstGeom prst="rect">
            <a:avLst/>
          </a:prstGeom>
          <a:noFill/>
          <a:ln>
            <a:noFill/>
          </a:ln>
        </p:spPr>
        <p:txBody>
          <a:bodyPr anchorCtr="0" anchor="t" bIns="45700" lIns="91425" spcFirstLastPara="1" rIns="91425" wrap="square" tIns="45700">
            <a:normAutofit fontScale="92500" lnSpcReduction="10000"/>
          </a:bodyPr>
          <a:lstStyle/>
          <a:p>
            <a:pPr indent="0" lvl="0" marL="0" rtl="0" algn="ctr">
              <a:lnSpc>
                <a:spcPct val="100000"/>
              </a:lnSpc>
              <a:spcBef>
                <a:spcPts val="0"/>
              </a:spcBef>
              <a:spcAft>
                <a:spcPts val="0"/>
              </a:spcAft>
              <a:buSzPct val="100000"/>
              <a:buFont typeface="Garamond"/>
              <a:buNone/>
            </a:pPr>
            <a:r>
              <a:rPr lang="en-US"/>
              <a:t>Parentheses have the highest precedence and it can be used to force an expression to evaluate in order you want.</a:t>
            </a:r>
            <a:endParaRPr/>
          </a:p>
          <a:p>
            <a:pPr indent="0" lvl="0" marL="0" rtl="0" algn="ctr">
              <a:lnSpc>
                <a:spcPct val="100000"/>
              </a:lnSpc>
              <a:spcBef>
                <a:spcPts val="600"/>
              </a:spcBef>
              <a:spcAft>
                <a:spcPts val="0"/>
              </a:spcAft>
              <a:buSzPct val="100000"/>
              <a:buFont typeface="Garamond"/>
              <a:buNone/>
            </a:pPr>
            <a:r>
              <a:rPr lang="en-US"/>
              <a:t>(3-1) is 2 and(1+1) **(5-2) is 8. you can also use parentheses to make an expression easier to read, as in (min*100)/60,  even though it does not change the result.</a:t>
            </a:r>
            <a:endParaRPr/>
          </a:p>
          <a:p>
            <a:pPr indent="0" lvl="0" marL="0" rtl="0" algn="ctr">
              <a:lnSpc>
                <a:spcPct val="100000"/>
              </a:lnSpc>
              <a:spcBef>
                <a:spcPts val="600"/>
              </a:spcBef>
              <a:spcAft>
                <a:spcPts val="0"/>
              </a:spcAft>
              <a:buSzPct val="100000"/>
              <a:buFont typeface="Garamond"/>
              <a:buNone/>
            </a:pPr>
            <a:r>
              <a:rPr lang="en-US"/>
              <a:t>Exponentiation has the next highest precedence, so 2**1+1 is 3 and not 4 and 3*1**3 is 3 and not 27.</a:t>
            </a:r>
            <a:endParaRPr/>
          </a:p>
          <a:p>
            <a:pPr indent="0" lvl="0" marL="0" rtl="0" algn="ctr">
              <a:lnSpc>
                <a:spcPct val="100000"/>
              </a:lnSpc>
              <a:spcBef>
                <a:spcPts val="600"/>
              </a:spcBef>
              <a:spcAft>
                <a:spcPts val="0"/>
              </a:spcAft>
              <a:buSzPct val="100000"/>
              <a:buFont typeface="Garamond"/>
              <a:buNone/>
            </a:pPr>
            <a:r>
              <a:rPr lang="en-US"/>
              <a:t>Multiplication and division have the same precedence which is higher than addition and subtraction which also has the same precedence. So 2*3-1=5 and 2/3-1=-1(integer division, 2/3=0).</a:t>
            </a:r>
            <a:endParaRPr/>
          </a:p>
          <a:p>
            <a:pPr indent="0" lvl="0" marL="0" rtl="0" algn="ctr">
              <a:lnSpc>
                <a:spcPct val="100000"/>
              </a:lnSpc>
              <a:spcBef>
                <a:spcPts val="600"/>
              </a:spcBef>
              <a:spcAft>
                <a:spcPts val="0"/>
              </a:spcAft>
              <a:buSzPct val="100000"/>
              <a:buFont typeface="Garamond"/>
              <a:buNone/>
            </a:pPr>
            <a:r>
              <a:rPr lang="en-US"/>
              <a:t>Operators with the same precedence are evaluated from left to right. So in the expression min*100/60, the multiplication operation takes first place, yielding 5900/60 which in turn yields 98.</a:t>
            </a:r>
            <a:endParaRPr/>
          </a:p>
          <a:p>
            <a:pPr indent="0" lvl="0" marL="0" rtl="0" algn="ctr">
              <a:lnSpc>
                <a:spcPct val="100000"/>
              </a:lnSpc>
              <a:spcBef>
                <a:spcPts val="600"/>
              </a:spcBef>
              <a:spcAft>
                <a:spcPts val="0"/>
              </a:spcAft>
              <a:buSzPct val="100000"/>
              <a:buFont typeface="Garamond"/>
              <a:buNone/>
            </a:pPr>
            <a:r>
              <a:rPr lang="en-US"/>
              <a:t>If the operations had been evaluated from right to left, the result would have been 59*1 that produce the result as 59 which is wrong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81"/>
          <p:cNvSpPr txBox="1"/>
          <p:nvPr>
            <p:ph type="title"/>
          </p:nvPr>
        </p:nvSpPr>
        <p:spPr>
          <a:xfrm>
            <a:off x="856060" y="857250"/>
            <a:ext cx="7429499" cy="512285"/>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EXAMPLE:</a:t>
            </a:r>
            <a:endParaRPr/>
          </a:p>
        </p:txBody>
      </p:sp>
      <p:sp>
        <p:nvSpPr>
          <p:cNvPr id="758" name="Google Shape;758;p81"/>
          <p:cNvSpPr txBox="1"/>
          <p:nvPr>
            <p:ph idx="1" type="body"/>
          </p:nvPr>
        </p:nvSpPr>
        <p:spPr>
          <a:xfrm>
            <a:off x="856060" y="1427373"/>
            <a:ext cx="7429499" cy="4573377"/>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rPr lang="en-US"/>
              <a:t>12+20*2-4*2/2.0   # 48.0</a:t>
            </a:r>
            <a:endParaRPr/>
          </a:p>
          <a:p>
            <a:pPr indent="0" lvl="0" marL="0" rtl="0" algn="ctr">
              <a:lnSpc>
                <a:spcPct val="100000"/>
              </a:lnSpc>
              <a:spcBef>
                <a:spcPts val="600"/>
              </a:spcBef>
              <a:spcAft>
                <a:spcPts val="0"/>
              </a:spcAft>
              <a:buSzPts val="2000"/>
              <a:buFont typeface="Garamond"/>
              <a:buNone/>
            </a:pPr>
            <a:r>
              <a:rPr lang="en-US"/>
              <a:t>1. 12+40-4*2/2.0</a:t>
            </a:r>
            <a:endParaRPr/>
          </a:p>
          <a:p>
            <a:pPr indent="0" lvl="0" marL="0" rtl="0" algn="ctr">
              <a:lnSpc>
                <a:spcPct val="100000"/>
              </a:lnSpc>
              <a:spcBef>
                <a:spcPts val="600"/>
              </a:spcBef>
              <a:spcAft>
                <a:spcPts val="0"/>
              </a:spcAft>
              <a:buSzPts val="2000"/>
              <a:buFont typeface="Garamond"/>
              <a:buNone/>
            </a:pPr>
            <a:r>
              <a:rPr lang="en-US"/>
              <a:t>2. 12+40-8/2.0</a:t>
            </a:r>
            <a:endParaRPr/>
          </a:p>
          <a:p>
            <a:pPr indent="0" lvl="0" marL="0" rtl="0" algn="ctr">
              <a:lnSpc>
                <a:spcPct val="100000"/>
              </a:lnSpc>
              <a:spcBef>
                <a:spcPts val="600"/>
              </a:spcBef>
              <a:spcAft>
                <a:spcPts val="0"/>
              </a:spcAft>
              <a:buSzPts val="2000"/>
              <a:buFont typeface="Garamond"/>
              <a:buNone/>
            </a:pPr>
            <a:r>
              <a:rPr lang="en-US"/>
              <a:t>3. 12+40-4.0</a:t>
            </a:r>
            <a:endParaRPr/>
          </a:p>
          <a:p>
            <a:pPr indent="0" lvl="0" marL="0" rtl="0" algn="ctr">
              <a:lnSpc>
                <a:spcPct val="100000"/>
              </a:lnSpc>
              <a:spcBef>
                <a:spcPts val="600"/>
              </a:spcBef>
              <a:spcAft>
                <a:spcPts val="0"/>
              </a:spcAft>
              <a:buSzPts val="2000"/>
              <a:buFont typeface="Garamond"/>
              <a:buNone/>
            </a:pPr>
            <a:r>
              <a:rPr lang="en-US"/>
              <a:t>4. 52-4.0</a:t>
            </a:r>
            <a:endParaRPr/>
          </a:p>
          <a:p>
            <a:pPr indent="0" lvl="0" marL="0" rtl="0" algn="ctr">
              <a:lnSpc>
                <a:spcPct val="100000"/>
              </a:lnSpc>
              <a:spcBef>
                <a:spcPts val="600"/>
              </a:spcBef>
              <a:spcAft>
                <a:spcPts val="0"/>
              </a:spcAft>
              <a:buSzPts val="2000"/>
              <a:buFont typeface="Garamond"/>
              <a:buNone/>
            </a:pPr>
            <a:r>
              <a:rPr lang="en-US"/>
              <a:t>5. 48.0</a:t>
            </a:r>
            <a:endParaRPr/>
          </a:p>
          <a:p>
            <a:pPr indent="0" lvl="0" marL="0" rtl="0" algn="ctr">
              <a:lnSpc>
                <a:spcPct val="100000"/>
              </a:lnSpc>
              <a:spcBef>
                <a:spcPts val="600"/>
              </a:spcBef>
              <a:spcAft>
                <a:spcPts val="0"/>
              </a:spcAft>
              <a:buSzPts val="2000"/>
              <a:buFont typeface="Garamond"/>
              <a:buNone/>
            </a:pPr>
            <a:r>
              <a:rPr lang="en-US"/>
              <a:t>12+(20*2)-4*(2/2.0)   # 48.0</a:t>
            </a:r>
            <a:endParaRPr/>
          </a:p>
          <a:p>
            <a:pPr indent="0" lvl="0" marL="0" rtl="0" algn="ctr">
              <a:lnSpc>
                <a:spcPct val="100000"/>
              </a:lnSpc>
              <a:spcBef>
                <a:spcPts val="600"/>
              </a:spcBef>
              <a:spcAft>
                <a:spcPts val="0"/>
              </a:spcAft>
              <a:buSzPts val="2000"/>
              <a:buFont typeface="Garamond"/>
              <a:buNone/>
            </a:pPr>
            <a:r>
              <a:rPr lang="en-US"/>
              <a:t>12+(20*2)-(4*2)/2.0   # 48.0</a:t>
            </a:r>
            <a:endParaRPr/>
          </a:p>
          <a:p>
            <a:pPr indent="0" lvl="0" marL="0" rtl="0" algn="ctr">
              <a:lnSpc>
                <a:spcPct val="100000"/>
              </a:lnSpc>
              <a:spcBef>
                <a:spcPts val="600"/>
              </a:spcBef>
              <a:spcAft>
                <a:spcPts val="0"/>
              </a:spcAft>
              <a:buSzPts val="2000"/>
              <a:buFont typeface="Garamond"/>
              <a:buNone/>
            </a:pPr>
            <a:r>
              <a:rPr lang="en-US"/>
              <a:t> expression is evaluated from left -&gt; right. BODMAS(bracket of division multiplication) rule is followed while evaluating the expression.</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82"/>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#8: Control Statements in Java</a:t>
            </a:r>
            <a:endParaRPr/>
          </a:p>
          <a:p>
            <a:pPr indent="0" lvl="0" marL="0" rtl="0" algn="ctr">
              <a:lnSpc>
                <a:spcPct val="100000"/>
              </a:lnSpc>
              <a:spcBef>
                <a:spcPts val="600"/>
              </a:spcBef>
              <a:spcAft>
                <a:spcPts val="0"/>
              </a:spcAft>
              <a:buSzPts val="3200"/>
              <a:buFont typeface="Garamond"/>
              <a:buNone/>
            </a:pPr>
            <a:r>
              <a:rPr lang="en-US" sz="3200"/>
              <a:t>(Part-1)</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765" name="Google Shape;765;p82"/>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83"/>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771" name="Google Shape;771;p83"/>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CONTROL STATEMENTS</a:t>
            </a:r>
            <a:endParaRPr/>
          </a:p>
        </p:txBody>
      </p:sp>
      <p:sp>
        <p:nvSpPr>
          <p:cNvPr id="772" name="Google Shape;772;p83"/>
          <p:cNvSpPr txBox="1"/>
          <p:nvPr/>
        </p:nvSpPr>
        <p:spPr>
          <a:xfrm>
            <a:off x="1071538" y="3714752"/>
            <a:ext cx="2028119"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Selection Statements</a:t>
            </a:r>
            <a:endParaRPr sz="1800">
              <a:solidFill>
                <a:schemeClr val="dk1"/>
              </a:solidFill>
              <a:latin typeface="Garamond"/>
              <a:ea typeface="Garamond"/>
              <a:cs typeface="Garamond"/>
              <a:sym typeface="Garamond"/>
            </a:endParaRPr>
          </a:p>
        </p:txBody>
      </p:sp>
      <p:sp>
        <p:nvSpPr>
          <p:cNvPr id="773" name="Google Shape;773;p83"/>
          <p:cNvSpPr txBox="1"/>
          <p:nvPr/>
        </p:nvSpPr>
        <p:spPr>
          <a:xfrm>
            <a:off x="3714744" y="4357694"/>
            <a:ext cx="1956561"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Iterative Statements</a:t>
            </a:r>
            <a:endParaRPr/>
          </a:p>
        </p:txBody>
      </p:sp>
      <p:sp>
        <p:nvSpPr>
          <p:cNvPr id="774" name="Google Shape;774;p83"/>
          <p:cNvSpPr txBox="1"/>
          <p:nvPr/>
        </p:nvSpPr>
        <p:spPr>
          <a:xfrm>
            <a:off x="3786182" y="2714620"/>
            <a:ext cx="1915909"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Control Statements</a:t>
            </a:r>
            <a:endParaRPr sz="1800">
              <a:solidFill>
                <a:schemeClr val="dk1"/>
              </a:solidFill>
              <a:latin typeface="Garamond"/>
              <a:ea typeface="Garamond"/>
              <a:cs typeface="Garamond"/>
              <a:sym typeface="Garamond"/>
            </a:endParaRPr>
          </a:p>
        </p:txBody>
      </p:sp>
      <p:cxnSp>
        <p:nvCxnSpPr>
          <p:cNvPr id="775" name="Google Shape;775;p83"/>
          <p:cNvCxnSpPr/>
          <p:nvPr/>
        </p:nvCxnSpPr>
        <p:spPr>
          <a:xfrm>
            <a:off x="2214546" y="3357562"/>
            <a:ext cx="4786346" cy="1588"/>
          </a:xfrm>
          <a:prstGeom prst="straightConnector1">
            <a:avLst/>
          </a:prstGeom>
          <a:noFill/>
          <a:ln cap="flat" cmpd="sng" w="9525">
            <a:solidFill>
              <a:schemeClr val="accent1"/>
            </a:solidFill>
            <a:prstDash val="solid"/>
            <a:round/>
            <a:headEnd len="sm" w="sm" type="none"/>
            <a:tailEnd len="sm" w="sm" type="none"/>
          </a:ln>
        </p:spPr>
      </p:cxnSp>
      <p:cxnSp>
        <p:nvCxnSpPr>
          <p:cNvPr id="776" name="Google Shape;776;p83"/>
          <p:cNvCxnSpPr/>
          <p:nvPr/>
        </p:nvCxnSpPr>
        <p:spPr>
          <a:xfrm rot="5400000">
            <a:off x="2070876" y="3500438"/>
            <a:ext cx="285752" cy="1588"/>
          </a:xfrm>
          <a:prstGeom prst="straightConnector1">
            <a:avLst/>
          </a:prstGeom>
          <a:noFill/>
          <a:ln cap="flat" cmpd="sng" w="9525">
            <a:solidFill>
              <a:schemeClr val="accent1"/>
            </a:solidFill>
            <a:prstDash val="solid"/>
            <a:round/>
            <a:headEnd len="sm" w="sm" type="none"/>
            <a:tailEnd len="med" w="med" type="stealth"/>
          </a:ln>
        </p:spPr>
      </p:cxnSp>
      <p:cxnSp>
        <p:nvCxnSpPr>
          <p:cNvPr id="777" name="Google Shape;777;p83"/>
          <p:cNvCxnSpPr/>
          <p:nvPr/>
        </p:nvCxnSpPr>
        <p:spPr>
          <a:xfrm rot="5400000">
            <a:off x="6786578" y="3571876"/>
            <a:ext cx="428628" cy="1588"/>
          </a:xfrm>
          <a:prstGeom prst="straightConnector1">
            <a:avLst/>
          </a:prstGeom>
          <a:noFill/>
          <a:ln cap="flat" cmpd="sng" w="9525">
            <a:solidFill>
              <a:schemeClr val="accent1"/>
            </a:solidFill>
            <a:prstDash val="solid"/>
            <a:round/>
            <a:headEnd len="sm" w="sm" type="none"/>
            <a:tailEnd len="med" w="med" type="stealth"/>
          </a:ln>
        </p:spPr>
      </p:cxnSp>
      <p:cxnSp>
        <p:nvCxnSpPr>
          <p:cNvPr id="778" name="Google Shape;778;p83"/>
          <p:cNvCxnSpPr/>
          <p:nvPr/>
        </p:nvCxnSpPr>
        <p:spPr>
          <a:xfrm rot="5400000">
            <a:off x="4572103" y="3214792"/>
            <a:ext cx="273612" cy="11933"/>
          </a:xfrm>
          <a:prstGeom prst="straightConnector1">
            <a:avLst/>
          </a:prstGeom>
          <a:noFill/>
          <a:ln cap="flat" cmpd="sng" w="9525">
            <a:solidFill>
              <a:schemeClr val="accent1"/>
            </a:solidFill>
            <a:prstDash val="solid"/>
            <a:round/>
            <a:headEnd len="sm" w="sm" type="none"/>
            <a:tailEnd len="sm" w="sm" type="none"/>
          </a:ln>
        </p:spPr>
      </p:cxnSp>
      <p:cxnSp>
        <p:nvCxnSpPr>
          <p:cNvPr id="779" name="Google Shape;779;p83"/>
          <p:cNvCxnSpPr>
            <a:endCxn id="773" idx="0"/>
          </p:cNvCxnSpPr>
          <p:nvPr/>
        </p:nvCxnSpPr>
        <p:spPr>
          <a:xfrm flipH="1">
            <a:off x="4693025" y="3357494"/>
            <a:ext cx="23400" cy="1000200"/>
          </a:xfrm>
          <a:prstGeom prst="straightConnector1">
            <a:avLst/>
          </a:prstGeom>
          <a:noFill/>
          <a:ln cap="flat" cmpd="sng" w="9525">
            <a:solidFill>
              <a:schemeClr val="accent1"/>
            </a:solidFill>
            <a:prstDash val="solid"/>
            <a:round/>
            <a:headEnd len="sm" w="sm" type="none"/>
            <a:tailEnd len="med" w="med" type="stealth"/>
          </a:ln>
        </p:spPr>
      </p:cxnSp>
      <p:sp>
        <p:nvSpPr>
          <p:cNvPr id="780" name="Google Shape;780;p83"/>
          <p:cNvSpPr txBox="1"/>
          <p:nvPr/>
        </p:nvSpPr>
        <p:spPr>
          <a:xfrm>
            <a:off x="6143636" y="3786190"/>
            <a:ext cx="1973361"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Transfer Statements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
                                        </p:tgtEl>
                                        <p:attrNameLst>
                                          <p:attrName>style.visibility</p:attrName>
                                        </p:attrNameLst>
                                      </p:cBhvr>
                                      <p:to>
                                        <p:strVal val="visible"/>
                                      </p:to>
                                    </p:set>
                                    <p:animEffect filter="fade" transition="in">
                                      <p:cBhvr>
                                        <p:cTn dur="500"/>
                                        <p:tgtEl>
                                          <p:spTgt spid="7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500"/>
                                        <p:tgtEl>
                                          <p:spTgt spid="778"/>
                                        </p:tgtEl>
                                      </p:cBhvr>
                                    </p:animEffect>
                                  </p:childTnLst>
                                </p:cTn>
                              </p:par>
                              <p:par>
                                <p:cTn fill="hold" nodeType="with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500"/>
                                        <p:tgtEl>
                                          <p:spTgt spid="775"/>
                                        </p:tgtEl>
                                      </p:cBhvr>
                                    </p:animEffect>
                                  </p:childTnLst>
                                </p:cTn>
                              </p:par>
                              <p:par>
                                <p:cTn fill="hold" nodeType="withEffect" presetClass="entr" presetID="10" presetSubtype="0">
                                  <p:stCondLst>
                                    <p:cond delay="0"/>
                                  </p:stCondLst>
                                  <p:childTnLst>
                                    <p:set>
                                      <p:cBhvr>
                                        <p:cTn dur="1" fill="hold">
                                          <p:stCondLst>
                                            <p:cond delay="0"/>
                                          </p:stCondLst>
                                        </p:cTn>
                                        <p:tgtEl>
                                          <p:spTgt spid="776"/>
                                        </p:tgtEl>
                                        <p:attrNameLst>
                                          <p:attrName>style.visibility</p:attrName>
                                        </p:attrNameLst>
                                      </p:cBhvr>
                                      <p:to>
                                        <p:strVal val="visible"/>
                                      </p:to>
                                    </p:set>
                                    <p:animEffect filter="fade" transition="in">
                                      <p:cBhvr>
                                        <p:cTn dur="500"/>
                                        <p:tgtEl>
                                          <p:spTgt spid="776"/>
                                        </p:tgtEl>
                                      </p:cBhvr>
                                    </p:animEffect>
                                  </p:childTnLst>
                                </p:cTn>
                              </p:par>
                              <p:par>
                                <p:cTn fill="hold" nodeType="with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500"/>
                                        <p:tgtEl>
                                          <p:spTgt spid="777"/>
                                        </p:tgtEl>
                                      </p:cBhvr>
                                    </p:animEffect>
                                  </p:childTnLst>
                                </p:cTn>
                              </p:par>
                              <p:par>
                                <p:cTn fill="hold" nodeType="with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500"/>
                                        <p:tgtEl>
                                          <p:spTgt spid="772"/>
                                        </p:tgtEl>
                                      </p:cBhvr>
                                    </p:animEffect>
                                  </p:childTnLst>
                                </p:cTn>
                              </p:par>
                              <p:par>
                                <p:cTn fill="hold" nodeType="withEffect" presetClass="entr" presetID="10" presetSubtype="0">
                                  <p:stCondLst>
                                    <p:cond delay="0"/>
                                  </p:stCondLst>
                                  <p:childTnLst>
                                    <p:set>
                                      <p:cBhvr>
                                        <p:cTn dur="1" fill="hold">
                                          <p:stCondLst>
                                            <p:cond delay="0"/>
                                          </p:stCondLst>
                                        </p:cTn>
                                        <p:tgtEl>
                                          <p:spTgt spid="773"/>
                                        </p:tgtEl>
                                        <p:attrNameLst>
                                          <p:attrName>style.visibility</p:attrName>
                                        </p:attrNameLst>
                                      </p:cBhvr>
                                      <p:to>
                                        <p:strVal val="visible"/>
                                      </p:to>
                                    </p:set>
                                    <p:animEffect filter="fade" transition="in">
                                      <p:cBhvr>
                                        <p:cTn dur="500"/>
                                        <p:tgtEl>
                                          <p:spTgt spid="773"/>
                                        </p:tgtEl>
                                      </p:cBhvr>
                                    </p:animEffect>
                                  </p:childTnLst>
                                </p:cTn>
                              </p:par>
                              <p:par>
                                <p:cTn fill="hold" nodeType="with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500"/>
                                        <p:tgtEl>
                                          <p:spTgt spid="779"/>
                                        </p:tgtEl>
                                      </p:cBhvr>
                                    </p:animEffect>
                                  </p:childTnLst>
                                </p:cTn>
                              </p:par>
                              <p:par>
                                <p:cTn fill="hold" nodeType="with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500"/>
                                        <p:tgtEl>
                                          <p:spTgt spid="7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84"/>
          <p:cNvSpPr txBox="1"/>
          <p:nvPr>
            <p:ph idx="1" type="body"/>
          </p:nvPr>
        </p:nvSpPr>
        <p:spPr>
          <a:xfrm>
            <a:off x="323528" y="1642388"/>
            <a:ext cx="2614064" cy="45720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rPr lang="en-US"/>
              <a:t>           </a:t>
            </a:r>
            <a:endParaRPr/>
          </a:p>
        </p:txBody>
      </p:sp>
      <p:sp>
        <p:nvSpPr>
          <p:cNvPr id="786" name="Google Shape;786;p8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SELECTION STATEMENTS</a:t>
            </a:r>
            <a:br>
              <a:rPr lang="en-US"/>
            </a:br>
            <a:r>
              <a:rPr lang="en-US"/>
              <a:t>(</a:t>
            </a:r>
            <a:r>
              <a:rPr lang="en-US" cap="none"/>
              <a:t>if)</a:t>
            </a:r>
            <a:endParaRPr/>
          </a:p>
        </p:txBody>
      </p:sp>
      <p:sp>
        <p:nvSpPr>
          <p:cNvPr id="787" name="Google Shape;787;p84"/>
          <p:cNvSpPr/>
          <p:nvPr/>
        </p:nvSpPr>
        <p:spPr>
          <a:xfrm>
            <a:off x="500034" y="2357430"/>
            <a:ext cx="2016224" cy="2232248"/>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Syntax:</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if(condition)</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block1- stmt1</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block1-stmt2</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p:txBody>
      </p:sp>
      <p:sp>
        <p:nvSpPr>
          <p:cNvPr id="788" name="Google Shape;788;p84"/>
          <p:cNvSpPr txBox="1"/>
          <p:nvPr/>
        </p:nvSpPr>
        <p:spPr>
          <a:xfrm>
            <a:off x="3203848" y="1640040"/>
            <a:ext cx="2614064" cy="45720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accent1"/>
              </a:buClr>
              <a:buSzPts val="2295"/>
              <a:buFont typeface="Noto Sans Symbols"/>
              <a:buNone/>
            </a:pPr>
            <a:r>
              <a:rPr lang="en-US" sz="2700">
                <a:solidFill>
                  <a:schemeClr val="lt1"/>
                </a:solidFill>
                <a:latin typeface="Garamond"/>
                <a:ea typeface="Garamond"/>
                <a:cs typeface="Garamond"/>
                <a:sym typeface="Garamond"/>
              </a:rPr>
              <a:t>                  </a:t>
            </a:r>
            <a:endParaRPr/>
          </a:p>
        </p:txBody>
      </p:sp>
      <p:sp>
        <p:nvSpPr>
          <p:cNvPr id="789" name="Google Shape;789;p84"/>
          <p:cNvSpPr txBox="1"/>
          <p:nvPr/>
        </p:nvSpPr>
        <p:spPr>
          <a:xfrm>
            <a:off x="6084168" y="1640040"/>
            <a:ext cx="2614064" cy="45720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accent1"/>
              </a:buClr>
              <a:buSzPts val="2295"/>
              <a:buFont typeface="Noto Sans Symbols"/>
              <a:buNone/>
            </a:pPr>
            <a:r>
              <a:rPr lang="en-US" sz="2700">
                <a:solidFill>
                  <a:schemeClr val="lt1"/>
                </a:solidFill>
                <a:latin typeface="Garamond"/>
                <a:ea typeface="Garamond"/>
                <a:cs typeface="Garamond"/>
                <a:sym typeface="Garamond"/>
              </a:rPr>
              <a:t>   </a:t>
            </a:r>
            <a:endParaRPr/>
          </a:p>
          <a:p>
            <a:pPr indent="0" lvl="0" marL="0" marR="0" rtl="0" algn="l">
              <a:spcBef>
                <a:spcPts val="540"/>
              </a:spcBef>
              <a:spcAft>
                <a:spcPts val="0"/>
              </a:spcAft>
              <a:buClr>
                <a:schemeClr val="accent1"/>
              </a:buClr>
              <a:buSzPts val="2295"/>
              <a:buFont typeface="Noto Sans Symbols"/>
              <a:buNone/>
            </a:pPr>
            <a:r>
              <a:rPr lang="en-US" sz="2700">
                <a:solidFill>
                  <a:schemeClr val="lt1"/>
                </a:solidFill>
                <a:latin typeface="Garamond"/>
                <a:ea typeface="Garamond"/>
                <a:cs typeface="Garamond"/>
                <a:sym typeface="Garamond"/>
              </a:rPr>
              <a:t>           </a:t>
            </a:r>
            <a:endParaRPr/>
          </a:p>
        </p:txBody>
      </p:sp>
      <p:sp>
        <p:nvSpPr>
          <p:cNvPr id="790" name="Google Shape;790;p84"/>
          <p:cNvSpPr txBox="1"/>
          <p:nvPr/>
        </p:nvSpPr>
        <p:spPr>
          <a:xfrm>
            <a:off x="500034" y="1571612"/>
            <a:ext cx="1735347"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700" u="sng">
                <a:solidFill>
                  <a:schemeClr val="lt1"/>
                </a:solidFill>
                <a:latin typeface="Garamond"/>
                <a:ea typeface="Garamond"/>
                <a:cs typeface="Garamond"/>
                <a:sym typeface="Garamond"/>
              </a:rPr>
              <a:t>“Simple if”</a:t>
            </a:r>
            <a:endParaRPr/>
          </a:p>
        </p:txBody>
      </p:sp>
      <p:pic>
        <p:nvPicPr>
          <p:cNvPr descr="Decision Making" id="791" name="Google Shape;791;p84"/>
          <p:cNvPicPr preferRelativeResize="0"/>
          <p:nvPr/>
        </p:nvPicPr>
        <p:blipFill rotWithShape="1">
          <a:blip r:embed="rId3">
            <a:alphaModFix/>
          </a:blip>
          <a:srcRect b="0" l="0" r="0" t="0"/>
          <a:stretch/>
        </p:blipFill>
        <p:spPr>
          <a:xfrm>
            <a:off x="2786050" y="2857496"/>
            <a:ext cx="2524125" cy="3228975"/>
          </a:xfrm>
          <a:prstGeom prst="rect">
            <a:avLst/>
          </a:prstGeom>
          <a:noFill/>
          <a:ln>
            <a:noFill/>
          </a:ln>
        </p:spPr>
      </p:pic>
      <p:sp>
        <p:nvSpPr>
          <p:cNvPr id="792" name="Google Shape;792;p84"/>
          <p:cNvSpPr txBox="1"/>
          <p:nvPr/>
        </p:nvSpPr>
        <p:spPr>
          <a:xfrm>
            <a:off x="2786050" y="2357430"/>
            <a:ext cx="11993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Flow Chart</a:t>
            </a:r>
            <a:endParaRPr/>
          </a:p>
        </p:txBody>
      </p:sp>
      <p:sp>
        <p:nvSpPr>
          <p:cNvPr id="793" name="Google Shape;793;p84"/>
          <p:cNvSpPr/>
          <p:nvPr/>
        </p:nvSpPr>
        <p:spPr>
          <a:xfrm>
            <a:off x="5500694" y="2857496"/>
            <a:ext cx="3357586" cy="1714512"/>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 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//checking the age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r>
              <a:rPr b="1" lang="en-US" sz="1800">
                <a:solidFill>
                  <a:schemeClr val="dk1"/>
                </a:solidFill>
                <a:latin typeface="Garamond"/>
                <a:ea typeface="Garamond"/>
                <a:cs typeface="Garamond"/>
                <a:sym typeface="Garamond"/>
              </a:rPr>
              <a:t>if</a:t>
            </a:r>
            <a:r>
              <a:rPr lang="en-US" sz="1800">
                <a:solidFill>
                  <a:schemeClr val="dk1"/>
                </a:solidFill>
                <a:latin typeface="Garamond"/>
                <a:ea typeface="Garamond"/>
                <a:cs typeface="Garamond"/>
                <a:sym typeface="Garamond"/>
              </a:rPr>
              <a:t>(age&gt;18)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System.out.print("Age &gt; 18");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
        <p:nvSpPr>
          <p:cNvPr id="794" name="Google Shape;794;p84"/>
          <p:cNvSpPr txBox="1"/>
          <p:nvPr/>
        </p:nvSpPr>
        <p:spPr>
          <a:xfrm>
            <a:off x="5429256" y="2428868"/>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1000"/>
                                        <p:tgtEl>
                                          <p:spTgt spid="7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500"/>
                                        <p:tgtEl>
                                          <p:spTgt spid="7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500"/>
                                        <p:tgtEl>
                                          <p:spTgt spid="7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3"/>
                                        </p:tgtEl>
                                        <p:attrNameLst>
                                          <p:attrName>style.visibility</p:attrName>
                                        </p:attrNameLst>
                                      </p:cBhvr>
                                      <p:to>
                                        <p:strVal val="visible"/>
                                      </p:to>
                                    </p:set>
                                    <p:animEffect filter="fade" transition="in">
                                      <p:cBhvr>
                                        <p:cTn dur="500"/>
                                        <p:tgtEl>
                                          <p:spTgt spid="7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INSTALLATION</a:t>
            </a:r>
            <a:endParaRPr/>
          </a:p>
        </p:txBody>
      </p:sp>
      <p:pic>
        <p:nvPicPr>
          <p:cNvPr id="176" name="Google Shape;176;p22"/>
          <p:cNvPicPr preferRelativeResize="0"/>
          <p:nvPr>
            <p:ph idx="1" type="body"/>
          </p:nvPr>
        </p:nvPicPr>
        <p:blipFill rotWithShape="1">
          <a:blip r:embed="rId3">
            <a:alphaModFix/>
          </a:blip>
          <a:srcRect b="0" l="0" r="0" t="0"/>
          <a:stretch/>
        </p:blipFill>
        <p:spPr>
          <a:xfrm>
            <a:off x="1207780" y="2020888"/>
            <a:ext cx="6728440" cy="40751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85"/>
          <p:cNvSpPr txBox="1"/>
          <p:nvPr>
            <p:ph idx="1" type="body"/>
          </p:nvPr>
        </p:nvSpPr>
        <p:spPr>
          <a:xfrm>
            <a:off x="323528" y="1642388"/>
            <a:ext cx="2614064" cy="45720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rPr lang="en-US"/>
              <a:t>           </a:t>
            </a:r>
            <a:endParaRPr/>
          </a:p>
        </p:txBody>
      </p:sp>
      <p:sp>
        <p:nvSpPr>
          <p:cNvPr id="800" name="Google Shape;800;p85"/>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SELECTION STATEMENTS</a:t>
            </a:r>
            <a:br>
              <a:rPr lang="en-US"/>
            </a:br>
            <a:r>
              <a:rPr lang="en-US"/>
              <a:t>(</a:t>
            </a:r>
            <a:r>
              <a:rPr lang="en-US" cap="none"/>
              <a:t>if)</a:t>
            </a:r>
            <a:endParaRPr/>
          </a:p>
        </p:txBody>
      </p:sp>
      <p:sp>
        <p:nvSpPr>
          <p:cNvPr id="801" name="Google Shape;801;p85"/>
          <p:cNvSpPr/>
          <p:nvPr/>
        </p:nvSpPr>
        <p:spPr>
          <a:xfrm>
            <a:off x="500034" y="2357430"/>
            <a:ext cx="2016224" cy="357190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Syntax:</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if(condition)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block1-stmt1</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block1-stmt2</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else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block2-stmt1</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block2-stm2</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p:txBody>
      </p:sp>
      <p:sp>
        <p:nvSpPr>
          <p:cNvPr id="802" name="Google Shape;802;p85"/>
          <p:cNvSpPr txBox="1"/>
          <p:nvPr/>
        </p:nvSpPr>
        <p:spPr>
          <a:xfrm>
            <a:off x="3203848" y="1640040"/>
            <a:ext cx="2614064" cy="45720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accent1"/>
              </a:buClr>
              <a:buSzPts val="2295"/>
              <a:buFont typeface="Noto Sans Symbols"/>
              <a:buNone/>
            </a:pPr>
            <a:r>
              <a:rPr lang="en-US" sz="2700">
                <a:solidFill>
                  <a:schemeClr val="lt1"/>
                </a:solidFill>
                <a:latin typeface="Garamond"/>
                <a:ea typeface="Garamond"/>
                <a:cs typeface="Garamond"/>
                <a:sym typeface="Garamond"/>
              </a:rPr>
              <a:t>                  </a:t>
            </a:r>
            <a:endParaRPr/>
          </a:p>
        </p:txBody>
      </p:sp>
      <p:sp>
        <p:nvSpPr>
          <p:cNvPr id="803" name="Google Shape;803;p85"/>
          <p:cNvSpPr txBox="1"/>
          <p:nvPr/>
        </p:nvSpPr>
        <p:spPr>
          <a:xfrm>
            <a:off x="6084168" y="1640040"/>
            <a:ext cx="2614064" cy="45720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accent1"/>
              </a:buClr>
              <a:buSzPts val="2295"/>
              <a:buFont typeface="Noto Sans Symbols"/>
              <a:buNone/>
            </a:pPr>
            <a:r>
              <a:rPr lang="en-US" sz="2700">
                <a:solidFill>
                  <a:schemeClr val="lt1"/>
                </a:solidFill>
                <a:latin typeface="Garamond"/>
                <a:ea typeface="Garamond"/>
                <a:cs typeface="Garamond"/>
                <a:sym typeface="Garamond"/>
              </a:rPr>
              <a:t>   </a:t>
            </a:r>
            <a:endParaRPr/>
          </a:p>
          <a:p>
            <a:pPr indent="0" lvl="0" marL="0" marR="0" rtl="0" algn="l">
              <a:spcBef>
                <a:spcPts val="540"/>
              </a:spcBef>
              <a:spcAft>
                <a:spcPts val="0"/>
              </a:spcAft>
              <a:buClr>
                <a:schemeClr val="accent1"/>
              </a:buClr>
              <a:buSzPts val="2295"/>
              <a:buFont typeface="Noto Sans Symbols"/>
              <a:buNone/>
            </a:pPr>
            <a:r>
              <a:rPr lang="en-US" sz="2700">
                <a:solidFill>
                  <a:schemeClr val="lt1"/>
                </a:solidFill>
                <a:latin typeface="Garamond"/>
                <a:ea typeface="Garamond"/>
                <a:cs typeface="Garamond"/>
                <a:sym typeface="Garamond"/>
              </a:rPr>
              <a:t>           </a:t>
            </a:r>
            <a:endParaRPr/>
          </a:p>
        </p:txBody>
      </p:sp>
      <p:sp>
        <p:nvSpPr>
          <p:cNvPr id="804" name="Google Shape;804;p85"/>
          <p:cNvSpPr txBox="1"/>
          <p:nvPr/>
        </p:nvSpPr>
        <p:spPr>
          <a:xfrm>
            <a:off x="214282" y="1643051"/>
            <a:ext cx="278608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700" u="sng">
                <a:solidFill>
                  <a:schemeClr val="lt1"/>
                </a:solidFill>
                <a:latin typeface="Garamond"/>
                <a:ea typeface="Garamond"/>
                <a:cs typeface="Garamond"/>
                <a:sym typeface="Garamond"/>
              </a:rPr>
              <a:t>“</a:t>
            </a:r>
            <a:r>
              <a:rPr lang="en-US" sz="2800" u="sng">
                <a:solidFill>
                  <a:schemeClr val="lt1"/>
                </a:solidFill>
                <a:latin typeface="Garamond"/>
                <a:ea typeface="Garamond"/>
                <a:cs typeface="Garamond"/>
                <a:sym typeface="Garamond"/>
              </a:rPr>
              <a:t>if-else Statement</a:t>
            </a:r>
            <a:r>
              <a:rPr lang="en-US" sz="2700" u="sng">
                <a:solidFill>
                  <a:schemeClr val="lt1"/>
                </a:solidFill>
                <a:latin typeface="Garamond"/>
                <a:ea typeface="Garamond"/>
                <a:cs typeface="Garamond"/>
                <a:sym typeface="Garamond"/>
              </a:rPr>
              <a:t>”</a:t>
            </a:r>
            <a:endParaRPr/>
          </a:p>
        </p:txBody>
      </p:sp>
      <p:sp>
        <p:nvSpPr>
          <p:cNvPr id="805" name="Google Shape;805;p85"/>
          <p:cNvSpPr txBox="1"/>
          <p:nvPr/>
        </p:nvSpPr>
        <p:spPr>
          <a:xfrm>
            <a:off x="2786050" y="2357430"/>
            <a:ext cx="11993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Flow Chart</a:t>
            </a:r>
            <a:endParaRPr/>
          </a:p>
        </p:txBody>
      </p:sp>
      <p:sp>
        <p:nvSpPr>
          <p:cNvPr id="806" name="Google Shape;806;p85"/>
          <p:cNvSpPr/>
          <p:nvPr/>
        </p:nvSpPr>
        <p:spPr>
          <a:xfrm>
            <a:off x="5500694" y="2857496"/>
            <a:ext cx="3429024" cy="2928958"/>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if( x &lt; 20 )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System.out.print(“Yes");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else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System.out.print(“NO”);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
        <p:nvSpPr>
          <p:cNvPr id="807" name="Google Shape;807;p85"/>
          <p:cNvSpPr txBox="1"/>
          <p:nvPr/>
        </p:nvSpPr>
        <p:spPr>
          <a:xfrm>
            <a:off x="5429256" y="2428868"/>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pic>
        <p:nvPicPr>
          <p:cNvPr descr="If Else Statement" id="808" name="Google Shape;808;p85"/>
          <p:cNvPicPr preferRelativeResize="0"/>
          <p:nvPr/>
        </p:nvPicPr>
        <p:blipFill rotWithShape="1">
          <a:blip r:embed="rId3">
            <a:alphaModFix/>
          </a:blip>
          <a:srcRect b="0" l="0" r="0" t="0"/>
          <a:stretch/>
        </p:blipFill>
        <p:spPr>
          <a:xfrm>
            <a:off x="2857488" y="2786058"/>
            <a:ext cx="2390775" cy="305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1000"/>
                                        <p:tgtEl>
                                          <p:spTgt spid="8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5"/>
                                        </p:tgtEl>
                                        <p:attrNameLst>
                                          <p:attrName>style.visibility</p:attrName>
                                        </p:attrNameLst>
                                      </p:cBhvr>
                                      <p:to>
                                        <p:strVal val="visible"/>
                                      </p:to>
                                    </p:set>
                                    <p:animEffect filter="fade" transition="in">
                                      <p:cBhvr>
                                        <p:cTn dur="500"/>
                                        <p:tgtEl>
                                          <p:spTgt spid="8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8"/>
                                        </p:tgtEl>
                                        <p:attrNameLst>
                                          <p:attrName>style.visibility</p:attrName>
                                        </p:attrNameLst>
                                      </p:cBhvr>
                                      <p:to>
                                        <p:strVal val="visible"/>
                                      </p:to>
                                    </p:set>
                                    <p:animEffect filter="fade" transition="in">
                                      <p:cBhvr>
                                        <p:cTn dur="500"/>
                                        <p:tgtEl>
                                          <p:spTgt spid="8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6"/>
                                        </p:tgtEl>
                                        <p:attrNameLst>
                                          <p:attrName>style.visibility</p:attrName>
                                        </p:attrNameLst>
                                      </p:cBhvr>
                                      <p:to>
                                        <p:strVal val="visible"/>
                                      </p:to>
                                    </p:set>
                                    <p:animEffect filter="fade" transition="in">
                                      <p:cBhvr>
                                        <p:cTn dur="500"/>
                                        <p:tgtEl>
                                          <p:spTgt spid="8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86"/>
          <p:cNvSpPr txBox="1"/>
          <p:nvPr>
            <p:ph idx="1" type="body"/>
          </p:nvPr>
        </p:nvSpPr>
        <p:spPr>
          <a:xfrm>
            <a:off x="323528" y="1642388"/>
            <a:ext cx="2614064" cy="45720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rPr lang="en-US"/>
              <a:t>           </a:t>
            </a:r>
            <a:endParaRPr/>
          </a:p>
        </p:txBody>
      </p:sp>
      <p:sp>
        <p:nvSpPr>
          <p:cNvPr id="814" name="Google Shape;814;p86"/>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SELECTION STATEMENTS</a:t>
            </a:r>
            <a:br>
              <a:rPr lang="en-US"/>
            </a:br>
            <a:r>
              <a:rPr lang="en-US"/>
              <a:t>(</a:t>
            </a:r>
            <a:r>
              <a:rPr lang="en-US" cap="none"/>
              <a:t>if)</a:t>
            </a:r>
            <a:endParaRPr/>
          </a:p>
        </p:txBody>
      </p:sp>
      <p:sp>
        <p:nvSpPr>
          <p:cNvPr id="815" name="Google Shape;815;p86"/>
          <p:cNvSpPr/>
          <p:nvPr/>
        </p:nvSpPr>
        <p:spPr>
          <a:xfrm>
            <a:off x="500034" y="2357430"/>
            <a:ext cx="2016224" cy="4143404"/>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50">
                <a:solidFill>
                  <a:schemeClr val="dk1"/>
                </a:solidFill>
                <a:latin typeface="Garamond"/>
                <a:ea typeface="Garamond"/>
                <a:cs typeface="Garamond"/>
                <a:sym typeface="Garamond"/>
              </a:rPr>
              <a:t>Syntax:</a:t>
            </a:r>
            <a:endParaRPr/>
          </a:p>
          <a:p>
            <a:pPr indent="0" lvl="0" marL="0" marR="0" rtl="0" algn="l">
              <a:spcBef>
                <a:spcPts val="0"/>
              </a:spcBef>
              <a:spcAft>
                <a:spcPts val="0"/>
              </a:spcAft>
              <a:buNone/>
            </a:pPr>
            <a:r>
              <a:t/>
            </a:r>
            <a:endParaRPr sz="105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050">
                <a:solidFill>
                  <a:schemeClr val="dk1"/>
                </a:solidFill>
                <a:latin typeface="Garamond"/>
                <a:ea typeface="Garamond"/>
                <a:cs typeface="Garamond"/>
                <a:sym typeface="Garamond"/>
              </a:rPr>
              <a:t>if(condition) </a:t>
            </a:r>
            <a:endParaRPr/>
          </a:p>
          <a:p>
            <a:pPr indent="0" lvl="0" marL="0" marR="0" rtl="0" algn="l">
              <a:spcBef>
                <a:spcPts val="0"/>
              </a:spcBef>
              <a:spcAft>
                <a:spcPts val="0"/>
              </a:spcAft>
              <a:buNone/>
            </a:pPr>
            <a:r>
              <a:rPr lang="en-US" sz="105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050">
                <a:solidFill>
                  <a:schemeClr val="dk1"/>
                </a:solidFill>
                <a:latin typeface="Garamond"/>
                <a:ea typeface="Garamond"/>
                <a:cs typeface="Garamond"/>
                <a:sym typeface="Garamond"/>
              </a:rPr>
              <a:t>if(condition) </a:t>
            </a:r>
            <a:endParaRPr/>
          </a:p>
          <a:p>
            <a:pPr indent="0" lvl="0" marL="0" marR="0" rtl="0" algn="l">
              <a:spcBef>
                <a:spcPts val="0"/>
              </a:spcBef>
              <a:spcAft>
                <a:spcPts val="0"/>
              </a:spcAft>
              <a:buNone/>
            </a:pPr>
            <a:r>
              <a:rPr lang="en-US" sz="105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050">
                <a:solidFill>
                  <a:schemeClr val="dk1"/>
                </a:solidFill>
                <a:latin typeface="Garamond"/>
                <a:ea typeface="Garamond"/>
                <a:cs typeface="Garamond"/>
                <a:sym typeface="Garamond"/>
              </a:rPr>
              <a:t>     block1-stmt1</a:t>
            </a:r>
            <a:endParaRPr/>
          </a:p>
          <a:p>
            <a:pPr indent="0" lvl="0" marL="0" marR="0" rtl="0" algn="l">
              <a:spcBef>
                <a:spcPts val="0"/>
              </a:spcBef>
              <a:spcAft>
                <a:spcPts val="0"/>
              </a:spcAft>
              <a:buNone/>
            </a:pPr>
            <a:r>
              <a:rPr lang="en-US" sz="1050">
                <a:solidFill>
                  <a:schemeClr val="dk1"/>
                </a:solidFill>
                <a:latin typeface="Garamond"/>
                <a:ea typeface="Garamond"/>
                <a:cs typeface="Garamond"/>
                <a:sym typeface="Garamond"/>
              </a:rPr>
              <a:t>     block1-stmt2</a:t>
            </a:r>
            <a:endParaRPr/>
          </a:p>
          <a:p>
            <a:pPr indent="0" lvl="0" marL="0" marR="0" rtl="0" algn="l">
              <a:spcBef>
                <a:spcPts val="0"/>
              </a:spcBef>
              <a:spcAft>
                <a:spcPts val="0"/>
              </a:spcAft>
              <a:buNone/>
            </a:pPr>
            <a:r>
              <a:rPr lang="en-US" sz="105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050">
                <a:solidFill>
                  <a:schemeClr val="dk1"/>
                </a:solidFill>
                <a:latin typeface="Garamond"/>
                <a:ea typeface="Garamond"/>
                <a:cs typeface="Garamond"/>
                <a:sym typeface="Garamond"/>
              </a:rPr>
              <a:t>  else </a:t>
            </a:r>
            <a:endParaRPr/>
          </a:p>
          <a:p>
            <a:pPr indent="0" lvl="0" marL="0" marR="0" rtl="0" algn="l">
              <a:spcBef>
                <a:spcPts val="0"/>
              </a:spcBef>
              <a:spcAft>
                <a:spcPts val="0"/>
              </a:spcAft>
              <a:buNone/>
            </a:pPr>
            <a:r>
              <a:rPr lang="en-US" sz="105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050">
                <a:solidFill>
                  <a:schemeClr val="dk1"/>
                </a:solidFill>
                <a:latin typeface="Garamond"/>
                <a:ea typeface="Garamond"/>
                <a:cs typeface="Garamond"/>
                <a:sym typeface="Garamond"/>
              </a:rPr>
              <a:t>     block2-stmt1</a:t>
            </a:r>
            <a:endParaRPr/>
          </a:p>
          <a:p>
            <a:pPr indent="0" lvl="0" marL="0" marR="0" rtl="0" algn="l">
              <a:spcBef>
                <a:spcPts val="0"/>
              </a:spcBef>
              <a:spcAft>
                <a:spcPts val="0"/>
              </a:spcAft>
              <a:buNone/>
            </a:pPr>
            <a:r>
              <a:rPr lang="en-US" sz="1050">
                <a:solidFill>
                  <a:schemeClr val="dk1"/>
                </a:solidFill>
                <a:latin typeface="Garamond"/>
                <a:ea typeface="Garamond"/>
                <a:cs typeface="Garamond"/>
                <a:sym typeface="Garamond"/>
              </a:rPr>
              <a:t>      block2-stm2</a:t>
            </a:r>
            <a:endParaRPr/>
          </a:p>
          <a:p>
            <a:pPr indent="0" lvl="0" marL="0" marR="0" rtl="0" algn="l">
              <a:spcBef>
                <a:spcPts val="0"/>
              </a:spcBef>
              <a:spcAft>
                <a:spcPts val="0"/>
              </a:spcAft>
              <a:buNone/>
            </a:pPr>
            <a:r>
              <a:rPr lang="en-US" sz="1050">
                <a:solidFill>
                  <a:schemeClr val="dk1"/>
                </a:solidFill>
                <a:latin typeface="Garamond"/>
                <a:ea typeface="Garamond"/>
                <a:cs typeface="Garamond"/>
                <a:sym typeface="Garamond"/>
              </a:rPr>
              <a:t>     }</a:t>
            </a:r>
            <a:endParaRPr/>
          </a:p>
          <a:p>
            <a:pPr indent="0" lvl="0" marL="0" marR="0" rtl="0" algn="l">
              <a:spcBef>
                <a:spcPts val="0"/>
              </a:spcBef>
              <a:spcAft>
                <a:spcPts val="0"/>
              </a:spcAft>
              <a:buNone/>
            </a:pPr>
            <a:r>
              <a:t/>
            </a:r>
            <a:endParaRPr sz="105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05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050">
                <a:solidFill>
                  <a:schemeClr val="dk1"/>
                </a:solidFill>
                <a:latin typeface="Garamond"/>
                <a:ea typeface="Garamond"/>
                <a:cs typeface="Garamond"/>
                <a:sym typeface="Garamond"/>
              </a:rPr>
              <a:t>else</a:t>
            </a:r>
            <a:endParaRPr/>
          </a:p>
          <a:p>
            <a:pPr indent="0" lvl="0" marL="0" marR="0" rtl="0" algn="l">
              <a:spcBef>
                <a:spcPts val="0"/>
              </a:spcBef>
              <a:spcAft>
                <a:spcPts val="0"/>
              </a:spcAft>
              <a:buNone/>
            </a:pPr>
            <a:r>
              <a:rPr lang="en-US" sz="105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050">
                <a:solidFill>
                  <a:schemeClr val="dk1"/>
                </a:solidFill>
                <a:latin typeface="Garamond"/>
                <a:ea typeface="Garamond"/>
                <a:cs typeface="Garamond"/>
                <a:sym typeface="Garamond"/>
              </a:rPr>
              <a:t>     block3-stmt1</a:t>
            </a:r>
            <a:endParaRPr/>
          </a:p>
          <a:p>
            <a:pPr indent="0" lvl="0" marL="0" marR="0" rtl="0" algn="l">
              <a:spcBef>
                <a:spcPts val="0"/>
              </a:spcBef>
              <a:spcAft>
                <a:spcPts val="0"/>
              </a:spcAft>
              <a:buNone/>
            </a:pPr>
            <a:r>
              <a:rPr lang="en-US" sz="1050">
                <a:solidFill>
                  <a:schemeClr val="dk1"/>
                </a:solidFill>
                <a:latin typeface="Garamond"/>
                <a:ea typeface="Garamond"/>
                <a:cs typeface="Garamond"/>
                <a:sym typeface="Garamond"/>
              </a:rPr>
              <a:t>      block3-stm2</a:t>
            </a:r>
            <a:endParaRPr/>
          </a:p>
          <a:p>
            <a:pPr indent="0" lvl="0" marL="0" marR="0" rtl="0" algn="l">
              <a:spcBef>
                <a:spcPts val="0"/>
              </a:spcBef>
              <a:spcAft>
                <a:spcPts val="0"/>
              </a:spcAft>
              <a:buNone/>
            </a:pPr>
            <a:r>
              <a:rPr lang="en-US" sz="105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050">
                <a:solidFill>
                  <a:schemeClr val="dk1"/>
                </a:solidFill>
                <a:latin typeface="Garamond"/>
                <a:ea typeface="Garamond"/>
                <a:cs typeface="Garamond"/>
                <a:sym typeface="Garamond"/>
              </a:rPr>
              <a:t>}</a:t>
            </a:r>
            <a:endParaRPr/>
          </a:p>
        </p:txBody>
      </p:sp>
      <p:sp>
        <p:nvSpPr>
          <p:cNvPr id="816" name="Google Shape;816;p86"/>
          <p:cNvSpPr txBox="1"/>
          <p:nvPr/>
        </p:nvSpPr>
        <p:spPr>
          <a:xfrm>
            <a:off x="3203848" y="1640040"/>
            <a:ext cx="2614064" cy="45720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accent1"/>
              </a:buClr>
              <a:buSzPts val="2295"/>
              <a:buFont typeface="Noto Sans Symbols"/>
              <a:buNone/>
            </a:pPr>
            <a:r>
              <a:rPr lang="en-US" sz="2700">
                <a:solidFill>
                  <a:schemeClr val="lt1"/>
                </a:solidFill>
                <a:latin typeface="Garamond"/>
                <a:ea typeface="Garamond"/>
                <a:cs typeface="Garamond"/>
                <a:sym typeface="Garamond"/>
              </a:rPr>
              <a:t>                  </a:t>
            </a:r>
            <a:endParaRPr/>
          </a:p>
        </p:txBody>
      </p:sp>
      <p:sp>
        <p:nvSpPr>
          <p:cNvPr id="817" name="Google Shape;817;p86"/>
          <p:cNvSpPr txBox="1"/>
          <p:nvPr/>
        </p:nvSpPr>
        <p:spPr>
          <a:xfrm>
            <a:off x="6084168" y="1640040"/>
            <a:ext cx="2614064" cy="45720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accent1"/>
              </a:buClr>
              <a:buSzPts val="2295"/>
              <a:buFont typeface="Noto Sans Symbols"/>
              <a:buNone/>
            </a:pPr>
            <a:r>
              <a:rPr lang="en-US" sz="2700">
                <a:solidFill>
                  <a:schemeClr val="lt1"/>
                </a:solidFill>
                <a:latin typeface="Garamond"/>
                <a:ea typeface="Garamond"/>
                <a:cs typeface="Garamond"/>
                <a:sym typeface="Garamond"/>
              </a:rPr>
              <a:t>   </a:t>
            </a:r>
            <a:endParaRPr/>
          </a:p>
          <a:p>
            <a:pPr indent="0" lvl="0" marL="0" marR="0" rtl="0" algn="l">
              <a:spcBef>
                <a:spcPts val="540"/>
              </a:spcBef>
              <a:spcAft>
                <a:spcPts val="0"/>
              </a:spcAft>
              <a:buClr>
                <a:schemeClr val="accent1"/>
              </a:buClr>
              <a:buSzPts val="2295"/>
              <a:buFont typeface="Noto Sans Symbols"/>
              <a:buNone/>
            </a:pPr>
            <a:r>
              <a:rPr lang="en-US" sz="2700">
                <a:solidFill>
                  <a:schemeClr val="lt1"/>
                </a:solidFill>
                <a:latin typeface="Garamond"/>
                <a:ea typeface="Garamond"/>
                <a:cs typeface="Garamond"/>
                <a:sym typeface="Garamond"/>
              </a:rPr>
              <a:t>           </a:t>
            </a:r>
            <a:endParaRPr/>
          </a:p>
        </p:txBody>
      </p:sp>
      <p:sp>
        <p:nvSpPr>
          <p:cNvPr id="818" name="Google Shape;818;p86"/>
          <p:cNvSpPr txBox="1"/>
          <p:nvPr/>
        </p:nvSpPr>
        <p:spPr>
          <a:xfrm>
            <a:off x="214282" y="1643051"/>
            <a:ext cx="407196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700" u="sng">
                <a:solidFill>
                  <a:schemeClr val="lt1"/>
                </a:solidFill>
                <a:latin typeface="Garamond"/>
                <a:ea typeface="Garamond"/>
                <a:cs typeface="Garamond"/>
                <a:sym typeface="Garamond"/>
              </a:rPr>
              <a:t>“Nested </a:t>
            </a:r>
            <a:r>
              <a:rPr lang="en-US" sz="2800" u="sng">
                <a:solidFill>
                  <a:schemeClr val="lt1"/>
                </a:solidFill>
                <a:latin typeface="Garamond"/>
                <a:ea typeface="Garamond"/>
                <a:cs typeface="Garamond"/>
                <a:sym typeface="Garamond"/>
              </a:rPr>
              <a:t>if-else Statement</a:t>
            </a:r>
            <a:r>
              <a:rPr lang="en-US" sz="2700" u="sng">
                <a:solidFill>
                  <a:schemeClr val="lt1"/>
                </a:solidFill>
                <a:latin typeface="Garamond"/>
                <a:ea typeface="Garamond"/>
                <a:cs typeface="Garamond"/>
                <a:sym typeface="Garamond"/>
              </a:rPr>
              <a:t>”</a:t>
            </a:r>
            <a:endParaRPr/>
          </a:p>
        </p:txBody>
      </p:sp>
      <p:sp>
        <p:nvSpPr>
          <p:cNvPr id="819" name="Google Shape;819;p86"/>
          <p:cNvSpPr txBox="1"/>
          <p:nvPr/>
        </p:nvSpPr>
        <p:spPr>
          <a:xfrm>
            <a:off x="2786050" y="2357430"/>
            <a:ext cx="11993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Flow Chart</a:t>
            </a:r>
            <a:endParaRPr/>
          </a:p>
        </p:txBody>
      </p:sp>
      <p:sp>
        <p:nvSpPr>
          <p:cNvPr id="820" name="Google Shape;820;p86"/>
          <p:cNvSpPr/>
          <p:nvPr/>
        </p:nvSpPr>
        <p:spPr>
          <a:xfrm>
            <a:off x="5714976" y="2643182"/>
            <a:ext cx="3429024" cy="357190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if( a&gt;b)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if(a &gt;c)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System.out.print(“A is big");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else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System.out.print(“b is big");</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else</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if(b &gt;c)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System.out.print(“B is big");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else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System.out.print(“b is big");</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a:t>
            </a:r>
            <a:endParaRPr/>
          </a:p>
        </p:txBody>
      </p:sp>
      <p:sp>
        <p:nvSpPr>
          <p:cNvPr id="821" name="Google Shape;821;p86"/>
          <p:cNvSpPr txBox="1"/>
          <p:nvPr/>
        </p:nvSpPr>
        <p:spPr>
          <a:xfrm>
            <a:off x="5429256" y="2428868"/>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descr="Nested If in Java Programming" id="822" name="Google Shape;822;p8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descr="Nested If in Java Programming" id="823" name="Google Shape;823;p8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pic>
        <p:nvPicPr>
          <p:cNvPr descr="Java Control Statements- if-else and switch statements | Learn ..." id="824" name="Google Shape;824;p86"/>
          <p:cNvPicPr preferRelativeResize="0"/>
          <p:nvPr/>
        </p:nvPicPr>
        <p:blipFill rotWithShape="1">
          <a:blip r:embed="rId3">
            <a:alphaModFix/>
          </a:blip>
          <a:srcRect b="10000" l="0" r="0" t="0"/>
          <a:stretch/>
        </p:blipFill>
        <p:spPr>
          <a:xfrm>
            <a:off x="2643174" y="2643182"/>
            <a:ext cx="2939163" cy="257176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1000"/>
                                        <p:tgtEl>
                                          <p:spTgt spid="8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9"/>
                                        </p:tgtEl>
                                        <p:attrNameLst>
                                          <p:attrName>style.visibility</p:attrName>
                                        </p:attrNameLst>
                                      </p:cBhvr>
                                      <p:to>
                                        <p:strVal val="visible"/>
                                      </p:to>
                                    </p:set>
                                    <p:animEffect filter="fade" transition="in">
                                      <p:cBhvr>
                                        <p:cTn dur="500"/>
                                        <p:tgtEl>
                                          <p:spTgt spid="8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gtEl>
                                        <p:attrNameLst>
                                          <p:attrName>style.visibility</p:attrName>
                                        </p:attrNameLst>
                                      </p:cBhvr>
                                      <p:to>
                                        <p:strVal val="visible"/>
                                      </p:to>
                                    </p:set>
                                    <p:animEffect filter="fade" transition="in">
                                      <p:cBhvr>
                                        <p:cTn dur="500"/>
                                        <p:tgtEl>
                                          <p:spTgt spid="8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87"/>
          <p:cNvSpPr txBox="1"/>
          <p:nvPr>
            <p:ph idx="1" type="body"/>
          </p:nvPr>
        </p:nvSpPr>
        <p:spPr>
          <a:xfrm>
            <a:off x="323528" y="1642388"/>
            <a:ext cx="2614064" cy="45720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rPr lang="en-US"/>
              <a:t>           </a:t>
            </a:r>
            <a:endParaRPr/>
          </a:p>
        </p:txBody>
      </p:sp>
      <p:sp>
        <p:nvSpPr>
          <p:cNvPr id="830" name="Google Shape;830;p87"/>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SELECTION STATEMENTS</a:t>
            </a:r>
            <a:br>
              <a:rPr lang="en-US"/>
            </a:br>
            <a:r>
              <a:rPr lang="en-US"/>
              <a:t>(</a:t>
            </a:r>
            <a:r>
              <a:rPr lang="en-US" cap="none"/>
              <a:t>if)</a:t>
            </a:r>
            <a:endParaRPr/>
          </a:p>
        </p:txBody>
      </p:sp>
      <p:sp>
        <p:nvSpPr>
          <p:cNvPr id="831" name="Google Shape;831;p87"/>
          <p:cNvSpPr/>
          <p:nvPr/>
        </p:nvSpPr>
        <p:spPr>
          <a:xfrm>
            <a:off x="500034" y="2214554"/>
            <a:ext cx="2016224" cy="450057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Garamond"/>
                <a:ea typeface="Garamond"/>
                <a:cs typeface="Garamond"/>
                <a:sym typeface="Garamond"/>
              </a:rPr>
              <a:t>Syntax:</a:t>
            </a:r>
            <a:endParaRPr/>
          </a:p>
          <a:p>
            <a:pPr indent="0" lvl="0" marL="0" marR="0" rtl="0" algn="l">
              <a:spcBef>
                <a:spcPts val="0"/>
              </a:spcBef>
              <a:spcAft>
                <a:spcPts val="0"/>
              </a:spcAft>
              <a:buNone/>
            </a:pPr>
            <a:r>
              <a:t/>
            </a:r>
            <a:endParaRPr sz="14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if(condition)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block1-stmt1</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block1-stmt2</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else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if(condition)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block2-stmt1</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block2-stmt2</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else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block3-stmt1</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block3-stm2</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a:t>
            </a:r>
            <a:endParaRPr/>
          </a:p>
          <a:p>
            <a:pPr indent="0" lvl="0" marL="0" marR="0" rtl="0" algn="l">
              <a:spcBef>
                <a:spcPts val="0"/>
              </a:spcBef>
              <a:spcAft>
                <a:spcPts val="0"/>
              </a:spcAft>
              <a:buNone/>
            </a:pPr>
            <a:r>
              <a:t/>
            </a:r>
            <a:endParaRPr sz="14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a:t>
            </a:r>
            <a:endParaRPr/>
          </a:p>
        </p:txBody>
      </p:sp>
      <p:sp>
        <p:nvSpPr>
          <p:cNvPr id="832" name="Google Shape;832;p87"/>
          <p:cNvSpPr txBox="1"/>
          <p:nvPr/>
        </p:nvSpPr>
        <p:spPr>
          <a:xfrm>
            <a:off x="3203848" y="1640040"/>
            <a:ext cx="2614064" cy="45720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accent1"/>
              </a:buClr>
              <a:buSzPts val="2295"/>
              <a:buFont typeface="Noto Sans Symbols"/>
              <a:buNone/>
            </a:pPr>
            <a:r>
              <a:rPr lang="en-US" sz="2700">
                <a:solidFill>
                  <a:schemeClr val="lt1"/>
                </a:solidFill>
                <a:latin typeface="Garamond"/>
                <a:ea typeface="Garamond"/>
                <a:cs typeface="Garamond"/>
                <a:sym typeface="Garamond"/>
              </a:rPr>
              <a:t>                  </a:t>
            </a:r>
            <a:endParaRPr/>
          </a:p>
        </p:txBody>
      </p:sp>
      <p:sp>
        <p:nvSpPr>
          <p:cNvPr id="833" name="Google Shape;833;p87"/>
          <p:cNvSpPr txBox="1"/>
          <p:nvPr/>
        </p:nvSpPr>
        <p:spPr>
          <a:xfrm>
            <a:off x="6143636" y="1214422"/>
            <a:ext cx="2614064" cy="45720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accent1"/>
              </a:buClr>
              <a:buSzPts val="2295"/>
              <a:buFont typeface="Noto Sans Symbols"/>
              <a:buNone/>
            </a:pPr>
            <a:r>
              <a:rPr lang="en-US" sz="2700">
                <a:solidFill>
                  <a:schemeClr val="lt1"/>
                </a:solidFill>
                <a:latin typeface="Garamond"/>
                <a:ea typeface="Garamond"/>
                <a:cs typeface="Garamond"/>
                <a:sym typeface="Garamond"/>
              </a:rPr>
              <a:t>   </a:t>
            </a:r>
            <a:endParaRPr/>
          </a:p>
          <a:p>
            <a:pPr indent="0" lvl="0" marL="0" marR="0" rtl="0" algn="l">
              <a:spcBef>
                <a:spcPts val="540"/>
              </a:spcBef>
              <a:spcAft>
                <a:spcPts val="0"/>
              </a:spcAft>
              <a:buClr>
                <a:schemeClr val="accent1"/>
              </a:buClr>
              <a:buSzPts val="2295"/>
              <a:buFont typeface="Noto Sans Symbols"/>
              <a:buNone/>
            </a:pPr>
            <a:r>
              <a:rPr lang="en-US" sz="2700">
                <a:solidFill>
                  <a:schemeClr val="lt1"/>
                </a:solidFill>
                <a:latin typeface="Garamond"/>
                <a:ea typeface="Garamond"/>
                <a:cs typeface="Garamond"/>
                <a:sym typeface="Garamond"/>
              </a:rPr>
              <a:t>           </a:t>
            </a:r>
            <a:endParaRPr/>
          </a:p>
        </p:txBody>
      </p:sp>
      <p:sp>
        <p:nvSpPr>
          <p:cNvPr id="834" name="Google Shape;834;p87"/>
          <p:cNvSpPr txBox="1"/>
          <p:nvPr/>
        </p:nvSpPr>
        <p:spPr>
          <a:xfrm>
            <a:off x="214282" y="1643051"/>
            <a:ext cx="471490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700" u="sng">
                <a:solidFill>
                  <a:schemeClr val="lt1"/>
                </a:solidFill>
                <a:latin typeface="Garamond"/>
                <a:ea typeface="Garamond"/>
                <a:cs typeface="Garamond"/>
                <a:sym typeface="Garamond"/>
              </a:rPr>
              <a:t>“</a:t>
            </a:r>
            <a:r>
              <a:rPr lang="en-US" sz="2800" u="sng">
                <a:solidFill>
                  <a:schemeClr val="lt1"/>
                </a:solidFill>
                <a:latin typeface="Garamond"/>
                <a:ea typeface="Garamond"/>
                <a:cs typeface="Garamond"/>
                <a:sym typeface="Garamond"/>
              </a:rPr>
              <a:t>else-if Ladder Statement</a:t>
            </a:r>
            <a:r>
              <a:rPr lang="en-US" sz="2700" u="sng">
                <a:solidFill>
                  <a:schemeClr val="lt1"/>
                </a:solidFill>
                <a:latin typeface="Garamond"/>
                <a:ea typeface="Garamond"/>
                <a:cs typeface="Garamond"/>
                <a:sym typeface="Garamond"/>
              </a:rPr>
              <a:t>”</a:t>
            </a:r>
            <a:endParaRPr/>
          </a:p>
        </p:txBody>
      </p:sp>
      <p:sp>
        <p:nvSpPr>
          <p:cNvPr id="835" name="Google Shape;835;p87"/>
          <p:cNvSpPr txBox="1"/>
          <p:nvPr/>
        </p:nvSpPr>
        <p:spPr>
          <a:xfrm>
            <a:off x="2786050" y="2214554"/>
            <a:ext cx="11993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Flow Chart</a:t>
            </a:r>
            <a:endParaRPr/>
          </a:p>
        </p:txBody>
      </p:sp>
      <p:pic>
        <p:nvPicPr>
          <p:cNvPr descr="Java if else Ladder (With Examples)- coderforevers" id="836" name="Google Shape;836;p87"/>
          <p:cNvPicPr preferRelativeResize="0"/>
          <p:nvPr/>
        </p:nvPicPr>
        <p:blipFill rotWithShape="1">
          <a:blip r:embed="rId3">
            <a:alphaModFix/>
          </a:blip>
          <a:srcRect b="0" l="0" r="0" t="0"/>
          <a:stretch/>
        </p:blipFill>
        <p:spPr>
          <a:xfrm>
            <a:off x="3143240" y="2643182"/>
            <a:ext cx="5048250" cy="39243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1000"/>
                                        <p:tgtEl>
                                          <p:spTgt spid="8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500"/>
                                        <p:tgtEl>
                                          <p:spTgt spid="8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500"/>
                                        <p:tgtEl>
                                          <p:spTgt spid="8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88"/>
          <p:cNvSpPr txBox="1"/>
          <p:nvPr>
            <p:ph idx="1" type="body"/>
          </p:nvPr>
        </p:nvSpPr>
        <p:spPr>
          <a:xfrm>
            <a:off x="323528" y="1642388"/>
            <a:ext cx="2614064" cy="45720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rPr lang="en-US"/>
              <a:t>           </a:t>
            </a:r>
            <a:endParaRPr/>
          </a:p>
        </p:txBody>
      </p:sp>
      <p:sp>
        <p:nvSpPr>
          <p:cNvPr id="842" name="Google Shape;842;p88"/>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SELECTION STATEMENTS</a:t>
            </a:r>
            <a:br>
              <a:rPr lang="en-US"/>
            </a:br>
            <a:r>
              <a:rPr lang="en-US"/>
              <a:t>(</a:t>
            </a:r>
            <a:r>
              <a:rPr lang="en-US" cap="none"/>
              <a:t>switch)</a:t>
            </a:r>
            <a:endParaRPr/>
          </a:p>
        </p:txBody>
      </p:sp>
      <p:sp>
        <p:nvSpPr>
          <p:cNvPr id="843" name="Google Shape;843;p88"/>
          <p:cNvSpPr/>
          <p:nvPr/>
        </p:nvSpPr>
        <p:spPr>
          <a:xfrm>
            <a:off x="500034" y="2214554"/>
            <a:ext cx="2016224" cy="450057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Garamond"/>
                <a:ea typeface="Garamond"/>
                <a:cs typeface="Garamond"/>
                <a:sym typeface="Garamond"/>
              </a:rPr>
              <a:t>Syntax:</a:t>
            </a:r>
            <a:endParaRPr/>
          </a:p>
          <a:p>
            <a:pPr indent="0" lvl="0" marL="0" marR="0" rtl="0" algn="l">
              <a:spcBef>
                <a:spcPts val="0"/>
              </a:spcBef>
              <a:spcAft>
                <a:spcPts val="0"/>
              </a:spcAft>
              <a:buNone/>
            </a:pPr>
            <a:r>
              <a:t/>
            </a:r>
            <a:endParaRPr sz="14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switch(expression)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case value :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 Statements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break; // optional case value :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 Statements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break; // optional </a:t>
            </a:r>
            <a:endParaRPr/>
          </a:p>
          <a:p>
            <a:pPr indent="0" lvl="0" marL="0" marR="0" rtl="0" algn="l">
              <a:spcBef>
                <a:spcPts val="0"/>
              </a:spcBef>
              <a:spcAft>
                <a:spcPts val="0"/>
              </a:spcAft>
              <a:buNone/>
            </a:pPr>
            <a:r>
              <a:t/>
            </a:r>
            <a:endParaRPr sz="14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sz="14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You can have any number of case statements. </a:t>
            </a:r>
            <a:endParaRPr/>
          </a:p>
          <a:p>
            <a:pPr indent="0" lvl="0" marL="0" marR="0" rtl="0" algn="l">
              <a:spcBef>
                <a:spcPts val="0"/>
              </a:spcBef>
              <a:spcAft>
                <a:spcPts val="0"/>
              </a:spcAft>
              <a:buNone/>
            </a:pPr>
            <a:r>
              <a:t/>
            </a:r>
            <a:endParaRPr sz="14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default : // Optional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 Statements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a:t>
            </a:r>
            <a:endParaRPr sz="14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sz="14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a:t>
            </a:r>
            <a:endParaRPr/>
          </a:p>
        </p:txBody>
      </p:sp>
      <p:sp>
        <p:nvSpPr>
          <p:cNvPr id="844" name="Google Shape;844;p88"/>
          <p:cNvSpPr txBox="1"/>
          <p:nvPr/>
        </p:nvSpPr>
        <p:spPr>
          <a:xfrm>
            <a:off x="3203848" y="1640040"/>
            <a:ext cx="2614064" cy="45720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accent1"/>
              </a:buClr>
              <a:buSzPts val="2295"/>
              <a:buFont typeface="Noto Sans Symbols"/>
              <a:buNone/>
            </a:pPr>
            <a:r>
              <a:rPr lang="en-US" sz="2700">
                <a:solidFill>
                  <a:schemeClr val="lt1"/>
                </a:solidFill>
                <a:latin typeface="Garamond"/>
                <a:ea typeface="Garamond"/>
                <a:cs typeface="Garamond"/>
                <a:sym typeface="Garamond"/>
              </a:rPr>
              <a:t>                  </a:t>
            </a:r>
            <a:endParaRPr/>
          </a:p>
        </p:txBody>
      </p:sp>
      <p:sp>
        <p:nvSpPr>
          <p:cNvPr id="845" name="Google Shape;845;p88"/>
          <p:cNvSpPr txBox="1"/>
          <p:nvPr/>
        </p:nvSpPr>
        <p:spPr>
          <a:xfrm>
            <a:off x="6143636" y="1214422"/>
            <a:ext cx="2614064" cy="45720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accent1"/>
              </a:buClr>
              <a:buSzPts val="2295"/>
              <a:buFont typeface="Noto Sans Symbols"/>
              <a:buNone/>
            </a:pPr>
            <a:r>
              <a:rPr lang="en-US" sz="2700">
                <a:solidFill>
                  <a:schemeClr val="lt1"/>
                </a:solidFill>
                <a:latin typeface="Garamond"/>
                <a:ea typeface="Garamond"/>
                <a:cs typeface="Garamond"/>
                <a:sym typeface="Garamond"/>
              </a:rPr>
              <a:t>   </a:t>
            </a:r>
            <a:endParaRPr/>
          </a:p>
          <a:p>
            <a:pPr indent="0" lvl="0" marL="0" marR="0" rtl="0" algn="l">
              <a:spcBef>
                <a:spcPts val="540"/>
              </a:spcBef>
              <a:spcAft>
                <a:spcPts val="0"/>
              </a:spcAft>
              <a:buClr>
                <a:schemeClr val="accent1"/>
              </a:buClr>
              <a:buSzPts val="2295"/>
              <a:buFont typeface="Noto Sans Symbols"/>
              <a:buNone/>
            </a:pPr>
            <a:r>
              <a:rPr lang="en-US" sz="2700">
                <a:solidFill>
                  <a:schemeClr val="lt1"/>
                </a:solidFill>
                <a:latin typeface="Garamond"/>
                <a:ea typeface="Garamond"/>
                <a:cs typeface="Garamond"/>
                <a:sym typeface="Garamond"/>
              </a:rPr>
              <a:t>           </a:t>
            </a:r>
            <a:endParaRPr/>
          </a:p>
        </p:txBody>
      </p:sp>
      <p:sp>
        <p:nvSpPr>
          <p:cNvPr id="846" name="Google Shape;846;p88"/>
          <p:cNvSpPr txBox="1"/>
          <p:nvPr/>
        </p:nvSpPr>
        <p:spPr>
          <a:xfrm>
            <a:off x="214282" y="1643051"/>
            <a:ext cx="471490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700" u="sng">
                <a:solidFill>
                  <a:schemeClr val="lt1"/>
                </a:solidFill>
                <a:latin typeface="Garamond"/>
                <a:ea typeface="Garamond"/>
                <a:cs typeface="Garamond"/>
                <a:sym typeface="Garamond"/>
              </a:rPr>
              <a:t>“</a:t>
            </a:r>
            <a:r>
              <a:rPr lang="en-US" sz="2800" u="sng">
                <a:solidFill>
                  <a:schemeClr val="lt1"/>
                </a:solidFill>
                <a:latin typeface="Garamond"/>
                <a:ea typeface="Garamond"/>
                <a:cs typeface="Garamond"/>
                <a:sym typeface="Garamond"/>
              </a:rPr>
              <a:t>switch Statement</a:t>
            </a:r>
            <a:r>
              <a:rPr lang="en-US" sz="2700" u="sng">
                <a:solidFill>
                  <a:schemeClr val="lt1"/>
                </a:solidFill>
                <a:latin typeface="Garamond"/>
                <a:ea typeface="Garamond"/>
                <a:cs typeface="Garamond"/>
                <a:sym typeface="Garamond"/>
              </a:rPr>
              <a:t>”</a:t>
            </a:r>
            <a:endParaRPr/>
          </a:p>
        </p:txBody>
      </p:sp>
      <p:sp>
        <p:nvSpPr>
          <p:cNvPr id="847" name="Google Shape;847;p88"/>
          <p:cNvSpPr txBox="1"/>
          <p:nvPr/>
        </p:nvSpPr>
        <p:spPr>
          <a:xfrm>
            <a:off x="5857884" y="178592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pic>
        <p:nvPicPr>
          <p:cNvPr descr="Switch Statement" id="848" name="Google Shape;848;p88"/>
          <p:cNvPicPr preferRelativeResize="0"/>
          <p:nvPr/>
        </p:nvPicPr>
        <p:blipFill rotWithShape="1">
          <a:blip r:embed="rId3">
            <a:alphaModFix/>
          </a:blip>
          <a:srcRect b="0" l="0" r="0" t="0"/>
          <a:stretch/>
        </p:blipFill>
        <p:spPr>
          <a:xfrm>
            <a:off x="2857488" y="2643182"/>
            <a:ext cx="2876550" cy="3857625"/>
          </a:xfrm>
          <a:prstGeom prst="rect">
            <a:avLst/>
          </a:prstGeom>
          <a:noFill/>
          <a:ln>
            <a:noFill/>
          </a:ln>
        </p:spPr>
      </p:pic>
      <p:sp>
        <p:nvSpPr>
          <p:cNvPr id="849" name="Google Shape;849;p88"/>
          <p:cNvSpPr/>
          <p:nvPr/>
        </p:nvSpPr>
        <p:spPr>
          <a:xfrm>
            <a:off x="5857884" y="2214554"/>
            <a:ext cx="3143272" cy="450057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t/>
            </a:r>
            <a:endParaRPr sz="14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switch(grade)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case 'A' :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System.out.println("Excellent!");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break;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case 'B' :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case 'C' :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System.out.println("Well done");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break;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case 'D' :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System.out.println(“Passed");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break;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case 'F'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System.out.println(“Fail");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break;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default :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System.out.println("Invalid grade"); }</a:t>
            </a:r>
            <a:endParaRPr sz="14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a:t>
            </a:r>
            <a:endParaRPr/>
          </a:p>
        </p:txBody>
      </p:sp>
      <p:sp>
        <p:nvSpPr>
          <p:cNvPr id="850" name="Google Shape;850;p88"/>
          <p:cNvSpPr txBox="1"/>
          <p:nvPr/>
        </p:nvSpPr>
        <p:spPr>
          <a:xfrm>
            <a:off x="2928926" y="2214554"/>
            <a:ext cx="11993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Flow Chart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1000"/>
                                        <p:tgtEl>
                                          <p:spTgt spid="8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0"/>
                                        </p:tgtEl>
                                        <p:attrNameLst>
                                          <p:attrName>style.visibility</p:attrName>
                                        </p:attrNameLst>
                                      </p:cBhvr>
                                      <p:to>
                                        <p:strVal val="visible"/>
                                      </p:to>
                                    </p:set>
                                    <p:animEffect filter="fade" transition="in">
                                      <p:cBhvr>
                                        <p:cTn dur="500"/>
                                        <p:tgtEl>
                                          <p:spTgt spid="8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500"/>
                                        <p:tgtEl>
                                          <p:spTgt spid="8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9"/>
                                        </p:tgtEl>
                                        <p:attrNameLst>
                                          <p:attrName>style.visibility</p:attrName>
                                        </p:attrNameLst>
                                      </p:cBhvr>
                                      <p:to>
                                        <p:strVal val="visible"/>
                                      </p:to>
                                    </p:set>
                                    <p:animEffect filter="fade" transition="in">
                                      <p:cBhvr>
                                        <p:cTn dur="500"/>
                                        <p:tgtEl>
                                          <p:spTgt spid="8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89"/>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#9: Control Statements in Java</a:t>
            </a:r>
            <a:endParaRPr/>
          </a:p>
          <a:p>
            <a:pPr indent="0" lvl="0" marL="0" rtl="0" algn="ctr">
              <a:lnSpc>
                <a:spcPct val="100000"/>
              </a:lnSpc>
              <a:spcBef>
                <a:spcPts val="600"/>
              </a:spcBef>
              <a:spcAft>
                <a:spcPts val="0"/>
              </a:spcAft>
              <a:buSzPts val="3200"/>
              <a:buFont typeface="Garamond"/>
              <a:buNone/>
            </a:pPr>
            <a:r>
              <a:rPr lang="en-US" sz="3200"/>
              <a:t>(Part-2)</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rPr lang="en-US"/>
              <a:t>by</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857" name="Google Shape;857;p89"/>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90"/>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863" name="Google Shape;863;p9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CONTROL STATEMENTS</a:t>
            </a:r>
            <a:endParaRPr/>
          </a:p>
        </p:txBody>
      </p:sp>
      <p:sp>
        <p:nvSpPr>
          <p:cNvPr id="864" name="Google Shape;864;p90"/>
          <p:cNvSpPr txBox="1"/>
          <p:nvPr/>
        </p:nvSpPr>
        <p:spPr>
          <a:xfrm>
            <a:off x="1071538" y="3714752"/>
            <a:ext cx="2028119"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Selection Statements</a:t>
            </a:r>
            <a:endParaRPr sz="1800">
              <a:solidFill>
                <a:schemeClr val="dk1"/>
              </a:solidFill>
              <a:latin typeface="Garamond"/>
              <a:ea typeface="Garamond"/>
              <a:cs typeface="Garamond"/>
              <a:sym typeface="Garamond"/>
            </a:endParaRPr>
          </a:p>
        </p:txBody>
      </p:sp>
      <p:sp>
        <p:nvSpPr>
          <p:cNvPr id="865" name="Google Shape;865;p90"/>
          <p:cNvSpPr txBox="1"/>
          <p:nvPr/>
        </p:nvSpPr>
        <p:spPr>
          <a:xfrm>
            <a:off x="3714744" y="4357694"/>
            <a:ext cx="1956561"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Iterative Statements</a:t>
            </a:r>
            <a:endParaRPr/>
          </a:p>
        </p:txBody>
      </p:sp>
      <p:sp>
        <p:nvSpPr>
          <p:cNvPr id="866" name="Google Shape;866;p90"/>
          <p:cNvSpPr txBox="1"/>
          <p:nvPr/>
        </p:nvSpPr>
        <p:spPr>
          <a:xfrm>
            <a:off x="3786182" y="2714620"/>
            <a:ext cx="1915909"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Control Statements</a:t>
            </a:r>
            <a:endParaRPr sz="1800">
              <a:solidFill>
                <a:schemeClr val="dk1"/>
              </a:solidFill>
              <a:latin typeface="Garamond"/>
              <a:ea typeface="Garamond"/>
              <a:cs typeface="Garamond"/>
              <a:sym typeface="Garamond"/>
            </a:endParaRPr>
          </a:p>
        </p:txBody>
      </p:sp>
      <p:cxnSp>
        <p:nvCxnSpPr>
          <p:cNvPr id="867" name="Google Shape;867;p90"/>
          <p:cNvCxnSpPr/>
          <p:nvPr/>
        </p:nvCxnSpPr>
        <p:spPr>
          <a:xfrm>
            <a:off x="2214546" y="3357562"/>
            <a:ext cx="4786346" cy="1588"/>
          </a:xfrm>
          <a:prstGeom prst="straightConnector1">
            <a:avLst/>
          </a:prstGeom>
          <a:noFill/>
          <a:ln cap="flat" cmpd="sng" w="9525">
            <a:solidFill>
              <a:schemeClr val="accent1"/>
            </a:solidFill>
            <a:prstDash val="solid"/>
            <a:round/>
            <a:headEnd len="sm" w="sm" type="none"/>
            <a:tailEnd len="sm" w="sm" type="none"/>
          </a:ln>
        </p:spPr>
      </p:cxnSp>
      <p:cxnSp>
        <p:nvCxnSpPr>
          <p:cNvPr id="868" name="Google Shape;868;p90"/>
          <p:cNvCxnSpPr/>
          <p:nvPr/>
        </p:nvCxnSpPr>
        <p:spPr>
          <a:xfrm rot="5400000">
            <a:off x="2070876" y="3500438"/>
            <a:ext cx="285752" cy="1588"/>
          </a:xfrm>
          <a:prstGeom prst="straightConnector1">
            <a:avLst/>
          </a:prstGeom>
          <a:noFill/>
          <a:ln cap="flat" cmpd="sng" w="9525">
            <a:solidFill>
              <a:schemeClr val="accent1"/>
            </a:solidFill>
            <a:prstDash val="solid"/>
            <a:round/>
            <a:headEnd len="sm" w="sm" type="none"/>
            <a:tailEnd len="med" w="med" type="stealth"/>
          </a:ln>
        </p:spPr>
      </p:cxnSp>
      <p:cxnSp>
        <p:nvCxnSpPr>
          <p:cNvPr id="869" name="Google Shape;869;p90"/>
          <p:cNvCxnSpPr/>
          <p:nvPr/>
        </p:nvCxnSpPr>
        <p:spPr>
          <a:xfrm rot="5400000">
            <a:off x="6786578" y="3571876"/>
            <a:ext cx="428628" cy="1588"/>
          </a:xfrm>
          <a:prstGeom prst="straightConnector1">
            <a:avLst/>
          </a:prstGeom>
          <a:noFill/>
          <a:ln cap="flat" cmpd="sng" w="9525">
            <a:solidFill>
              <a:schemeClr val="accent1"/>
            </a:solidFill>
            <a:prstDash val="solid"/>
            <a:round/>
            <a:headEnd len="sm" w="sm" type="none"/>
            <a:tailEnd len="med" w="med" type="stealth"/>
          </a:ln>
        </p:spPr>
      </p:cxnSp>
      <p:cxnSp>
        <p:nvCxnSpPr>
          <p:cNvPr id="870" name="Google Shape;870;p90"/>
          <p:cNvCxnSpPr/>
          <p:nvPr/>
        </p:nvCxnSpPr>
        <p:spPr>
          <a:xfrm rot="5400000">
            <a:off x="4572103" y="3214792"/>
            <a:ext cx="273612" cy="11933"/>
          </a:xfrm>
          <a:prstGeom prst="straightConnector1">
            <a:avLst/>
          </a:prstGeom>
          <a:noFill/>
          <a:ln cap="flat" cmpd="sng" w="9525">
            <a:solidFill>
              <a:schemeClr val="accent1"/>
            </a:solidFill>
            <a:prstDash val="solid"/>
            <a:round/>
            <a:headEnd len="sm" w="sm" type="none"/>
            <a:tailEnd len="sm" w="sm" type="none"/>
          </a:ln>
        </p:spPr>
      </p:cxnSp>
      <p:cxnSp>
        <p:nvCxnSpPr>
          <p:cNvPr id="871" name="Google Shape;871;p90"/>
          <p:cNvCxnSpPr>
            <a:endCxn id="865" idx="0"/>
          </p:cNvCxnSpPr>
          <p:nvPr/>
        </p:nvCxnSpPr>
        <p:spPr>
          <a:xfrm flipH="1">
            <a:off x="4693025" y="3357494"/>
            <a:ext cx="23400" cy="1000200"/>
          </a:xfrm>
          <a:prstGeom prst="straightConnector1">
            <a:avLst/>
          </a:prstGeom>
          <a:noFill/>
          <a:ln cap="flat" cmpd="sng" w="9525">
            <a:solidFill>
              <a:schemeClr val="accent1"/>
            </a:solidFill>
            <a:prstDash val="solid"/>
            <a:round/>
            <a:headEnd len="sm" w="sm" type="none"/>
            <a:tailEnd len="med" w="med" type="stealth"/>
          </a:ln>
        </p:spPr>
      </p:cxnSp>
      <p:sp>
        <p:nvSpPr>
          <p:cNvPr id="872" name="Google Shape;872;p90"/>
          <p:cNvSpPr txBox="1"/>
          <p:nvPr/>
        </p:nvSpPr>
        <p:spPr>
          <a:xfrm>
            <a:off x="6143636" y="3786190"/>
            <a:ext cx="1973361" cy="369332"/>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Transfer Statements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500"/>
                                        <p:tgtEl>
                                          <p:spTgt spid="8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500"/>
                                        <p:tgtEl>
                                          <p:spTgt spid="870"/>
                                        </p:tgtEl>
                                      </p:cBhvr>
                                    </p:animEffect>
                                  </p:childTnLst>
                                </p:cTn>
                              </p:par>
                              <p:par>
                                <p:cTn fill="hold" nodeType="with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500"/>
                                        <p:tgtEl>
                                          <p:spTgt spid="867"/>
                                        </p:tgtEl>
                                      </p:cBhvr>
                                    </p:animEffect>
                                  </p:childTnLst>
                                </p:cTn>
                              </p:par>
                              <p:par>
                                <p:cTn fill="hold" nodeType="with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500"/>
                                        <p:tgtEl>
                                          <p:spTgt spid="868"/>
                                        </p:tgtEl>
                                      </p:cBhvr>
                                    </p:animEffect>
                                  </p:childTnLst>
                                </p:cTn>
                              </p:par>
                              <p:par>
                                <p:cTn fill="hold" nodeType="withEffect" presetClass="entr" presetID="10" presetSubtype="0">
                                  <p:stCondLst>
                                    <p:cond delay="0"/>
                                  </p:stCondLst>
                                  <p:childTnLst>
                                    <p:set>
                                      <p:cBhvr>
                                        <p:cTn dur="1" fill="hold">
                                          <p:stCondLst>
                                            <p:cond delay="0"/>
                                          </p:stCondLst>
                                        </p:cTn>
                                        <p:tgtEl>
                                          <p:spTgt spid="869"/>
                                        </p:tgtEl>
                                        <p:attrNameLst>
                                          <p:attrName>style.visibility</p:attrName>
                                        </p:attrNameLst>
                                      </p:cBhvr>
                                      <p:to>
                                        <p:strVal val="visible"/>
                                      </p:to>
                                    </p:set>
                                    <p:animEffect filter="fade" transition="in">
                                      <p:cBhvr>
                                        <p:cTn dur="500"/>
                                        <p:tgtEl>
                                          <p:spTgt spid="869"/>
                                        </p:tgtEl>
                                      </p:cBhvr>
                                    </p:animEffect>
                                  </p:childTnLst>
                                </p:cTn>
                              </p:par>
                              <p:par>
                                <p:cTn fill="hold" nodeType="withEffect" presetClass="entr" presetID="10" presetSubtype="0">
                                  <p:stCondLst>
                                    <p:cond delay="0"/>
                                  </p:stCondLst>
                                  <p:childTnLst>
                                    <p:set>
                                      <p:cBhvr>
                                        <p:cTn dur="1" fill="hold">
                                          <p:stCondLst>
                                            <p:cond delay="0"/>
                                          </p:stCondLst>
                                        </p:cTn>
                                        <p:tgtEl>
                                          <p:spTgt spid="864"/>
                                        </p:tgtEl>
                                        <p:attrNameLst>
                                          <p:attrName>style.visibility</p:attrName>
                                        </p:attrNameLst>
                                      </p:cBhvr>
                                      <p:to>
                                        <p:strVal val="visible"/>
                                      </p:to>
                                    </p:set>
                                    <p:animEffect filter="fade" transition="in">
                                      <p:cBhvr>
                                        <p:cTn dur="500"/>
                                        <p:tgtEl>
                                          <p:spTgt spid="864"/>
                                        </p:tgtEl>
                                      </p:cBhvr>
                                    </p:animEffect>
                                  </p:childTnLst>
                                </p:cTn>
                              </p:par>
                              <p:par>
                                <p:cTn fill="hold" nodeType="withEffect" presetClass="entr" presetID="10" presetSubtype="0">
                                  <p:stCondLst>
                                    <p:cond delay="0"/>
                                  </p:stCondLst>
                                  <p:childTnLst>
                                    <p:set>
                                      <p:cBhvr>
                                        <p:cTn dur="1" fill="hold">
                                          <p:stCondLst>
                                            <p:cond delay="0"/>
                                          </p:stCondLst>
                                        </p:cTn>
                                        <p:tgtEl>
                                          <p:spTgt spid="865"/>
                                        </p:tgtEl>
                                        <p:attrNameLst>
                                          <p:attrName>style.visibility</p:attrName>
                                        </p:attrNameLst>
                                      </p:cBhvr>
                                      <p:to>
                                        <p:strVal val="visible"/>
                                      </p:to>
                                    </p:set>
                                    <p:animEffect filter="fade" transition="in">
                                      <p:cBhvr>
                                        <p:cTn dur="500"/>
                                        <p:tgtEl>
                                          <p:spTgt spid="865"/>
                                        </p:tgtEl>
                                      </p:cBhvr>
                                    </p:animEffect>
                                  </p:childTnLst>
                                </p:cTn>
                              </p:par>
                              <p:par>
                                <p:cTn fill="hold" nodeType="with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500"/>
                                        <p:tgtEl>
                                          <p:spTgt spid="871"/>
                                        </p:tgtEl>
                                      </p:cBhvr>
                                    </p:animEffect>
                                  </p:childTnLst>
                                </p:cTn>
                              </p:par>
                              <p:par>
                                <p:cTn fill="hold" nodeType="with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500"/>
                                        <p:tgtEl>
                                          <p:spTgt spid="8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91"/>
          <p:cNvSpPr txBox="1"/>
          <p:nvPr>
            <p:ph idx="1" type="body"/>
          </p:nvPr>
        </p:nvSpPr>
        <p:spPr>
          <a:xfrm>
            <a:off x="428596" y="1571612"/>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600"/>
              <a:buFont typeface="Garamond"/>
              <a:buNone/>
            </a:pPr>
            <a:r>
              <a:rPr b="1" lang="en-US" sz="1600"/>
              <a:t>“</a:t>
            </a:r>
            <a:r>
              <a:rPr b="1" lang="en-US" sz="1600" u="sng"/>
              <a:t>while</a:t>
            </a:r>
            <a:r>
              <a:rPr b="1" lang="en-US" sz="1600"/>
              <a:t>” </a:t>
            </a:r>
            <a:endParaRPr/>
          </a:p>
          <a:p>
            <a:pPr indent="0" lvl="0" marL="0" rtl="0" algn="l">
              <a:lnSpc>
                <a:spcPct val="100000"/>
              </a:lnSpc>
              <a:spcBef>
                <a:spcPts val="600"/>
              </a:spcBef>
              <a:spcAft>
                <a:spcPts val="0"/>
              </a:spcAft>
              <a:buSzPts val="1600"/>
              <a:buFont typeface="Garamond"/>
              <a:buNone/>
            </a:pPr>
            <a:r>
              <a:rPr b="1" lang="en-US" sz="1600"/>
              <a:t>      Repeatedly executes the block of statements as long as the condition is true</a:t>
            </a:r>
            <a:endParaRPr/>
          </a:p>
          <a:p>
            <a:pPr indent="0" lvl="0" marL="0" rtl="0" algn="l">
              <a:lnSpc>
                <a:spcPct val="100000"/>
              </a:lnSpc>
              <a:spcBef>
                <a:spcPts val="600"/>
              </a:spcBef>
              <a:spcAft>
                <a:spcPts val="0"/>
              </a:spcAft>
              <a:buSzPts val="1600"/>
              <a:buFont typeface="Garamond"/>
              <a:buNone/>
            </a:pPr>
            <a:r>
              <a:rPr b="1" lang="en-US" sz="1600"/>
              <a:t>      Entry-controlled Loop</a:t>
            </a:r>
            <a:endParaRPr/>
          </a:p>
          <a:p>
            <a:pPr indent="0" lvl="0" marL="0" rtl="0" algn="l">
              <a:lnSpc>
                <a:spcPct val="100000"/>
              </a:lnSpc>
              <a:spcBef>
                <a:spcPts val="600"/>
              </a:spcBef>
              <a:spcAft>
                <a:spcPts val="0"/>
              </a:spcAft>
              <a:buSzPts val="1800"/>
              <a:buFont typeface="Garamond"/>
              <a:buNone/>
            </a:pPr>
            <a:r>
              <a:t/>
            </a:r>
            <a:endParaRPr b="1" sz="1800"/>
          </a:p>
        </p:txBody>
      </p:sp>
      <p:sp>
        <p:nvSpPr>
          <p:cNvPr id="878" name="Google Shape;878;p9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ITERATIVE STATEMENTS</a:t>
            </a:r>
            <a:br>
              <a:rPr lang="en-US"/>
            </a:br>
            <a:r>
              <a:rPr lang="en-US"/>
              <a:t>(</a:t>
            </a:r>
            <a:r>
              <a:rPr lang="en-US" cap="none"/>
              <a:t>while</a:t>
            </a:r>
            <a:r>
              <a:rPr lang="en-US"/>
              <a:t>)</a:t>
            </a:r>
            <a:endParaRPr/>
          </a:p>
        </p:txBody>
      </p:sp>
      <p:sp>
        <p:nvSpPr>
          <p:cNvPr id="879" name="Google Shape;879;p91"/>
          <p:cNvSpPr/>
          <p:nvPr/>
        </p:nvSpPr>
        <p:spPr>
          <a:xfrm>
            <a:off x="428596" y="2786058"/>
            <a:ext cx="1859888" cy="2002544"/>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Syntax:</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while(expression)</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block1- stmt1</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block1-stmt2</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p:txBody>
      </p:sp>
      <p:sp>
        <p:nvSpPr>
          <p:cNvPr id="880" name="Google Shape;880;p91"/>
          <p:cNvSpPr/>
          <p:nvPr/>
        </p:nvSpPr>
        <p:spPr>
          <a:xfrm>
            <a:off x="5076056" y="3153366"/>
            <a:ext cx="3281808" cy="2775964"/>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x=0</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while( x&lt;10)</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System.out.println(x);</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x=x+1;</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print(“End of while”)</a:t>
            </a:r>
            <a:endParaRPr/>
          </a:p>
        </p:txBody>
      </p:sp>
      <p:pic>
        <p:nvPicPr>
          <p:cNvPr descr="Java While Loop" id="881" name="Google Shape;881;p91"/>
          <p:cNvPicPr preferRelativeResize="0"/>
          <p:nvPr/>
        </p:nvPicPr>
        <p:blipFill rotWithShape="1">
          <a:blip r:embed="rId3">
            <a:alphaModFix/>
          </a:blip>
          <a:srcRect b="0" l="0" r="0" t="0"/>
          <a:stretch/>
        </p:blipFill>
        <p:spPr>
          <a:xfrm>
            <a:off x="2428861" y="3009900"/>
            <a:ext cx="2286016" cy="3511600"/>
          </a:xfrm>
          <a:prstGeom prst="rect">
            <a:avLst/>
          </a:prstGeom>
          <a:noFill/>
          <a:ln>
            <a:noFill/>
          </a:ln>
        </p:spPr>
      </p:pic>
      <p:sp>
        <p:nvSpPr>
          <p:cNvPr id="882" name="Google Shape;882;p91"/>
          <p:cNvSpPr txBox="1"/>
          <p:nvPr/>
        </p:nvSpPr>
        <p:spPr>
          <a:xfrm>
            <a:off x="2500298" y="2643182"/>
            <a:ext cx="11416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FlowChart</a:t>
            </a:r>
            <a:endParaRPr sz="18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500"/>
                                        <p:tgtEl>
                                          <p:spTgt spid="8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2"/>
                                        </p:tgtEl>
                                        <p:attrNameLst>
                                          <p:attrName>style.visibility</p:attrName>
                                        </p:attrNameLst>
                                      </p:cBhvr>
                                      <p:to>
                                        <p:strVal val="visible"/>
                                      </p:to>
                                    </p:set>
                                    <p:animEffect filter="fade" transition="in">
                                      <p:cBhvr>
                                        <p:cTn dur="500"/>
                                        <p:tgtEl>
                                          <p:spTgt spid="8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500"/>
                                        <p:tgtEl>
                                          <p:spTgt spid="8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
                                        </p:tgtEl>
                                        <p:attrNameLst>
                                          <p:attrName>style.visibility</p:attrName>
                                        </p:attrNameLst>
                                      </p:cBhvr>
                                      <p:to>
                                        <p:strVal val="visible"/>
                                      </p:to>
                                    </p:set>
                                    <p:animEffect filter="fade" transition="in">
                                      <p:cBhvr>
                                        <p:cTn dur="500"/>
                                        <p:tgtEl>
                                          <p:spTgt spid="8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92"/>
          <p:cNvSpPr txBox="1"/>
          <p:nvPr>
            <p:ph idx="1" type="body"/>
          </p:nvPr>
        </p:nvSpPr>
        <p:spPr>
          <a:xfrm>
            <a:off x="428596" y="1571612"/>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600"/>
              <a:buFont typeface="Garamond"/>
              <a:buNone/>
            </a:pPr>
            <a:r>
              <a:rPr b="1" lang="en-US" sz="1600"/>
              <a:t>“</a:t>
            </a:r>
            <a:r>
              <a:rPr b="1" lang="en-US" sz="1600" u="sng"/>
              <a:t>do-while</a:t>
            </a:r>
            <a:r>
              <a:rPr b="1" lang="en-US" sz="1600"/>
              <a:t>” </a:t>
            </a:r>
            <a:endParaRPr/>
          </a:p>
          <a:p>
            <a:pPr indent="0" lvl="0" marL="0" rtl="0" algn="l">
              <a:lnSpc>
                <a:spcPct val="100000"/>
              </a:lnSpc>
              <a:spcBef>
                <a:spcPts val="600"/>
              </a:spcBef>
              <a:spcAft>
                <a:spcPts val="0"/>
              </a:spcAft>
              <a:buSzPts val="1600"/>
              <a:buFont typeface="Garamond"/>
              <a:buNone/>
            </a:pPr>
            <a:r>
              <a:rPr b="1" lang="en-US" sz="1600"/>
              <a:t>      Repeatedly executes the block of statements until the condition becomes False</a:t>
            </a:r>
            <a:endParaRPr/>
          </a:p>
          <a:p>
            <a:pPr indent="0" lvl="0" marL="0" rtl="0" algn="l">
              <a:lnSpc>
                <a:spcPct val="100000"/>
              </a:lnSpc>
              <a:spcBef>
                <a:spcPts val="600"/>
              </a:spcBef>
              <a:spcAft>
                <a:spcPts val="0"/>
              </a:spcAft>
              <a:buSzPts val="1600"/>
              <a:buFont typeface="Garamond"/>
              <a:buNone/>
            </a:pPr>
            <a:r>
              <a:rPr b="1" lang="en-US" sz="1600"/>
              <a:t>       Exit-controlled Loop</a:t>
            </a:r>
            <a:endParaRPr/>
          </a:p>
          <a:p>
            <a:pPr indent="0" lvl="0" marL="0" rtl="0" algn="l">
              <a:lnSpc>
                <a:spcPct val="100000"/>
              </a:lnSpc>
              <a:spcBef>
                <a:spcPts val="600"/>
              </a:spcBef>
              <a:spcAft>
                <a:spcPts val="0"/>
              </a:spcAft>
              <a:buSzPts val="1800"/>
              <a:buFont typeface="Garamond"/>
              <a:buNone/>
            </a:pPr>
            <a:r>
              <a:t/>
            </a:r>
            <a:endParaRPr b="1" sz="1800"/>
          </a:p>
        </p:txBody>
      </p:sp>
      <p:sp>
        <p:nvSpPr>
          <p:cNvPr id="888" name="Google Shape;888;p9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ITERATIVE STATEMENTS</a:t>
            </a:r>
            <a:br>
              <a:rPr lang="en-US"/>
            </a:br>
            <a:r>
              <a:rPr lang="en-US"/>
              <a:t>(</a:t>
            </a:r>
            <a:r>
              <a:rPr lang="en-US" cap="none"/>
              <a:t>do</a:t>
            </a:r>
            <a:r>
              <a:rPr lang="en-US"/>
              <a:t>-</a:t>
            </a:r>
            <a:r>
              <a:rPr lang="en-US" cap="none"/>
              <a:t>while</a:t>
            </a:r>
            <a:r>
              <a:rPr lang="en-US"/>
              <a:t>)</a:t>
            </a:r>
            <a:endParaRPr/>
          </a:p>
        </p:txBody>
      </p:sp>
      <p:sp>
        <p:nvSpPr>
          <p:cNvPr id="889" name="Google Shape;889;p92"/>
          <p:cNvSpPr/>
          <p:nvPr/>
        </p:nvSpPr>
        <p:spPr>
          <a:xfrm>
            <a:off x="428596" y="2928934"/>
            <a:ext cx="1859888" cy="250033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Syntax:</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do</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block1- stmt1</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block1-stmt2</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while(expression);</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
        <p:nvSpPr>
          <p:cNvPr id="890" name="Google Shape;890;p92"/>
          <p:cNvSpPr/>
          <p:nvPr/>
        </p:nvSpPr>
        <p:spPr>
          <a:xfrm>
            <a:off x="5500694" y="3214686"/>
            <a:ext cx="3281808" cy="3061716"/>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x=0</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do</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System.out.println(x);</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x=x+1;</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while( x&lt;10);</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print(“End of do-while”)</a:t>
            </a:r>
            <a:endParaRPr/>
          </a:p>
        </p:txBody>
      </p:sp>
      <p:sp>
        <p:nvSpPr>
          <p:cNvPr id="891" name="Google Shape;891;p92"/>
          <p:cNvSpPr txBox="1"/>
          <p:nvPr/>
        </p:nvSpPr>
        <p:spPr>
          <a:xfrm>
            <a:off x="2714612" y="2714620"/>
            <a:ext cx="11416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FlowChart</a:t>
            </a:r>
            <a:endParaRPr sz="1800">
              <a:solidFill>
                <a:schemeClr val="lt1"/>
              </a:solidFill>
              <a:latin typeface="Garamond"/>
              <a:ea typeface="Garamond"/>
              <a:cs typeface="Garamond"/>
              <a:sym typeface="Garamond"/>
            </a:endParaRPr>
          </a:p>
        </p:txBody>
      </p:sp>
      <p:pic>
        <p:nvPicPr>
          <p:cNvPr descr="Java Do While Loop" id="892" name="Google Shape;892;p92"/>
          <p:cNvPicPr preferRelativeResize="0"/>
          <p:nvPr/>
        </p:nvPicPr>
        <p:blipFill rotWithShape="1">
          <a:blip r:embed="rId3">
            <a:alphaModFix/>
          </a:blip>
          <a:srcRect b="0" l="0" r="0" t="0"/>
          <a:stretch/>
        </p:blipFill>
        <p:spPr>
          <a:xfrm>
            <a:off x="2714612" y="3214686"/>
            <a:ext cx="2638425" cy="3152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500"/>
                                        <p:tgtEl>
                                          <p:spTgt spid="8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500"/>
                                        <p:tgtEl>
                                          <p:spTgt spid="8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500"/>
                                        <p:tgtEl>
                                          <p:spTgt spid="8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500"/>
                                        <p:tgtEl>
                                          <p:spTgt spid="8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93"/>
          <p:cNvSpPr txBox="1"/>
          <p:nvPr>
            <p:ph idx="1" type="body"/>
          </p:nvPr>
        </p:nvSpPr>
        <p:spPr>
          <a:xfrm>
            <a:off x="357158" y="1928802"/>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600"/>
              <a:buFont typeface="Garamond"/>
              <a:buNone/>
            </a:pPr>
            <a:r>
              <a:rPr b="1" lang="en-US" sz="1600"/>
              <a:t>“</a:t>
            </a:r>
            <a:r>
              <a:rPr b="1" lang="en-US" sz="1600" u="sng"/>
              <a:t>for</a:t>
            </a:r>
            <a:r>
              <a:rPr b="1" lang="en-US" sz="1600"/>
              <a:t>” </a:t>
            </a:r>
            <a:endParaRPr/>
          </a:p>
          <a:p>
            <a:pPr indent="0" lvl="0" marL="0" rtl="0" algn="l">
              <a:lnSpc>
                <a:spcPct val="100000"/>
              </a:lnSpc>
              <a:spcBef>
                <a:spcPts val="600"/>
              </a:spcBef>
              <a:spcAft>
                <a:spcPts val="0"/>
              </a:spcAft>
              <a:buSzPts val="1600"/>
              <a:buFont typeface="Garamond"/>
              <a:buNone/>
            </a:pPr>
            <a:r>
              <a:rPr b="1" lang="en-US" sz="1600"/>
              <a:t>      </a:t>
            </a:r>
            <a:endParaRPr b="1" sz="1800"/>
          </a:p>
        </p:txBody>
      </p:sp>
      <p:sp>
        <p:nvSpPr>
          <p:cNvPr id="898" name="Google Shape;898;p93"/>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ITERATIVE STATEMENTS</a:t>
            </a:r>
            <a:br>
              <a:rPr lang="en-US"/>
            </a:br>
            <a:r>
              <a:rPr lang="en-US"/>
              <a:t>(</a:t>
            </a:r>
            <a:r>
              <a:rPr lang="en-US" cap="none"/>
              <a:t>for</a:t>
            </a:r>
            <a:r>
              <a:rPr lang="en-US"/>
              <a:t>)</a:t>
            </a:r>
            <a:endParaRPr/>
          </a:p>
        </p:txBody>
      </p:sp>
      <p:sp>
        <p:nvSpPr>
          <p:cNvPr id="899" name="Google Shape;899;p93"/>
          <p:cNvSpPr/>
          <p:nvPr/>
        </p:nvSpPr>
        <p:spPr>
          <a:xfrm>
            <a:off x="285720" y="2428868"/>
            <a:ext cx="4500594" cy="1714512"/>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Syntax:</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for(initialization; Boolean_expression; update)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Statements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sz="1800">
              <a:solidFill>
                <a:schemeClr val="dk1"/>
              </a:solidFill>
              <a:latin typeface="Garamond"/>
              <a:ea typeface="Garamond"/>
              <a:cs typeface="Garamond"/>
              <a:sym typeface="Garamond"/>
            </a:endParaRPr>
          </a:p>
        </p:txBody>
      </p:sp>
      <p:pic>
        <p:nvPicPr>
          <p:cNvPr descr="Java For Loop" id="900" name="Google Shape;900;p93"/>
          <p:cNvPicPr preferRelativeResize="0"/>
          <p:nvPr/>
        </p:nvPicPr>
        <p:blipFill rotWithShape="1">
          <a:blip r:embed="rId3">
            <a:alphaModFix/>
          </a:blip>
          <a:srcRect b="0" l="0" r="0" t="0"/>
          <a:stretch/>
        </p:blipFill>
        <p:spPr>
          <a:xfrm>
            <a:off x="5072066" y="2428868"/>
            <a:ext cx="3613814" cy="3857652"/>
          </a:xfrm>
          <a:prstGeom prst="rect">
            <a:avLst/>
          </a:prstGeom>
          <a:noFill/>
          <a:ln>
            <a:noFill/>
          </a:ln>
        </p:spPr>
      </p:pic>
      <p:sp>
        <p:nvSpPr>
          <p:cNvPr id="901" name="Google Shape;901;p93"/>
          <p:cNvSpPr txBox="1"/>
          <p:nvPr/>
        </p:nvSpPr>
        <p:spPr>
          <a:xfrm>
            <a:off x="5143504" y="2000240"/>
            <a:ext cx="10859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Flowchart</a:t>
            </a:r>
            <a:endParaRPr/>
          </a:p>
        </p:txBody>
      </p:sp>
      <p:sp>
        <p:nvSpPr>
          <p:cNvPr id="902" name="Google Shape;902;p93"/>
          <p:cNvSpPr/>
          <p:nvPr/>
        </p:nvSpPr>
        <p:spPr>
          <a:xfrm>
            <a:off x="285720" y="4429132"/>
            <a:ext cx="4500594" cy="1714512"/>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for(int  x = 10; x &lt; 20; x = x + 1)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System.out.print("value of x : " + x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500"/>
                                        <p:tgtEl>
                                          <p:spTgt spid="8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500"/>
                                        <p:tgtEl>
                                          <p:spTgt spid="9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500"/>
                                        <p:tgtEl>
                                          <p:spTgt spid="9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500"/>
                                        <p:tgtEl>
                                          <p:spTgt spid="9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94"/>
          <p:cNvSpPr txBox="1"/>
          <p:nvPr>
            <p:ph idx="1" type="body"/>
          </p:nvPr>
        </p:nvSpPr>
        <p:spPr>
          <a:xfrm>
            <a:off x="357158" y="1785926"/>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600"/>
              <a:buFont typeface="Garamond"/>
              <a:buNone/>
            </a:pPr>
            <a:r>
              <a:rPr b="1" lang="en-US" sz="1600"/>
              <a:t>“</a:t>
            </a:r>
            <a:r>
              <a:rPr b="1" lang="en-US" sz="1600" u="sng"/>
              <a:t>break</a:t>
            </a:r>
            <a:r>
              <a:rPr b="1" lang="en-US" sz="1600"/>
              <a:t>” </a:t>
            </a:r>
            <a:endParaRPr/>
          </a:p>
          <a:p>
            <a:pPr indent="0" lvl="0" marL="0" rtl="0" algn="l">
              <a:lnSpc>
                <a:spcPct val="100000"/>
              </a:lnSpc>
              <a:spcBef>
                <a:spcPts val="600"/>
              </a:spcBef>
              <a:spcAft>
                <a:spcPts val="0"/>
              </a:spcAft>
              <a:buSzPts val="1600"/>
              <a:buFont typeface="Garamond"/>
              <a:buNone/>
            </a:pPr>
            <a:r>
              <a:rPr lang="en-US" sz="1600"/>
              <a:t>When the </a:t>
            </a:r>
            <a:r>
              <a:rPr b="1" lang="en-US" sz="1600"/>
              <a:t>break</a:t>
            </a:r>
            <a:r>
              <a:rPr lang="en-US" sz="1600"/>
              <a:t> statement is encountered inside a loop, the loop is immediately terminated and the program control resumes at the next statement following the loop.</a:t>
            </a:r>
            <a:endParaRPr b="1" sz="1600"/>
          </a:p>
          <a:p>
            <a:pPr indent="0" lvl="0" marL="0" rtl="0" algn="l">
              <a:lnSpc>
                <a:spcPct val="100000"/>
              </a:lnSpc>
              <a:spcBef>
                <a:spcPts val="600"/>
              </a:spcBef>
              <a:spcAft>
                <a:spcPts val="0"/>
              </a:spcAft>
              <a:buSzPts val="1600"/>
              <a:buFont typeface="Garamond"/>
              <a:buNone/>
            </a:pPr>
            <a:r>
              <a:rPr b="1" lang="en-US" sz="1600"/>
              <a:t>      </a:t>
            </a:r>
            <a:endParaRPr b="1" sz="1800"/>
          </a:p>
        </p:txBody>
      </p:sp>
      <p:sp>
        <p:nvSpPr>
          <p:cNvPr id="908" name="Google Shape;908;p9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TRANSFER STATEMENTS</a:t>
            </a:r>
            <a:br>
              <a:rPr lang="en-US"/>
            </a:br>
            <a:r>
              <a:rPr lang="en-US"/>
              <a:t>(</a:t>
            </a:r>
            <a:r>
              <a:rPr lang="en-US" cap="none"/>
              <a:t>break</a:t>
            </a:r>
            <a:r>
              <a:rPr lang="en-US"/>
              <a:t>)</a:t>
            </a:r>
            <a:endParaRPr/>
          </a:p>
        </p:txBody>
      </p:sp>
      <p:sp>
        <p:nvSpPr>
          <p:cNvPr id="909" name="Google Shape;909;p94"/>
          <p:cNvSpPr/>
          <p:nvPr/>
        </p:nvSpPr>
        <p:spPr>
          <a:xfrm>
            <a:off x="928662" y="3286124"/>
            <a:ext cx="1143008" cy="1000132"/>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Syntax:</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break;</a:t>
            </a:r>
            <a:endParaRPr/>
          </a:p>
        </p:txBody>
      </p:sp>
      <p:sp>
        <p:nvSpPr>
          <p:cNvPr id="910" name="Google Shape;910;p94"/>
          <p:cNvSpPr txBox="1"/>
          <p:nvPr/>
        </p:nvSpPr>
        <p:spPr>
          <a:xfrm>
            <a:off x="2714612" y="2928934"/>
            <a:ext cx="10859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Flowchart</a:t>
            </a:r>
            <a:endParaRPr/>
          </a:p>
        </p:txBody>
      </p:sp>
      <p:sp>
        <p:nvSpPr>
          <p:cNvPr id="911" name="Google Shape;911;p94"/>
          <p:cNvSpPr/>
          <p:nvPr/>
        </p:nvSpPr>
        <p:spPr>
          <a:xfrm>
            <a:off x="6143636" y="3286124"/>
            <a:ext cx="2214578" cy="1928826"/>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t/>
            </a:r>
            <a:endParaRPr sz="14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for(int  i = 1; i &lt; 5; i ++)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if( i == 3 )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break;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System.out.println( i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a:t>
            </a:r>
            <a:endParaRPr/>
          </a:p>
          <a:p>
            <a:pPr indent="0" lvl="0" marL="0" marR="0" rtl="0" algn="l">
              <a:spcBef>
                <a:spcPts val="0"/>
              </a:spcBef>
              <a:spcAft>
                <a:spcPts val="0"/>
              </a:spcAft>
              <a:buNone/>
            </a:pPr>
            <a:r>
              <a:t/>
            </a:r>
            <a:endParaRPr sz="1400">
              <a:solidFill>
                <a:schemeClr val="dk1"/>
              </a:solidFill>
              <a:latin typeface="Garamond"/>
              <a:ea typeface="Garamond"/>
              <a:cs typeface="Garamond"/>
              <a:sym typeface="Garamond"/>
            </a:endParaRPr>
          </a:p>
        </p:txBody>
      </p:sp>
      <p:pic>
        <p:nvPicPr>
          <p:cNvPr descr="Java Break Statement" id="912" name="Google Shape;912;p94"/>
          <p:cNvPicPr preferRelativeResize="0"/>
          <p:nvPr/>
        </p:nvPicPr>
        <p:blipFill rotWithShape="1">
          <a:blip r:embed="rId3">
            <a:alphaModFix/>
          </a:blip>
          <a:srcRect b="0" l="0" r="0" t="0"/>
          <a:stretch/>
        </p:blipFill>
        <p:spPr>
          <a:xfrm>
            <a:off x="2786050" y="3357562"/>
            <a:ext cx="2714625" cy="3152775"/>
          </a:xfrm>
          <a:prstGeom prst="rect">
            <a:avLst/>
          </a:prstGeom>
          <a:noFill/>
          <a:ln>
            <a:noFill/>
          </a:ln>
        </p:spPr>
      </p:pic>
      <p:sp>
        <p:nvSpPr>
          <p:cNvPr id="913" name="Google Shape;913;p94"/>
          <p:cNvSpPr/>
          <p:nvPr/>
        </p:nvSpPr>
        <p:spPr>
          <a:xfrm>
            <a:off x="6143636" y="5286388"/>
            <a:ext cx="2214578" cy="91917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Garamond"/>
                <a:ea typeface="Garamond"/>
                <a:cs typeface="Garamond"/>
                <a:sym typeface="Garamond"/>
              </a:rPr>
              <a:t>Output:</a:t>
            </a:r>
            <a:endParaRPr/>
          </a:p>
          <a:p>
            <a:pPr indent="0" lvl="0" marL="0" marR="0" rtl="0" algn="l">
              <a:spcBef>
                <a:spcPts val="0"/>
              </a:spcBef>
              <a:spcAft>
                <a:spcPts val="0"/>
              </a:spcAft>
              <a:buNone/>
            </a:pPr>
            <a:r>
              <a:t/>
            </a:r>
            <a:endParaRPr sz="14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1</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2000"/>
                                        <p:tgtEl>
                                          <p:spTgt spid="9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500"/>
                                        <p:tgtEl>
                                          <p:spTgt spid="9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500"/>
                                        <p:tgtEl>
                                          <p:spTgt spid="9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1"/>
                                        </p:tgtEl>
                                        <p:attrNameLst>
                                          <p:attrName>style.visibility</p:attrName>
                                        </p:attrNameLst>
                                      </p:cBhvr>
                                      <p:to>
                                        <p:strVal val="visible"/>
                                      </p:to>
                                    </p:set>
                                    <p:animEffect filter="fade" transition="in">
                                      <p:cBhvr>
                                        <p:cTn dur="500"/>
                                        <p:tgtEl>
                                          <p:spTgt spid="9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13"/>
                                        </p:tgtEl>
                                        <p:attrNameLst>
                                          <p:attrName>style.visibility</p:attrName>
                                        </p:attrNameLst>
                                      </p:cBhvr>
                                      <p:to>
                                        <p:strVal val="visible"/>
                                      </p:to>
                                    </p:set>
                                    <p:anim calcmode="lin" valueType="num">
                                      <p:cBhvr additive="base">
                                        <p:cTn dur="500"/>
                                        <p:tgtEl>
                                          <p:spTgt spid="91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3"/>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t/>
            </a:r>
            <a:endParaRPr/>
          </a:p>
        </p:txBody>
      </p:sp>
      <p:pic>
        <p:nvPicPr>
          <p:cNvPr id="182" name="Google Shape;182;p23"/>
          <p:cNvPicPr preferRelativeResize="0"/>
          <p:nvPr>
            <p:ph idx="1" type="body"/>
          </p:nvPr>
        </p:nvPicPr>
        <p:blipFill rotWithShape="1">
          <a:blip r:embed="rId3">
            <a:alphaModFix/>
          </a:blip>
          <a:srcRect b="0" l="0" r="0" t="0"/>
          <a:stretch/>
        </p:blipFill>
        <p:spPr>
          <a:xfrm>
            <a:off x="457200" y="2084809"/>
            <a:ext cx="8229600" cy="394727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5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95"/>
          <p:cNvSpPr txBox="1"/>
          <p:nvPr>
            <p:ph idx="1" type="body"/>
          </p:nvPr>
        </p:nvSpPr>
        <p:spPr>
          <a:xfrm>
            <a:off x="357158" y="1785926"/>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600"/>
              <a:buFont typeface="Garamond"/>
              <a:buNone/>
            </a:pPr>
            <a:r>
              <a:rPr b="1" lang="en-US" sz="1600"/>
              <a:t>“</a:t>
            </a:r>
            <a:r>
              <a:rPr b="1" lang="en-US" sz="1600" u="sng"/>
              <a:t>continue</a:t>
            </a:r>
            <a:r>
              <a:rPr b="1" lang="en-US" sz="1600"/>
              <a:t>” </a:t>
            </a:r>
            <a:endParaRPr/>
          </a:p>
          <a:p>
            <a:pPr indent="0" lvl="0" marL="0" rtl="0" algn="l">
              <a:lnSpc>
                <a:spcPct val="100000"/>
              </a:lnSpc>
              <a:spcBef>
                <a:spcPts val="600"/>
              </a:spcBef>
              <a:spcAft>
                <a:spcPts val="0"/>
              </a:spcAft>
              <a:buSzPts val="1600"/>
              <a:buFont typeface="Garamond"/>
              <a:buNone/>
            </a:pPr>
            <a:r>
              <a:rPr lang="en-US" sz="1600"/>
              <a:t>      In a  loop, the continue keyword causes control to immediately jump to the next iteration.</a:t>
            </a:r>
            <a:r>
              <a:rPr b="1" lang="en-US" sz="1600"/>
              <a:t>      </a:t>
            </a:r>
            <a:endParaRPr b="1" sz="1800"/>
          </a:p>
        </p:txBody>
      </p:sp>
      <p:sp>
        <p:nvSpPr>
          <p:cNvPr id="919" name="Google Shape;919;p95"/>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TRANSFER STATEMENTS</a:t>
            </a:r>
            <a:br>
              <a:rPr lang="en-US"/>
            </a:br>
            <a:r>
              <a:rPr lang="en-US"/>
              <a:t>(</a:t>
            </a:r>
            <a:r>
              <a:rPr lang="en-US" cap="none"/>
              <a:t>continue</a:t>
            </a:r>
            <a:r>
              <a:rPr lang="en-US"/>
              <a:t>)</a:t>
            </a:r>
            <a:endParaRPr/>
          </a:p>
        </p:txBody>
      </p:sp>
      <p:sp>
        <p:nvSpPr>
          <p:cNvPr id="920" name="Google Shape;920;p95"/>
          <p:cNvSpPr/>
          <p:nvPr/>
        </p:nvSpPr>
        <p:spPr>
          <a:xfrm>
            <a:off x="928662" y="2786058"/>
            <a:ext cx="1143008" cy="1000132"/>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Syntax:</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continue;</a:t>
            </a:r>
            <a:endParaRPr/>
          </a:p>
        </p:txBody>
      </p:sp>
      <p:sp>
        <p:nvSpPr>
          <p:cNvPr id="921" name="Google Shape;921;p95"/>
          <p:cNvSpPr txBox="1"/>
          <p:nvPr/>
        </p:nvSpPr>
        <p:spPr>
          <a:xfrm>
            <a:off x="2643174" y="2571744"/>
            <a:ext cx="10859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Flowchart</a:t>
            </a:r>
            <a:endParaRPr/>
          </a:p>
        </p:txBody>
      </p:sp>
      <p:sp>
        <p:nvSpPr>
          <p:cNvPr id="922" name="Google Shape;922;p95"/>
          <p:cNvSpPr/>
          <p:nvPr/>
        </p:nvSpPr>
        <p:spPr>
          <a:xfrm>
            <a:off x="6143636" y="2786058"/>
            <a:ext cx="2214578" cy="1928826"/>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t/>
            </a:r>
            <a:endParaRPr sz="14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for(int  i = 1; i &lt; 5; i ++)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if( i == 3 )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continue;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 System.out.println( i );</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a:t>
            </a:r>
            <a:endParaRPr/>
          </a:p>
          <a:p>
            <a:pPr indent="0" lvl="0" marL="0" marR="0" rtl="0" algn="l">
              <a:spcBef>
                <a:spcPts val="0"/>
              </a:spcBef>
              <a:spcAft>
                <a:spcPts val="0"/>
              </a:spcAft>
              <a:buNone/>
            </a:pPr>
            <a:r>
              <a:t/>
            </a:r>
            <a:endParaRPr sz="1400">
              <a:solidFill>
                <a:schemeClr val="dk1"/>
              </a:solidFill>
              <a:latin typeface="Garamond"/>
              <a:ea typeface="Garamond"/>
              <a:cs typeface="Garamond"/>
              <a:sym typeface="Garamond"/>
            </a:endParaRPr>
          </a:p>
        </p:txBody>
      </p:sp>
      <p:pic>
        <p:nvPicPr>
          <p:cNvPr descr="Java Continue Statement" id="923" name="Google Shape;923;p95"/>
          <p:cNvPicPr preferRelativeResize="0"/>
          <p:nvPr/>
        </p:nvPicPr>
        <p:blipFill rotWithShape="1">
          <a:blip r:embed="rId3">
            <a:alphaModFix/>
          </a:blip>
          <a:srcRect b="0" l="0" r="0" t="0"/>
          <a:stretch/>
        </p:blipFill>
        <p:spPr>
          <a:xfrm>
            <a:off x="2786050" y="2928934"/>
            <a:ext cx="2714625" cy="3152775"/>
          </a:xfrm>
          <a:prstGeom prst="rect">
            <a:avLst/>
          </a:prstGeom>
          <a:noFill/>
          <a:ln>
            <a:noFill/>
          </a:ln>
        </p:spPr>
      </p:pic>
      <p:sp>
        <p:nvSpPr>
          <p:cNvPr id="924" name="Google Shape;924;p95"/>
          <p:cNvSpPr/>
          <p:nvPr/>
        </p:nvSpPr>
        <p:spPr>
          <a:xfrm>
            <a:off x="6143636" y="4857760"/>
            <a:ext cx="2214578" cy="142876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Garamond"/>
                <a:ea typeface="Garamond"/>
                <a:cs typeface="Garamond"/>
                <a:sym typeface="Garamond"/>
              </a:rPr>
              <a:t>Output:</a:t>
            </a:r>
            <a:endParaRPr/>
          </a:p>
          <a:p>
            <a:pPr indent="0" lvl="0" marL="0" marR="0" rtl="0" algn="l">
              <a:spcBef>
                <a:spcPts val="0"/>
              </a:spcBef>
              <a:spcAft>
                <a:spcPts val="0"/>
              </a:spcAft>
              <a:buNone/>
            </a:pPr>
            <a:r>
              <a:t/>
            </a:r>
            <a:endParaRPr sz="14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1</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2</a:t>
            </a:r>
            <a:endParaRPr/>
          </a:p>
          <a:p>
            <a:pPr indent="0" lvl="0" marL="0" marR="0" rtl="0" algn="l">
              <a:spcBef>
                <a:spcPts val="0"/>
              </a:spcBef>
              <a:spcAft>
                <a:spcPts val="0"/>
              </a:spcAft>
              <a:buNone/>
            </a:pPr>
            <a:r>
              <a:rPr lang="en-US" sz="1400">
                <a:solidFill>
                  <a:schemeClr val="dk1"/>
                </a:solidFill>
                <a:latin typeface="Garamond"/>
                <a:ea typeface="Garamond"/>
                <a:cs typeface="Garamond"/>
                <a:sym typeface="Garamond"/>
              </a:rPr>
              <a:t>4</a:t>
            </a:r>
            <a:endParaRPr/>
          </a:p>
          <a:p>
            <a:pPr indent="0" lvl="0" marL="0" marR="0" rtl="0" algn="l">
              <a:spcBef>
                <a:spcPts val="0"/>
              </a:spcBef>
              <a:spcAft>
                <a:spcPts val="0"/>
              </a:spcAft>
              <a:buNone/>
            </a:pPr>
            <a:r>
              <a:t/>
            </a:r>
            <a:endParaRPr sz="1400">
              <a:solidFill>
                <a:schemeClr val="dk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500"/>
                                        <p:tgtEl>
                                          <p:spTgt spid="9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500"/>
                                        <p:tgtEl>
                                          <p:spTgt spid="9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500"/>
                                        <p:tgtEl>
                                          <p:spTgt spid="9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500"/>
                                        <p:tgtEl>
                                          <p:spTgt spid="9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24"/>
                                        </p:tgtEl>
                                        <p:attrNameLst>
                                          <p:attrName>style.visibility</p:attrName>
                                        </p:attrNameLst>
                                      </p:cBhvr>
                                      <p:to>
                                        <p:strVal val="visible"/>
                                      </p:to>
                                    </p:set>
                                    <p:anim calcmode="lin" valueType="num">
                                      <p:cBhvr additive="base">
                                        <p:cTn dur="500"/>
                                        <p:tgtEl>
                                          <p:spTgt spid="92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96"/>
          <p:cNvSpPr txBox="1"/>
          <p:nvPr>
            <p:ph idx="1" type="body"/>
          </p:nvPr>
        </p:nvSpPr>
        <p:spPr>
          <a:xfrm>
            <a:off x="457200" y="1844824"/>
            <a:ext cx="8229600" cy="4896544"/>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100000"/>
              </a:lnSpc>
              <a:spcBef>
                <a:spcPts val="0"/>
              </a:spcBef>
              <a:spcAft>
                <a:spcPts val="0"/>
              </a:spcAft>
              <a:buSzPts val="2000"/>
              <a:buFont typeface="Garamond"/>
              <a:buNone/>
            </a:pPr>
            <a:r>
              <a:rPr lang="en-US"/>
              <a:t>Java user input(Scanner)</a:t>
            </a:r>
            <a:endParaRPr/>
          </a:p>
          <a:p>
            <a:pPr indent="0" lvl="0" marL="0" rtl="0" algn="ctr">
              <a:lnSpc>
                <a:spcPct val="100000"/>
              </a:lnSpc>
              <a:spcBef>
                <a:spcPts val="600"/>
              </a:spcBef>
              <a:spcAft>
                <a:spcPts val="0"/>
              </a:spcAft>
              <a:buSzPts val="2000"/>
              <a:buFont typeface="Garamond"/>
              <a:buNone/>
            </a:pPr>
            <a:r>
              <a:rPr lang="en-US"/>
              <a:t>The Scanner class is used to get user input and it is found in the java.util package.</a:t>
            </a:r>
            <a:endParaRPr/>
          </a:p>
          <a:p>
            <a:pPr indent="0" lvl="0" marL="0" rtl="0" algn="ctr">
              <a:lnSpc>
                <a:spcPct val="100000"/>
              </a:lnSpc>
              <a:spcBef>
                <a:spcPts val="600"/>
              </a:spcBef>
              <a:spcAft>
                <a:spcPts val="0"/>
              </a:spcAft>
              <a:buSzPts val="2000"/>
              <a:buFont typeface="Garamond"/>
              <a:buNone/>
            </a:pPr>
            <a:r>
              <a:rPr lang="en-US"/>
              <a:t>To use the scanner class, create an object of the class and use any of the available methods found in the scanner class documentation.</a:t>
            </a:r>
            <a:endParaRPr/>
          </a:p>
          <a:p>
            <a:pPr indent="0" lvl="0" marL="0" rtl="0" algn="ctr">
              <a:lnSpc>
                <a:spcPct val="100000"/>
              </a:lnSpc>
              <a:spcBef>
                <a:spcPts val="600"/>
              </a:spcBef>
              <a:spcAft>
                <a:spcPts val="0"/>
              </a:spcAft>
              <a:buSzPts val="2000"/>
              <a:buFont typeface="Garamond"/>
              <a:buNone/>
            </a:pPr>
            <a:r>
              <a:rPr lang="en-US"/>
              <a:t>There are some input types in Scanner package</a:t>
            </a:r>
            <a:endParaRPr/>
          </a:p>
          <a:p>
            <a:pPr indent="0" lvl="0" marL="0" rtl="0" algn="ctr">
              <a:lnSpc>
                <a:spcPct val="100000"/>
              </a:lnSpc>
              <a:spcBef>
                <a:spcPts val="600"/>
              </a:spcBef>
              <a:spcAft>
                <a:spcPts val="0"/>
              </a:spcAft>
              <a:buSzPts val="2000"/>
              <a:buFont typeface="Garamond"/>
              <a:buNone/>
            </a:pPr>
            <a:r>
              <a:rPr lang="en-US"/>
              <a:t>nextBoolean() – reads a Boolean value from the user</a:t>
            </a:r>
            <a:endParaRPr/>
          </a:p>
          <a:p>
            <a:pPr indent="0" lvl="0" marL="0" rtl="0" algn="ctr">
              <a:lnSpc>
                <a:spcPct val="100000"/>
              </a:lnSpc>
              <a:spcBef>
                <a:spcPts val="600"/>
              </a:spcBef>
              <a:spcAft>
                <a:spcPts val="0"/>
              </a:spcAft>
              <a:buSzPts val="2000"/>
              <a:buFont typeface="Garamond"/>
              <a:buNone/>
            </a:pPr>
            <a:r>
              <a:rPr lang="en-US"/>
              <a:t>nextByte() – reads a byte value from the user</a:t>
            </a:r>
            <a:endParaRPr/>
          </a:p>
          <a:p>
            <a:pPr indent="0" lvl="0" marL="0" rtl="0" algn="ctr">
              <a:lnSpc>
                <a:spcPct val="100000"/>
              </a:lnSpc>
              <a:spcBef>
                <a:spcPts val="600"/>
              </a:spcBef>
              <a:spcAft>
                <a:spcPts val="0"/>
              </a:spcAft>
              <a:buSzPts val="2000"/>
              <a:buFont typeface="Garamond"/>
              <a:buNone/>
            </a:pPr>
            <a:r>
              <a:rPr lang="en-US"/>
              <a:t>nextDouble()  - reads a double value from the user</a:t>
            </a:r>
            <a:endParaRPr/>
          </a:p>
          <a:p>
            <a:pPr indent="0" lvl="0" marL="0" rtl="0" algn="ctr">
              <a:lnSpc>
                <a:spcPct val="100000"/>
              </a:lnSpc>
              <a:spcBef>
                <a:spcPts val="600"/>
              </a:spcBef>
              <a:spcAft>
                <a:spcPts val="0"/>
              </a:spcAft>
              <a:buSzPts val="2000"/>
              <a:buFont typeface="Garamond"/>
              <a:buNone/>
            </a:pPr>
            <a:r>
              <a:rPr lang="en-US"/>
              <a:t>nextFloat() – reads a float value from the user</a:t>
            </a:r>
            <a:endParaRPr/>
          </a:p>
          <a:p>
            <a:pPr indent="0" lvl="0" marL="0" rtl="0" algn="ctr">
              <a:lnSpc>
                <a:spcPct val="100000"/>
              </a:lnSpc>
              <a:spcBef>
                <a:spcPts val="600"/>
              </a:spcBef>
              <a:spcAft>
                <a:spcPts val="0"/>
              </a:spcAft>
              <a:buSzPts val="2000"/>
              <a:buFont typeface="Garamond"/>
              <a:buNone/>
            </a:pPr>
            <a:r>
              <a:rPr lang="en-US"/>
              <a:t>nextInt() – reads a int value from the user</a:t>
            </a:r>
            <a:endParaRPr/>
          </a:p>
          <a:p>
            <a:pPr indent="0" lvl="0" marL="0" rtl="0" algn="ctr">
              <a:lnSpc>
                <a:spcPct val="100000"/>
              </a:lnSpc>
              <a:spcBef>
                <a:spcPts val="600"/>
              </a:spcBef>
              <a:spcAft>
                <a:spcPts val="0"/>
              </a:spcAft>
              <a:buSzPts val="2000"/>
              <a:buFont typeface="Garamond"/>
              <a:buNone/>
            </a:pPr>
            <a:r>
              <a:rPr lang="en-US"/>
              <a:t>nextLine()  - reads a string from the user</a:t>
            </a:r>
            <a:endParaRPr/>
          </a:p>
          <a:p>
            <a:pPr indent="0" lvl="0" marL="0" rtl="0" algn="ctr">
              <a:lnSpc>
                <a:spcPct val="100000"/>
              </a:lnSpc>
              <a:spcBef>
                <a:spcPts val="600"/>
              </a:spcBef>
              <a:spcAft>
                <a:spcPts val="0"/>
              </a:spcAft>
              <a:buSzPts val="2000"/>
              <a:buFont typeface="Garamond"/>
              <a:buNone/>
            </a:pPr>
            <a:r>
              <a:rPr lang="en-US"/>
              <a:t>nextLong() – reads a long value from the user</a:t>
            </a:r>
            <a:endParaRPr/>
          </a:p>
          <a:p>
            <a:pPr indent="0" lvl="0" marL="0" rtl="0" algn="ctr">
              <a:lnSpc>
                <a:spcPct val="100000"/>
              </a:lnSpc>
              <a:spcBef>
                <a:spcPts val="600"/>
              </a:spcBef>
              <a:spcAft>
                <a:spcPts val="0"/>
              </a:spcAft>
              <a:buSzPts val="2000"/>
              <a:buFont typeface="Garamond"/>
              <a:buNone/>
            </a:pPr>
            <a:r>
              <a:rPr lang="en-US"/>
              <a:t>nextShort() – reads a short value from the user</a:t>
            </a:r>
            <a:endParaRPr/>
          </a:p>
        </p:txBody>
      </p:sp>
      <p:sp>
        <p:nvSpPr>
          <p:cNvPr id="930" name="Google Shape;930;p96"/>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PACKAGE DETAILS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97"/>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fontScale="92500"/>
          </a:bodyPr>
          <a:lstStyle/>
          <a:p>
            <a:pPr indent="0" lvl="0" marL="0" rtl="0" algn="ctr">
              <a:lnSpc>
                <a:spcPct val="100000"/>
              </a:lnSpc>
              <a:spcBef>
                <a:spcPts val="0"/>
              </a:spcBef>
              <a:spcAft>
                <a:spcPts val="0"/>
              </a:spcAft>
              <a:buSzPct val="100000"/>
              <a:buFont typeface="Garamond"/>
              <a:buNone/>
            </a:pPr>
            <a:r>
              <a:rPr lang="en-US"/>
              <a:t>For writing any java program, the most commonly required classes and interfaces are encapsulated in the separate packages which is nothing but java.lang package.</a:t>
            </a:r>
            <a:endParaRPr/>
          </a:p>
          <a:p>
            <a:pPr indent="0" lvl="0" marL="0" rtl="0" algn="ctr">
              <a:lnSpc>
                <a:spcPct val="100000"/>
              </a:lnSpc>
              <a:spcBef>
                <a:spcPts val="600"/>
              </a:spcBef>
              <a:spcAft>
                <a:spcPts val="0"/>
              </a:spcAft>
              <a:buSzPct val="100000"/>
              <a:buFont typeface="Garamond"/>
              <a:buNone/>
            </a:pPr>
            <a:r>
              <a:rPr lang="en-US"/>
              <a:t>It is not required to import java package in our program because it is available by default to every java program.</a:t>
            </a:r>
            <a:endParaRPr/>
          </a:p>
          <a:p>
            <a:pPr indent="0" lvl="0" marL="0" rtl="0" algn="ctr">
              <a:lnSpc>
                <a:spcPct val="100000"/>
              </a:lnSpc>
              <a:spcBef>
                <a:spcPts val="600"/>
              </a:spcBef>
              <a:spcAft>
                <a:spcPts val="0"/>
              </a:spcAft>
              <a:buSzPct val="100000"/>
              <a:buFont typeface="Garamond"/>
              <a:buNone/>
            </a:pPr>
            <a:r>
              <a:rPr lang="en-US"/>
              <a:t>The following are the some of the important classes present in java.lang package.</a:t>
            </a:r>
            <a:endParaRPr/>
          </a:p>
          <a:p>
            <a:pPr indent="-457200" lvl="0" marL="457200" rtl="0" algn="ctr">
              <a:lnSpc>
                <a:spcPct val="100000"/>
              </a:lnSpc>
              <a:spcBef>
                <a:spcPts val="600"/>
              </a:spcBef>
              <a:spcAft>
                <a:spcPts val="0"/>
              </a:spcAft>
              <a:buSzPct val="100000"/>
              <a:buFont typeface="Garamond"/>
              <a:buAutoNum type="arabicPeriod"/>
            </a:pPr>
            <a:r>
              <a:rPr lang="en-US"/>
              <a:t>Object</a:t>
            </a:r>
            <a:endParaRPr/>
          </a:p>
          <a:p>
            <a:pPr indent="-457200" lvl="0" marL="457200" rtl="0" algn="ctr">
              <a:lnSpc>
                <a:spcPct val="100000"/>
              </a:lnSpc>
              <a:spcBef>
                <a:spcPts val="600"/>
              </a:spcBef>
              <a:spcAft>
                <a:spcPts val="0"/>
              </a:spcAft>
              <a:buSzPct val="100000"/>
              <a:buFont typeface="Garamond"/>
              <a:buAutoNum type="arabicPeriod"/>
            </a:pPr>
            <a:r>
              <a:rPr lang="en-US"/>
              <a:t>String </a:t>
            </a:r>
            <a:endParaRPr/>
          </a:p>
          <a:p>
            <a:pPr indent="-457200" lvl="0" marL="457200" rtl="0" algn="ctr">
              <a:lnSpc>
                <a:spcPct val="100000"/>
              </a:lnSpc>
              <a:spcBef>
                <a:spcPts val="600"/>
              </a:spcBef>
              <a:spcAft>
                <a:spcPts val="0"/>
              </a:spcAft>
              <a:buSzPct val="100000"/>
              <a:buFont typeface="Garamond"/>
              <a:buAutoNum type="arabicPeriod"/>
            </a:pPr>
            <a:r>
              <a:rPr lang="en-US"/>
              <a:t>String buffer</a:t>
            </a:r>
            <a:endParaRPr/>
          </a:p>
          <a:p>
            <a:pPr indent="-457200" lvl="0" marL="457200" rtl="0" algn="ctr">
              <a:lnSpc>
                <a:spcPct val="100000"/>
              </a:lnSpc>
              <a:spcBef>
                <a:spcPts val="600"/>
              </a:spcBef>
              <a:spcAft>
                <a:spcPts val="0"/>
              </a:spcAft>
              <a:buSzPct val="100000"/>
              <a:buFont typeface="Garamond"/>
              <a:buAutoNum type="arabicPeriod"/>
            </a:pPr>
            <a:r>
              <a:rPr lang="en-US"/>
              <a:t>All wrapper classes</a:t>
            </a:r>
            <a:endParaRPr/>
          </a:p>
          <a:p>
            <a:pPr indent="-457200" lvl="0" marL="457200" rtl="0" algn="ctr">
              <a:lnSpc>
                <a:spcPct val="100000"/>
              </a:lnSpc>
              <a:spcBef>
                <a:spcPts val="600"/>
              </a:spcBef>
              <a:spcAft>
                <a:spcPts val="0"/>
              </a:spcAft>
              <a:buSzPct val="100000"/>
              <a:buFont typeface="Garamond"/>
              <a:buAutoNum type="arabicPeriod"/>
            </a:pPr>
            <a:r>
              <a:rPr lang="en-US"/>
              <a:t>Exception API</a:t>
            </a:r>
            <a:endParaRPr/>
          </a:p>
          <a:p>
            <a:pPr indent="-457200" lvl="0" marL="457200" rtl="0" algn="ctr">
              <a:lnSpc>
                <a:spcPct val="100000"/>
              </a:lnSpc>
              <a:spcBef>
                <a:spcPts val="600"/>
              </a:spcBef>
              <a:spcAft>
                <a:spcPts val="0"/>
              </a:spcAft>
              <a:buSzPct val="100000"/>
              <a:buFont typeface="Garamond"/>
              <a:buAutoNum type="arabicPeriod"/>
            </a:pPr>
            <a:r>
              <a:rPr lang="en-US"/>
              <a:t>Thread API…etc.</a:t>
            </a:r>
            <a:endParaRPr/>
          </a:p>
          <a:p>
            <a:pPr indent="-339725" lvl="0" marL="457200" rtl="0" algn="ctr">
              <a:lnSpc>
                <a:spcPct val="100000"/>
              </a:lnSpc>
              <a:spcBef>
                <a:spcPts val="600"/>
              </a:spcBef>
              <a:spcAft>
                <a:spcPts val="0"/>
              </a:spcAft>
              <a:buSzPct val="100000"/>
              <a:buFont typeface="Garamond"/>
              <a:buNone/>
            </a:pPr>
            <a:r>
              <a:t/>
            </a:r>
            <a:endParaRPr/>
          </a:p>
        </p:txBody>
      </p:sp>
      <p:sp>
        <p:nvSpPr>
          <p:cNvPr id="936" name="Google Shape;936;p97"/>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JAVA LANG PACKAGE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98"/>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fontScale="77500" lnSpcReduction="20000"/>
          </a:bodyPr>
          <a:lstStyle/>
          <a:p>
            <a:pPr indent="0" lvl="0" marL="0" rtl="0" algn="ctr">
              <a:lnSpc>
                <a:spcPct val="100000"/>
              </a:lnSpc>
              <a:spcBef>
                <a:spcPts val="0"/>
              </a:spcBef>
              <a:spcAft>
                <a:spcPts val="0"/>
              </a:spcAft>
              <a:buSzPct val="100000"/>
              <a:buFont typeface="Garamond"/>
              <a:buNone/>
            </a:pPr>
            <a:r>
              <a:rPr lang="en-US"/>
              <a:t>For any java object whether it is predefined or customized the most commonly required methods are encapsulated into a separate class which is nothing but object class.</a:t>
            </a:r>
            <a:endParaRPr/>
          </a:p>
          <a:p>
            <a:pPr indent="0" lvl="0" marL="0" rtl="0" algn="ctr">
              <a:lnSpc>
                <a:spcPct val="100000"/>
              </a:lnSpc>
              <a:spcBef>
                <a:spcPts val="600"/>
              </a:spcBef>
              <a:spcAft>
                <a:spcPts val="0"/>
              </a:spcAft>
              <a:buSzPct val="100000"/>
              <a:buFont typeface="Garamond"/>
              <a:buNone/>
            </a:pPr>
            <a:r>
              <a:rPr lang="en-US"/>
              <a:t>As object class act as a root (or) parent (or) super for all java classes , by default its methods are available to every java class.</a:t>
            </a:r>
            <a:endParaRPr/>
          </a:p>
          <a:p>
            <a:pPr indent="0" lvl="0" marL="0" rtl="0" algn="ctr">
              <a:lnSpc>
                <a:spcPct val="100000"/>
              </a:lnSpc>
              <a:spcBef>
                <a:spcPts val="600"/>
              </a:spcBef>
              <a:spcAft>
                <a:spcPts val="0"/>
              </a:spcAft>
              <a:buSzPct val="100000"/>
              <a:buFont typeface="Garamond"/>
              <a:buNone/>
            </a:pPr>
            <a:r>
              <a:rPr lang="en-US"/>
              <a:t>The following are the list of all methods present in java.lang object class</a:t>
            </a:r>
            <a:endParaRPr/>
          </a:p>
          <a:p>
            <a:pPr indent="-457200" lvl="0" marL="457200" rtl="0" algn="ctr">
              <a:lnSpc>
                <a:spcPct val="100000"/>
              </a:lnSpc>
              <a:spcBef>
                <a:spcPts val="600"/>
              </a:spcBef>
              <a:spcAft>
                <a:spcPts val="0"/>
              </a:spcAft>
              <a:buSzPct val="100000"/>
              <a:buFont typeface="Garamond"/>
              <a:buAutoNum type="arabicPeriod"/>
            </a:pPr>
            <a:r>
              <a:rPr lang="en-US"/>
              <a:t>public String toString()</a:t>
            </a:r>
            <a:endParaRPr/>
          </a:p>
          <a:p>
            <a:pPr indent="-457200" lvl="0" marL="457200" rtl="0" algn="ctr">
              <a:lnSpc>
                <a:spcPct val="100000"/>
              </a:lnSpc>
              <a:spcBef>
                <a:spcPts val="600"/>
              </a:spcBef>
              <a:spcAft>
                <a:spcPts val="0"/>
              </a:spcAft>
              <a:buSzPct val="100000"/>
              <a:buFont typeface="Garamond"/>
              <a:buAutoNum type="arabicPeriod"/>
            </a:pPr>
            <a:r>
              <a:rPr lang="en-US"/>
              <a:t>public native int hashCode()</a:t>
            </a:r>
            <a:endParaRPr/>
          </a:p>
          <a:p>
            <a:pPr indent="-457200" lvl="0" marL="457200" rtl="0" algn="ctr">
              <a:lnSpc>
                <a:spcPct val="100000"/>
              </a:lnSpc>
              <a:spcBef>
                <a:spcPts val="600"/>
              </a:spcBef>
              <a:spcAft>
                <a:spcPts val="0"/>
              </a:spcAft>
              <a:buSzPct val="100000"/>
              <a:buFont typeface="Garamond"/>
              <a:buAutoNum type="arabicPeriod"/>
            </a:pPr>
            <a:r>
              <a:rPr lang="en-US"/>
              <a:t>public boolean equals(Object o);</a:t>
            </a:r>
            <a:endParaRPr/>
          </a:p>
          <a:p>
            <a:pPr indent="-457200" lvl="0" marL="457200" rtl="0" algn="ctr">
              <a:lnSpc>
                <a:spcPct val="100000"/>
              </a:lnSpc>
              <a:spcBef>
                <a:spcPts val="600"/>
              </a:spcBef>
              <a:spcAft>
                <a:spcPts val="0"/>
              </a:spcAft>
              <a:buSzPct val="100000"/>
              <a:buFont typeface="Garamond"/>
              <a:buAutoNum type="arabicPeriod"/>
            </a:pPr>
            <a:r>
              <a:rPr lang="en-US"/>
              <a:t>protected native Object clone() throws CloneNotSupportedException;</a:t>
            </a:r>
            <a:endParaRPr/>
          </a:p>
          <a:p>
            <a:pPr indent="-457200" lvl="0" marL="457200" rtl="0" algn="ctr">
              <a:lnSpc>
                <a:spcPct val="100000"/>
              </a:lnSpc>
              <a:spcBef>
                <a:spcPts val="600"/>
              </a:spcBef>
              <a:spcAft>
                <a:spcPts val="0"/>
              </a:spcAft>
              <a:buSzPct val="100000"/>
              <a:buFont typeface="Garamond"/>
              <a:buAutoNum type="arabicPeriod"/>
            </a:pPr>
            <a:r>
              <a:rPr lang="en-US"/>
              <a:t>public final Class&lt;?&gt; getClass();</a:t>
            </a:r>
            <a:endParaRPr/>
          </a:p>
          <a:p>
            <a:pPr indent="-457200" lvl="0" marL="457200" rtl="0" algn="ctr">
              <a:lnSpc>
                <a:spcPct val="100000"/>
              </a:lnSpc>
              <a:spcBef>
                <a:spcPts val="600"/>
              </a:spcBef>
              <a:spcAft>
                <a:spcPts val="0"/>
              </a:spcAft>
              <a:buSzPct val="100000"/>
              <a:buFont typeface="Garamond"/>
              <a:buAutoNum type="arabicPeriod"/>
            </a:pPr>
            <a:r>
              <a:rPr lang="en-US"/>
              <a:t>protected void finalize () throws Throwble;</a:t>
            </a:r>
            <a:endParaRPr/>
          </a:p>
          <a:p>
            <a:pPr indent="-457200" lvl="0" marL="457200" rtl="0" algn="ctr">
              <a:lnSpc>
                <a:spcPct val="100000"/>
              </a:lnSpc>
              <a:spcBef>
                <a:spcPts val="600"/>
              </a:spcBef>
              <a:spcAft>
                <a:spcPts val="0"/>
              </a:spcAft>
              <a:buSzPct val="100000"/>
              <a:buFont typeface="Garamond"/>
              <a:buAutoNum type="arabicPeriod"/>
            </a:pPr>
            <a:r>
              <a:rPr lang="en-US"/>
              <a:t>public final void wait() throws InteruptedException;</a:t>
            </a:r>
            <a:endParaRPr/>
          </a:p>
          <a:p>
            <a:pPr indent="-457200" lvl="0" marL="457200" rtl="0" algn="ctr">
              <a:lnSpc>
                <a:spcPct val="100000"/>
              </a:lnSpc>
              <a:spcBef>
                <a:spcPts val="600"/>
              </a:spcBef>
              <a:spcAft>
                <a:spcPts val="0"/>
              </a:spcAft>
              <a:buSzPct val="100000"/>
              <a:buFont typeface="Garamond"/>
              <a:buAutoNum type="arabicPeriod"/>
            </a:pPr>
            <a:r>
              <a:rPr lang="en-US"/>
              <a:t>public final void wait(long ms , int ns) throws InteruptedException;</a:t>
            </a:r>
            <a:endParaRPr/>
          </a:p>
          <a:p>
            <a:pPr indent="-457200" lvl="0" marL="457200" rtl="0" algn="ctr">
              <a:lnSpc>
                <a:spcPct val="100000"/>
              </a:lnSpc>
              <a:spcBef>
                <a:spcPts val="600"/>
              </a:spcBef>
              <a:spcAft>
                <a:spcPts val="0"/>
              </a:spcAft>
              <a:buSzPct val="100000"/>
              <a:buFont typeface="Garamond"/>
              <a:buAutoNum type="arabicPeriod"/>
            </a:pPr>
            <a:r>
              <a:rPr lang="en-US"/>
              <a:t>public final native void notify();</a:t>
            </a:r>
            <a:endParaRPr/>
          </a:p>
          <a:p>
            <a:pPr indent="-457200" lvl="0" marL="457200" rtl="0" algn="ctr">
              <a:lnSpc>
                <a:spcPct val="100000"/>
              </a:lnSpc>
              <a:spcBef>
                <a:spcPts val="600"/>
              </a:spcBef>
              <a:spcAft>
                <a:spcPts val="0"/>
              </a:spcAft>
              <a:buSzPct val="100000"/>
              <a:buFont typeface="Garamond"/>
              <a:buAutoNum type="arabicPeriod"/>
            </a:pPr>
            <a:r>
              <a:rPr lang="en-US"/>
              <a:t>public final native void notifyAll();</a:t>
            </a:r>
            <a:endParaRPr/>
          </a:p>
        </p:txBody>
      </p:sp>
      <p:sp>
        <p:nvSpPr>
          <p:cNvPr id="942" name="Google Shape;942;p98"/>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JAVA.LANG.OBJECT CLASS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99"/>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rPr lang="en-US"/>
              <a:t>Access modifiers in java specifies the accessibility or scope of the field, method, constructor, or a class.</a:t>
            </a:r>
            <a:endParaRPr/>
          </a:p>
          <a:p>
            <a:pPr indent="0" lvl="0" marL="0" rtl="0" algn="ctr">
              <a:lnSpc>
                <a:spcPct val="100000"/>
              </a:lnSpc>
              <a:spcBef>
                <a:spcPts val="600"/>
              </a:spcBef>
              <a:spcAft>
                <a:spcPts val="0"/>
              </a:spcAft>
              <a:buSzPts val="2000"/>
              <a:buFont typeface="Garamond"/>
              <a:buNone/>
            </a:pPr>
            <a:r>
              <a:rPr lang="en-US"/>
              <a:t>We can change the access levels fields by applying the modifiers in it.</a:t>
            </a:r>
            <a:endParaRPr/>
          </a:p>
          <a:p>
            <a:pPr indent="0" lvl="0" marL="0" rtl="0" algn="ctr">
              <a:lnSpc>
                <a:spcPct val="100000"/>
              </a:lnSpc>
              <a:spcBef>
                <a:spcPts val="600"/>
              </a:spcBef>
              <a:spcAft>
                <a:spcPts val="0"/>
              </a:spcAft>
              <a:buSzPts val="2000"/>
              <a:buFont typeface="Garamond"/>
              <a:buNone/>
            </a:pPr>
            <a:r>
              <a:rPr lang="en-US"/>
              <a:t>There are 4 access modifiers in java.</a:t>
            </a:r>
            <a:endParaRPr/>
          </a:p>
          <a:p>
            <a:pPr indent="0" lvl="0" marL="0" rtl="0" algn="ctr">
              <a:lnSpc>
                <a:spcPct val="100000"/>
              </a:lnSpc>
              <a:spcBef>
                <a:spcPts val="600"/>
              </a:spcBef>
              <a:spcAft>
                <a:spcPts val="0"/>
              </a:spcAft>
              <a:buSzPts val="2000"/>
              <a:buFont typeface="Garamond"/>
              <a:buNone/>
            </a:pPr>
            <a:r>
              <a:rPr lang="en-US"/>
              <a:t>Public- for every where.</a:t>
            </a:r>
            <a:endParaRPr/>
          </a:p>
          <a:p>
            <a:pPr indent="0" lvl="0" marL="0" rtl="0" algn="ctr">
              <a:lnSpc>
                <a:spcPct val="100000"/>
              </a:lnSpc>
              <a:spcBef>
                <a:spcPts val="600"/>
              </a:spcBef>
              <a:spcAft>
                <a:spcPts val="0"/>
              </a:spcAft>
              <a:buSzPts val="2000"/>
              <a:buFont typeface="Garamond"/>
              <a:buNone/>
            </a:pPr>
            <a:r>
              <a:rPr lang="en-US"/>
              <a:t>Private – only within the class. It cannot be accessed from the outside of the class.</a:t>
            </a:r>
            <a:endParaRPr/>
          </a:p>
          <a:p>
            <a:pPr indent="0" lvl="0" marL="0" rtl="0" algn="ctr">
              <a:lnSpc>
                <a:spcPct val="100000"/>
              </a:lnSpc>
              <a:spcBef>
                <a:spcPts val="600"/>
              </a:spcBef>
              <a:spcAft>
                <a:spcPts val="0"/>
              </a:spcAft>
              <a:buSzPts val="2000"/>
              <a:buFont typeface="Garamond"/>
              <a:buNone/>
            </a:pPr>
            <a:r>
              <a:rPr lang="en-US"/>
              <a:t>Protected- with in the package and outside the package through child class.</a:t>
            </a:r>
            <a:endParaRPr/>
          </a:p>
          <a:p>
            <a:pPr indent="0" lvl="0" marL="0" rtl="0" algn="ctr">
              <a:lnSpc>
                <a:spcPct val="100000"/>
              </a:lnSpc>
              <a:spcBef>
                <a:spcPts val="600"/>
              </a:spcBef>
              <a:spcAft>
                <a:spcPts val="0"/>
              </a:spcAft>
              <a:buSzPts val="2000"/>
              <a:buFont typeface="Garamond"/>
              <a:buNone/>
            </a:pPr>
            <a:r>
              <a:rPr lang="en-US"/>
              <a:t>Default – only with in the package.</a:t>
            </a:r>
            <a:endParaRPr/>
          </a:p>
          <a:p>
            <a:pPr indent="0" lvl="0" marL="0" rtl="0" algn="ctr">
              <a:lnSpc>
                <a:spcPct val="100000"/>
              </a:lnSpc>
              <a:spcBef>
                <a:spcPts val="600"/>
              </a:spcBef>
              <a:spcAft>
                <a:spcPts val="0"/>
              </a:spcAft>
              <a:buSzPts val="2000"/>
              <a:buFont typeface="Garamond"/>
              <a:buNone/>
            </a:pPr>
            <a:r>
              <a:rPr lang="en-US"/>
              <a:t> </a:t>
            </a:r>
            <a:endParaRPr/>
          </a:p>
        </p:txBody>
      </p:sp>
      <p:sp>
        <p:nvSpPr>
          <p:cNvPr id="948" name="Google Shape;948;p9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ACCESS MODIFIERS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pic>
        <p:nvPicPr>
          <p:cNvPr id="953" name="Google Shape;953;p100"/>
          <p:cNvPicPr preferRelativeResize="0"/>
          <p:nvPr>
            <p:ph idx="1" type="body"/>
          </p:nvPr>
        </p:nvPicPr>
        <p:blipFill rotWithShape="1">
          <a:blip r:embed="rId3">
            <a:alphaModFix/>
          </a:blip>
          <a:srcRect b="0" l="0" r="0" t="0"/>
          <a:stretch/>
        </p:blipFill>
        <p:spPr>
          <a:xfrm>
            <a:off x="179512" y="1988840"/>
            <a:ext cx="8784976" cy="3893799"/>
          </a:xfrm>
          <a:prstGeom prst="rect">
            <a:avLst/>
          </a:prstGeom>
          <a:noFill/>
          <a:ln>
            <a:noFill/>
          </a:ln>
        </p:spPr>
      </p:pic>
      <p:sp>
        <p:nvSpPr>
          <p:cNvPr id="954" name="Google Shape;954;p10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ACCESS MODIFIERS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01"/>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lnSpc>
                <a:spcPct val="100000"/>
              </a:lnSpc>
              <a:spcBef>
                <a:spcPts val="0"/>
              </a:spcBef>
              <a:spcAft>
                <a:spcPts val="0"/>
              </a:spcAft>
              <a:buSzPct val="100000"/>
              <a:buFont typeface="Garamond"/>
              <a:buNone/>
            </a:pPr>
            <a:r>
              <a:rPr lang="en-US"/>
              <a:t>Converting one data type into another data type is known as type conversion</a:t>
            </a:r>
            <a:endParaRPr/>
          </a:p>
          <a:p>
            <a:pPr indent="0" lvl="0" marL="0" rtl="0" algn="ctr">
              <a:lnSpc>
                <a:spcPct val="100000"/>
              </a:lnSpc>
              <a:spcBef>
                <a:spcPts val="600"/>
              </a:spcBef>
              <a:spcAft>
                <a:spcPts val="0"/>
              </a:spcAft>
              <a:buSzPct val="100000"/>
              <a:buFont typeface="Garamond"/>
              <a:buNone/>
            </a:pPr>
            <a:r>
              <a:rPr lang="en-US"/>
              <a:t>This is classified into 2 types</a:t>
            </a:r>
            <a:endParaRPr/>
          </a:p>
          <a:p>
            <a:pPr indent="-457200" lvl="0" marL="457200" rtl="0" algn="ctr">
              <a:lnSpc>
                <a:spcPct val="100000"/>
              </a:lnSpc>
              <a:spcBef>
                <a:spcPts val="600"/>
              </a:spcBef>
              <a:spcAft>
                <a:spcPts val="0"/>
              </a:spcAft>
              <a:buSzPct val="100000"/>
              <a:buFont typeface="Garamond"/>
              <a:buAutoNum type="arabicPeriod"/>
            </a:pPr>
            <a:r>
              <a:rPr lang="en-US"/>
              <a:t>Automatic/ implicit type conversion</a:t>
            </a:r>
            <a:endParaRPr/>
          </a:p>
          <a:p>
            <a:pPr indent="-457200" lvl="0" marL="457200" rtl="0" algn="ctr">
              <a:lnSpc>
                <a:spcPct val="100000"/>
              </a:lnSpc>
              <a:spcBef>
                <a:spcPts val="600"/>
              </a:spcBef>
              <a:spcAft>
                <a:spcPts val="0"/>
              </a:spcAft>
              <a:buSzPct val="100000"/>
              <a:buFont typeface="Garamond"/>
              <a:buAutoNum type="arabicPeriod"/>
            </a:pPr>
            <a:r>
              <a:rPr lang="en-US"/>
              <a:t>Explicit/ manual type conversion </a:t>
            </a:r>
            <a:endParaRPr/>
          </a:p>
          <a:p>
            <a:pPr indent="0" lvl="0" marL="0" rtl="0" algn="ctr">
              <a:lnSpc>
                <a:spcPct val="100000"/>
              </a:lnSpc>
              <a:spcBef>
                <a:spcPts val="600"/>
              </a:spcBef>
              <a:spcAft>
                <a:spcPts val="0"/>
              </a:spcAft>
              <a:buSzPct val="100000"/>
              <a:buFont typeface="Garamond"/>
              <a:buNone/>
            </a:pPr>
            <a:r>
              <a:rPr lang="en-US"/>
              <a:t>Automatic Type Conversion:</a:t>
            </a:r>
            <a:endParaRPr/>
          </a:p>
          <a:p>
            <a:pPr indent="0" lvl="0" marL="0" rtl="0" algn="ctr">
              <a:lnSpc>
                <a:spcPct val="100000"/>
              </a:lnSpc>
              <a:spcBef>
                <a:spcPts val="600"/>
              </a:spcBef>
              <a:spcAft>
                <a:spcPts val="0"/>
              </a:spcAft>
              <a:buSzPct val="100000"/>
              <a:buFont typeface="Garamond"/>
              <a:buNone/>
            </a:pPr>
            <a:r>
              <a:rPr lang="en-US"/>
              <a:t>It is possible to convert lower data type into higher data type .</a:t>
            </a:r>
            <a:endParaRPr/>
          </a:p>
          <a:p>
            <a:pPr indent="0" lvl="0" marL="0" rtl="0" algn="ctr">
              <a:lnSpc>
                <a:spcPct val="100000"/>
              </a:lnSpc>
              <a:spcBef>
                <a:spcPts val="600"/>
              </a:spcBef>
              <a:spcAft>
                <a:spcPts val="0"/>
              </a:spcAft>
              <a:buSzPct val="100000"/>
              <a:buFont typeface="Garamond"/>
              <a:buNone/>
            </a:pPr>
            <a:r>
              <a:rPr lang="en-US"/>
              <a:t>Ex: byte a=5;</a:t>
            </a:r>
            <a:endParaRPr/>
          </a:p>
          <a:p>
            <a:pPr indent="0" lvl="0" marL="0" rtl="0" algn="ctr">
              <a:lnSpc>
                <a:spcPct val="100000"/>
              </a:lnSpc>
              <a:spcBef>
                <a:spcPts val="600"/>
              </a:spcBef>
              <a:spcAft>
                <a:spcPts val="0"/>
              </a:spcAft>
              <a:buSzPct val="100000"/>
              <a:buFont typeface="Garamond"/>
              <a:buNone/>
            </a:pPr>
            <a:r>
              <a:rPr lang="en-US"/>
              <a:t>int b;</a:t>
            </a:r>
            <a:endParaRPr/>
          </a:p>
          <a:p>
            <a:pPr indent="0" lvl="0" marL="0" rtl="0" algn="ctr">
              <a:lnSpc>
                <a:spcPct val="100000"/>
              </a:lnSpc>
              <a:spcBef>
                <a:spcPts val="600"/>
              </a:spcBef>
              <a:spcAft>
                <a:spcPts val="0"/>
              </a:spcAft>
              <a:buSzPct val="100000"/>
              <a:buFont typeface="Garamond"/>
              <a:buNone/>
            </a:pPr>
            <a:r>
              <a:rPr lang="en-US"/>
              <a:t>b=a;</a:t>
            </a:r>
            <a:endParaRPr/>
          </a:p>
          <a:p>
            <a:pPr indent="0" lvl="0" marL="0" rtl="0" algn="ctr">
              <a:lnSpc>
                <a:spcPct val="100000"/>
              </a:lnSpc>
              <a:spcBef>
                <a:spcPts val="600"/>
              </a:spcBef>
              <a:spcAft>
                <a:spcPts val="0"/>
              </a:spcAft>
              <a:buSzPct val="100000"/>
              <a:buFont typeface="Garamond"/>
              <a:buNone/>
            </a:pPr>
            <a:r>
              <a:rPr lang="en-US"/>
              <a:t>This means a is of byte data type and b is int data type. If we write b=a means, a value is stored in b but the value is in int data type.</a:t>
            </a:r>
            <a:endParaRPr/>
          </a:p>
          <a:p>
            <a:pPr indent="0" lvl="0" marL="0" rtl="0" algn="ctr">
              <a:lnSpc>
                <a:spcPct val="100000"/>
              </a:lnSpc>
              <a:spcBef>
                <a:spcPts val="600"/>
              </a:spcBef>
              <a:spcAft>
                <a:spcPts val="0"/>
              </a:spcAft>
              <a:buSzPct val="100000"/>
              <a:buFont typeface="Garamond"/>
              <a:buNone/>
            </a:pPr>
            <a:r>
              <a:rPr lang="en-US"/>
              <a:t>Explicit Type Conversion:</a:t>
            </a:r>
            <a:endParaRPr/>
          </a:p>
          <a:p>
            <a:pPr indent="0" lvl="0" marL="0" rtl="0" algn="ctr">
              <a:lnSpc>
                <a:spcPct val="100000"/>
              </a:lnSpc>
              <a:spcBef>
                <a:spcPts val="600"/>
              </a:spcBef>
              <a:spcAft>
                <a:spcPts val="0"/>
              </a:spcAft>
              <a:buSzPct val="100000"/>
              <a:buFont typeface="Garamond"/>
              <a:buNone/>
            </a:pPr>
            <a:r>
              <a:rPr lang="en-US"/>
              <a:t>It is possible to convert higher data type into lower data type. But we may loss data while conversion. </a:t>
            </a:r>
            <a:endParaRPr/>
          </a:p>
          <a:p>
            <a:pPr indent="0" lvl="0" marL="0" rtl="0" algn="ctr">
              <a:lnSpc>
                <a:spcPct val="100000"/>
              </a:lnSpc>
              <a:spcBef>
                <a:spcPts val="600"/>
              </a:spcBef>
              <a:spcAft>
                <a:spcPts val="0"/>
              </a:spcAft>
              <a:buSzPct val="100000"/>
              <a:buFont typeface="Garamond"/>
              <a:buNone/>
            </a:pPr>
            <a:r>
              <a:t/>
            </a:r>
            <a:endParaRPr/>
          </a:p>
        </p:txBody>
      </p:sp>
      <p:sp>
        <p:nvSpPr>
          <p:cNvPr id="960" name="Google Shape;960;p10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TYPE CONVERSION</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02"/>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fontScale="92500" lnSpcReduction="10000"/>
          </a:bodyPr>
          <a:lstStyle/>
          <a:p>
            <a:pPr indent="0" lvl="0" marL="0" rtl="0" algn="ctr">
              <a:lnSpc>
                <a:spcPct val="100000"/>
              </a:lnSpc>
              <a:spcBef>
                <a:spcPts val="0"/>
              </a:spcBef>
              <a:spcAft>
                <a:spcPts val="0"/>
              </a:spcAft>
              <a:buSzPct val="100000"/>
              <a:buFont typeface="Garamond"/>
              <a:buNone/>
            </a:pPr>
            <a:r>
              <a:rPr lang="en-US"/>
              <a:t>Ex: if float is converted into short data type</a:t>
            </a:r>
            <a:endParaRPr/>
          </a:p>
          <a:p>
            <a:pPr indent="0" lvl="0" marL="0" rtl="0" algn="ctr">
              <a:lnSpc>
                <a:spcPct val="100000"/>
              </a:lnSpc>
              <a:spcBef>
                <a:spcPts val="600"/>
              </a:spcBef>
              <a:spcAft>
                <a:spcPts val="0"/>
              </a:spcAft>
              <a:buSzPct val="100000"/>
              <a:buFont typeface="Garamond"/>
              <a:buNone/>
            </a:pPr>
            <a:r>
              <a:rPr lang="en-US"/>
              <a:t>Float data type occupies 4 bytes of memory</a:t>
            </a:r>
            <a:endParaRPr/>
          </a:p>
          <a:p>
            <a:pPr indent="0" lvl="0" marL="0" rtl="0" algn="ctr">
              <a:lnSpc>
                <a:spcPct val="100000"/>
              </a:lnSpc>
              <a:spcBef>
                <a:spcPts val="600"/>
              </a:spcBef>
              <a:spcAft>
                <a:spcPts val="0"/>
              </a:spcAft>
              <a:buSzPct val="100000"/>
              <a:buFont typeface="Garamond"/>
              <a:buNone/>
            </a:pPr>
            <a:r>
              <a:rPr lang="en-US"/>
              <a:t>Short data type occupies 2 bytes of memory</a:t>
            </a:r>
            <a:endParaRPr/>
          </a:p>
          <a:p>
            <a:pPr indent="0" lvl="0" marL="0" rtl="0" algn="ctr">
              <a:lnSpc>
                <a:spcPct val="100000"/>
              </a:lnSpc>
              <a:spcBef>
                <a:spcPts val="600"/>
              </a:spcBef>
              <a:spcAft>
                <a:spcPts val="0"/>
              </a:spcAft>
              <a:buSzPct val="100000"/>
              <a:buFont typeface="Garamond"/>
              <a:buNone/>
            </a:pPr>
            <a:r>
              <a:rPr lang="en-US"/>
              <a:t>So while converting from higher data type to lower data type we lost some data.</a:t>
            </a:r>
            <a:endParaRPr/>
          </a:p>
          <a:p>
            <a:pPr indent="0" lvl="0" marL="0" rtl="0" algn="ctr">
              <a:lnSpc>
                <a:spcPct val="100000"/>
              </a:lnSpc>
              <a:spcBef>
                <a:spcPts val="600"/>
              </a:spcBef>
              <a:spcAft>
                <a:spcPts val="0"/>
              </a:spcAft>
              <a:buSzPct val="100000"/>
              <a:buFont typeface="Garamond"/>
              <a:buNone/>
            </a:pPr>
            <a:r>
              <a:rPr lang="en-US"/>
              <a:t>Syntax: var= (target) variable;</a:t>
            </a:r>
            <a:endParaRPr/>
          </a:p>
          <a:p>
            <a:pPr indent="0" lvl="0" marL="0" rtl="0" algn="ctr">
              <a:lnSpc>
                <a:spcPct val="100000"/>
              </a:lnSpc>
              <a:spcBef>
                <a:spcPts val="600"/>
              </a:spcBef>
              <a:spcAft>
                <a:spcPts val="0"/>
              </a:spcAft>
              <a:buSzPct val="100000"/>
              <a:buFont typeface="Garamond"/>
              <a:buNone/>
            </a:pPr>
            <a:r>
              <a:rPr lang="en-US"/>
              <a:t>Ex: float a;</a:t>
            </a:r>
            <a:endParaRPr/>
          </a:p>
          <a:p>
            <a:pPr indent="0" lvl="0" marL="0" rtl="0" algn="ctr">
              <a:lnSpc>
                <a:spcPct val="100000"/>
              </a:lnSpc>
              <a:spcBef>
                <a:spcPts val="600"/>
              </a:spcBef>
              <a:spcAft>
                <a:spcPts val="0"/>
              </a:spcAft>
              <a:buSzPct val="100000"/>
              <a:buFont typeface="Garamond"/>
              <a:buNone/>
            </a:pPr>
            <a:r>
              <a:rPr lang="en-US"/>
              <a:t>int x;</a:t>
            </a:r>
            <a:endParaRPr/>
          </a:p>
          <a:p>
            <a:pPr indent="0" lvl="0" marL="0" rtl="0" algn="ctr">
              <a:lnSpc>
                <a:spcPct val="100000"/>
              </a:lnSpc>
              <a:spcBef>
                <a:spcPts val="600"/>
              </a:spcBef>
              <a:spcAft>
                <a:spcPts val="0"/>
              </a:spcAft>
              <a:buSzPct val="100000"/>
              <a:buFont typeface="Garamond"/>
              <a:buNone/>
            </a:pPr>
            <a:r>
              <a:rPr lang="en-US"/>
              <a:t>x=(int) a;</a:t>
            </a:r>
            <a:endParaRPr/>
          </a:p>
          <a:p>
            <a:pPr indent="0" lvl="0" marL="0" rtl="0" algn="ctr">
              <a:lnSpc>
                <a:spcPct val="100000"/>
              </a:lnSpc>
              <a:spcBef>
                <a:spcPts val="600"/>
              </a:spcBef>
              <a:spcAft>
                <a:spcPts val="0"/>
              </a:spcAft>
              <a:buSzPct val="100000"/>
              <a:buFont typeface="Garamond"/>
              <a:buNone/>
            </a:pPr>
            <a:r>
              <a:rPr lang="en-US"/>
              <a:t>Which means, a is converted into int data type and the result will be stored in x which is already an integer data type.</a:t>
            </a:r>
            <a:endParaRPr/>
          </a:p>
          <a:p>
            <a:pPr indent="0" lvl="0" marL="0" rtl="0" algn="ctr">
              <a:lnSpc>
                <a:spcPct val="100000"/>
              </a:lnSpc>
              <a:spcBef>
                <a:spcPts val="600"/>
              </a:spcBef>
              <a:spcAft>
                <a:spcPts val="0"/>
              </a:spcAft>
              <a:buSzPct val="100000"/>
              <a:buFont typeface="Garamond"/>
              <a:buNone/>
            </a:pPr>
            <a:r>
              <a:rPr lang="en-US"/>
              <a:t>So we are compressing the size of our data so this is nothing but type casting.</a:t>
            </a:r>
            <a:endParaRPr/>
          </a:p>
          <a:p>
            <a:pPr indent="0" lvl="0" marL="0" rtl="0" algn="ctr">
              <a:lnSpc>
                <a:spcPct val="100000"/>
              </a:lnSpc>
              <a:spcBef>
                <a:spcPts val="600"/>
              </a:spcBef>
              <a:spcAft>
                <a:spcPts val="0"/>
              </a:spcAft>
              <a:buSzPct val="100000"/>
              <a:buFont typeface="Garamond"/>
              <a:buNone/>
            </a:pPr>
            <a:r>
              <a:rPr lang="en-US"/>
              <a:t> </a:t>
            </a:r>
            <a:endParaRPr/>
          </a:p>
        </p:txBody>
      </p:sp>
      <p:sp>
        <p:nvSpPr>
          <p:cNvPr id="966" name="Google Shape;966;p10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EXAMPLE</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03"/>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rPr lang="en-US"/>
              <a:t>Java is a collection of </a:t>
            </a:r>
            <a:endParaRPr/>
          </a:p>
          <a:p>
            <a:pPr indent="-457200" lvl="0" marL="457200" rtl="0" algn="ctr">
              <a:lnSpc>
                <a:spcPct val="100000"/>
              </a:lnSpc>
              <a:spcBef>
                <a:spcPts val="600"/>
              </a:spcBef>
              <a:spcAft>
                <a:spcPts val="0"/>
              </a:spcAft>
              <a:buSzPts val="2000"/>
              <a:buFont typeface="Garamond"/>
              <a:buAutoNum type="arabicPeriod"/>
            </a:pPr>
            <a:r>
              <a:rPr lang="en-US"/>
              <a:t>White spaces</a:t>
            </a:r>
            <a:endParaRPr/>
          </a:p>
          <a:p>
            <a:pPr indent="-457200" lvl="0" marL="457200" rtl="0" algn="ctr">
              <a:lnSpc>
                <a:spcPct val="100000"/>
              </a:lnSpc>
              <a:spcBef>
                <a:spcPts val="600"/>
              </a:spcBef>
              <a:spcAft>
                <a:spcPts val="0"/>
              </a:spcAft>
              <a:buSzPts val="2000"/>
              <a:buFont typeface="Garamond"/>
              <a:buAutoNum type="arabicPeriod"/>
            </a:pPr>
            <a:r>
              <a:rPr lang="en-US"/>
              <a:t>Identifiers</a:t>
            </a:r>
            <a:endParaRPr/>
          </a:p>
          <a:p>
            <a:pPr indent="-457200" lvl="0" marL="457200" rtl="0" algn="ctr">
              <a:lnSpc>
                <a:spcPct val="100000"/>
              </a:lnSpc>
              <a:spcBef>
                <a:spcPts val="600"/>
              </a:spcBef>
              <a:spcAft>
                <a:spcPts val="0"/>
              </a:spcAft>
              <a:buSzPts val="2000"/>
              <a:buFont typeface="Garamond"/>
              <a:buAutoNum type="arabicPeriod"/>
            </a:pPr>
            <a:r>
              <a:rPr lang="en-US"/>
              <a:t>Comments</a:t>
            </a:r>
            <a:endParaRPr/>
          </a:p>
          <a:p>
            <a:pPr indent="-457200" lvl="0" marL="457200" rtl="0" algn="ctr">
              <a:lnSpc>
                <a:spcPct val="100000"/>
              </a:lnSpc>
              <a:spcBef>
                <a:spcPts val="600"/>
              </a:spcBef>
              <a:spcAft>
                <a:spcPts val="0"/>
              </a:spcAft>
              <a:buSzPts val="2000"/>
              <a:buFont typeface="Garamond"/>
              <a:buAutoNum type="arabicPeriod"/>
            </a:pPr>
            <a:r>
              <a:rPr lang="en-US"/>
              <a:t>Literals</a:t>
            </a:r>
            <a:endParaRPr/>
          </a:p>
          <a:p>
            <a:pPr indent="-457200" lvl="0" marL="457200" rtl="0" algn="ctr">
              <a:lnSpc>
                <a:spcPct val="100000"/>
              </a:lnSpc>
              <a:spcBef>
                <a:spcPts val="600"/>
              </a:spcBef>
              <a:spcAft>
                <a:spcPts val="0"/>
              </a:spcAft>
              <a:buSzPts val="2000"/>
              <a:buFont typeface="Garamond"/>
              <a:buAutoNum type="arabicPeriod"/>
            </a:pPr>
            <a:r>
              <a:rPr lang="en-US"/>
              <a:t>Operators</a:t>
            </a:r>
            <a:endParaRPr/>
          </a:p>
          <a:p>
            <a:pPr indent="-457200" lvl="0" marL="457200" rtl="0" algn="ctr">
              <a:lnSpc>
                <a:spcPct val="100000"/>
              </a:lnSpc>
              <a:spcBef>
                <a:spcPts val="600"/>
              </a:spcBef>
              <a:spcAft>
                <a:spcPts val="0"/>
              </a:spcAft>
              <a:buSzPts val="2000"/>
              <a:buFont typeface="Garamond"/>
              <a:buAutoNum type="arabicPeriod"/>
            </a:pPr>
            <a:r>
              <a:rPr lang="en-US"/>
              <a:t>Separators</a:t>
            </a:r>
            <a:endParaRPr/>
          </a:p>
          <a:p>
            <a:pPr indent="-457200" lvl="0" marL="457200" rtl="0" algn="ctr">
              <a:lnSpc>
                <a:spcPct val="100000"/>
              </a:lnSpc>
              <a:spcBef>
                <a:spcPts val="600"/>
              </a:spcBef>
              <a:spcAft>
                <a:spcPts val="0"/>
              </a:spcAft>
              <a:buSzPts val="2000"/>
              <a:buFont typeface="Garamond"/>
              <a:buAutoNum type="arabicPeriod"/>
            </a:pPr>
            <a:r>
              <a:rPr lang="en-US"/>
              <a:t>Keywords</a:t>
            </a:r>
            <a:endParaRPr/>
          </a:p>
          <a:p>
            <a:pPr indent="-330200" lvl="0" marL="457200" rtl="0" algn="ctr">
              <a:lnSpc>
                <a:spcPct val="100000"/>
              </a:lnSpc>
              <a:spcBef>
                <a:spcPts val="600"/>
              </a:spcBef>
              <a:spcAft>
                <a:spcPts val="0"/>
              </a:spcAft>
              <a:buSzPts val="2000"/>
              <a:buFont typeface="Garamond"/>
              <a:buNone/>
            </a:pPr>
            <a:r>
              <a:t/>
            </a:r>
            <a:endParaRPr/>
          </a:p>
        </p:txBody>
      </p:sp>
      <p:sp>
        <p:nvSpPr>
          <p:cNvPr id="972" name="Google Shape;972;p103"/>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LEXICAL ISSUES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0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WHITE SPACES</a:t>
            </a:r>
            <a:endParaRPr/>
          </a:p>
        </p:txBody>
      </p:sp>
      <p:sp>
        <p:nvSpPr>
          <p:cNvPr id="978" name="Google Shape;978;p104"/>
          <p:cNvSpPr txBox="1"/>
          <p:nvPr>
            <p:ph idx="1" type="body"/>
          </p:nvPr>
        </p:nvSpPr>
        <p:spPr>
          <a:xfrm>
            <a:off x="457200" y="1780892"/>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rPr lang="en-US"/>
              <a:t>Java is a free form language.</a:t>
            </a:r>
            <a:endParaRPr/>
          </a:p>
          <a:p>
            <a:pPr indent="0" lvl="0" marL="0" rtl="0" algn="ctr">
              <a:lnSpc>
                <a:spcPct val="100000"/>
              </a:lnSpc>
              <a:spcBef>
                <a:spcPts val="600"/>
              </a:spcBef>
              <a:spcAft>
                <a:spcPts val="0"/>
              </a:spcAft>
              <a:buSzPts val="2000"/>
              <a:buFont typeface="Garamond"/>
              <a:buNone/>
            </a:pPr>
            <a:r>
              <a:rPr lang="en-US"/>
              <a:t>We don’t need to follow any special indentation rules</a:t>
            </a:r>
            <a:endParaRPr/>
          </a:p>
          <a:p>
            <a:pPr indent="0" lvl="0" marL="0" rtl="0" algn="ctr">
              <a:lnSpc>
                <a:spcPct val="100000"/>
              </a:lnSpc>
              <a:spcBef>
                <a:spcPts val="600"/>
              </a:spcBef>
              <a:spcAft>
                <a:spcPts val="0"/>
              </a:spcAft>
              <a:buSzPts val="2000"/>
              <a:buFont typeface="Garamond"/>
              <a:buNone/>
            </a:pPr>
            <a:r>
              <a:rPr lang="en-US"/>
              <a:t>Ex: a program can be written in a single line or multi line or in any strange way , as long as there is at least one white space character between  each token that is not already separated by an operator or separator.</a:t>
            </a:r>
            <a:endParaRPr/>
          </a:p>
          <a:p>
            <a:pPr indent="0" lvl="0" marL="0" rtl="0" algn="ctr">
              <a:lnSpc>
                <a:spcPct val="100000"/>
              </a:lnSpc>
              <a:spcBef>
                <a:spcPts val="600"/>
              </a:spcBef>
              <a:spcAft>
                <a:spcPts val="0"/>
              </a:spcAft>
              <a:buSzPts val="2000"/>
              <a:buFont typeface="Garamond"/>
              <a:buNone/>
            </a:pPr>
            <a:r>
              <a:rPr lang="en-US"/>
              <a:t>In java , white space is a space or tab or new line</a:t>
            </a:r>
            <a:endParaRPr/>
          </a:p>
          <a:p>
            <a:pPr indent="0" lvl="0" marL="0" rtl="0" algn="ctr">
              <a:lnSpc>
                <a:spcPct val="100000"/>
              </a:lnSpc>
              <a:spcBef>
                <a:spcPts val="600"/>
              </a:spcBef>
              <a:spcAft>
                <a:spcPts val="0"/>
              </a:spcAft>
              <a:buSzPts val="2000"/>
              <a:buFont typeface="Garamond"/>
              <a:buNone/>
            </a:pPr>
            <a:r>
              <a:t/>
            </a:r>
            <a:endParaRPr/>
          </a:p>
        </p:txBody>
      </p:sp>
      <p:sp>
        <p:nvSpPr>
          <p:cNvPr id="979" name="Google Shape;979;p104"/>
          <p:cNvSpPr txBox="1"/>
          <p:nvPr/>
        </p:nvSpPr>
        <p:spPr>
          <a:xfrm>
            <a:off x="690984" y="1853020"/>
            <a:ext cx="8229600" cy="4075176"/>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chemeClr val="accent1"/>
              </a:buClr>
              <a:buSzPts val="2000"/>
              <a:buFont typeface="Garamond"/>
              <a:buNone/>
            </a:pPr>
            <a:r>
              <a:t/>
            </a:r>
            <a:endParaRPr b="0" i="0" sz="2000" cap="none">
              <a:solidFill>
                <a:schemeClr val="lt1"/>
              </a:solidFill>
              <a:latin typeface="Garamond"/>
              <a:ea typeface="Garamond"/>
              <a:cs typeface="Garamond"/>
              <a:sym typeface="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INSTALLATION</a:t>
            </a:r>
            <a:endParaRPr/>
          </a:p>
        </p:txBody>
      </p:sp>
      <p:pic>
        <p:nvPicPr>
          <p:cNvPr id="188" name="Google Shape;188;p24"/>
          <p:cNvPicPr preferRelativeResize="0"/>
          <p:nvPr>
            <p:ph idx="1" type="body"/>
          </p:nvPr>
        </p:nvPicPr>
        <p:blipFill rotWithShape="1">
          <a:blip r:embed="rId3">
            <a:alphaModFix/>
          </a:blip>
          <a:srcRect b="0" l="0" r="0" t="0"/>
          <a:stretch/>
        </p:blipFill>
        <p:spPr>
          <a:xfrm>
            <a:off x="457200" y="2143612"/>
            <a:ext cx="8229600" cy="38296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05"/>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SEPARATORS</a:t>
            </a:r>
            <a:endParaRPr/>
          </a:p>
        </p:txBody>
      </p:sp>
      <p:pic>
        <p:nvPicPr>
          <p:cNvPr descr="Lexical Issues" id="985" name="Google Shape;985;p105"/>
          <p:cNvPicPr preferRelativeResize="0"/>
          <p:nvPr>
            <p:ph idx="1" type="body"/>
          </p:nvPr>
        </p:nvPicPr>
        <p:blipFill rotWithShape="1">
          <a:blip r:embed="rId3">
            <a:alphaModFix/>
          </a:blip>
          <a:srcRect b="0" l="0" r="0" t="0"/>
          <a:stretch/>
        </p:blipFill>
        <p:spPr>
          <a:xfrm>
            <a:off x="755576" y="1988840"/>
            <a:ext cx="7776863" cy="4392487"/>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06"/>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3200"/>
              <a:buFont typeface="Garamond"/>
              <a:buNone/>
            </a:pPr>
            <a:r>
              <a:rPr lang="en-US" sz="3200"/>
              <a:t>Lecture #10: Class &amp; Object</a:t>
            </a:r>
            <a:endParaRPr/>
          </a:p>
          <a:p>
            <a:pPr indent="0" lvl="0" marL="0" rtl="0" algn="ctr">
              <a:lnSpc>
                <a:spcPct val="100000"/>
              </a:lnSpc>
              <a:spcBef>
                <a:spcPts val="600"/>
              </a:spcBef>
              <a:spcAft>
                <a:spcPts val="0"/>
              </a:spcAft>
              <a:buSzPts val="3200"/>
              <a:buFont typeface="Garamond"/>
              <a:buNone/>
            </a:pPr>
            <a:r>
              <a:t/>
            </a:r>
            <a:endParaRPr sz="3200"/>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800"/>
              <a:buFont typeface="Garamond"/>
              <a:buNone/>
            </a:pPr>
            <a:r>
              <a:t/>
            </a:r>
            <a:endParaRPr sz="2800"/>
          </a:p>
          <a:p>
            <a:pPr indent="0" lvl="0" marL="0" rtl="0" algn="ctr">
              <a:lnSpc>
                <a:spcPct val="100000"/>
              </a:lnSpc>
              <a:spcBef>
                <a:spcPts val="600"/>
              </a:spcBef>
              <a:spcAft>
                <a:spcPts val="0"/>
              </a:spcAft>
              <a:buSzPts val="2800"/>
              <a:buFont typeface="Garamond"/>
              <a:buNone/>
            </a:pPr>
            <a:r>
              <a:t/>
            </a:r>
            <a:endParaRPr sz="2800"/>
          </a:p>
        </p:txBody>
      </p:sp>
      <p:sp>
        <p:nvSpPr>
          <p:cNvPr id="992" name="Google Shape;992;p106"/>
          <p:cNvSpPr txBox="1"/>
          <p:nvPr>
            <p:ph type="title"/>
          </p:nvPr>
        </p:nvSpPr>
        <p:spPr>
          <a:xfrm>
            <a:off x="1763688" y="975360"/>
            <a:ext cx="612068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2400"/>
              <a:buFont typeface="Garamond"/>
              <a:buNone/>
            </a:pPr>
            <a:r>
              <a:rPr lang="en-US" sz="2400"/>
              <a:t>OBJECT ORIENTED PROGRAMMING</a:t>
            </a:r>
            <a:endParaRPr b="1" sz="24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07"/>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t/>
            </a:r>
            <a:endParaRPr/>
          </a:p>
          <a:p>
            <a:pPr indent="0" lvl="0" marL="0" rtl="0" algn="ctr">
              <a:lnSpc>
                <a:spcPct val="100000"/>
              </a:lnSpc>
              <a:spcBef>
                <a:spcPts val="600"/>
              </a:spcBef>
              <a:spcAft>
                <a:spcPts val="0"/>
              </a:spcAft>
              <a:buSzPts val="2000"/>
              <a:buFont typeface="Garamond"/>
              <a:buNone/>
            </a:pPr>
            <a:r>
              <a:rPr lang="en-US"/>
              <a:t>Any number of classes can be defined</a:t>
            </a:r>
            <a:endParaRPr/>
          </a:p>
          <a:p>
            <a:pPr indent="0" lvl="0" marL="0" rtl="0" algn="ctr">
              <a:lnSpc>
                <a:spcPct val="100000"/>
              </a:lnSpc>
              <a:spcBef>
                <a:spcPts val="600"/>
              </a:spcBef>
              <a:spcAft>
                <a:spcPts val="0"/>
              </a:spcAft>
              <a:buSzPts val="2000"/>
              <a:buFont typeface="Garamond"/>
              <a:buNone/>
            </a:pPr>
            <a:r>
              <a:rPr lang="en-US"/>
              <a:t>One class should have main method—Main method class </a:t>
            </a:r>
            <a:endParaRPr/>
          </a:p>
          <a:p>
            <a:pPr indent="0" lvl="0" marL="0" rtl="0" algn="ctr">
              <a:lnSpc>
                <a:spcPct val="100000"/>
              </a:lnSpc>
              <a:spcBef>
                <a:spcPts val="600"/>
              </a:spcBef>
              <a:spcAft>
                <a:spcPts val="0"/>
              </a:spcAft>
              <a:buSzPts val="2000"/>
              <a:buFont typeface="Garamond"/>
              <a:buNone/>
            </a:pPr>
            <a:r>
              <a:rPr lang="en-US"/>
              <a:t>All the objects of class should be created in main method.</a:t>
            </a:r>
            <a:endParaRPr/>
          </a:p>
          <a:p>
            <a:pPr indent="0" lvl="0" marL="0" rtl="0" algn="ctr">
              <a:lnSpc>
                <a:spcPct val="100000"/>
              </a:lnSpc>
              <a:spcBef>
                <a:spcPts val="600"/>
              </a:spcBef>
              <a:spcAft>
                <a:spcPts val="0"/>
              </a:spcAft>
              <a:buSzPts val="2000"/>
              <a:buFont typeface="Garamond"/>
              <a:buNone/>
            </a:pPr>
            <a:r>
              <a:t/>
            </a:r>
            <a:endParaRPr/>
          </a:p>
        </p:txBody>
      </p:sp>
      <p:sp>
        <p:nvSpPr>
          <p:cNvPr id="998" name="Google Shape;998;p107"/>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CLASS DEFINITIONS</a:t>
            </a:r>
            <a:endParaRPr/>
          </a:p>
        </p:txBody>
      </p:sp>
      <p:sp>
        <p:nvSpPr>
          <p:cNvPr id="999" name="Google Shape;999;p107"/>
          <p:cNvSpPr txBox="1"/>
          <p:nvPr/>
        </p:nvSpPr>
        <p:spPr>
          <a:xfrm>
            <a:off x="3474594" y="2071678"/>
            <a:ext cx="2311851" cy="369332"/>
          </a:xfrm>
          <a:prstGeom prst="rect">
            <a:avLst/>
          </a:prstGeom>
          <a:solidFill>
            <a:srgbClr val="F7E09E"/>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aramond"/>
                <a:ea typeface="Garamond"/>
                <a:cs typeface="Garamond"/>
                <a:sym typeface="Garamond"/>
              </a:rPr>
              <a:t>Class Definitions</a:t>
            </a:r>
            <a:endParaRPr/>
          </a:p>
        </p:txBody>
      </p:sp>
      <p:sp>
        <p:nvSpPr>
          <p:cNvPr id="1000" name="Google Shape;1000;p107"/>
          <p:cNvSpPr txBox="1"/>
          <p:nvPr/>
        </p:nvSpPr>
        <p:spPr>
          <a:xfrm>
            <a:off x="3474720" y="2428875"/>
            <a:ext cx="2311400" cy="1476375"/>
          </a:xfrm>
          <a:prstGeom prst="rect">
            <a:avLst/>
          </a:prstGeom>
          <a:solidFill>
            <a:srgbClr val="F7E09E"/>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Main method class</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main method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definition</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p:txBody>
      </p:sp>
      <p:sp>
        <p:nvSpPr>
          <p:cNvPr id="1001" name="Google Shape;1001;p107"/>
          <p:cNvSpPr/>
          <p:nvPr/>
        </p:nvSpPr>
        <p:spPr>
          <a:xfrm>
            <a:off x="6000760" y="2500306"/>
            <a:ext cx="428628" cy="1357322"/>
          </a:xfrm>
          <a:prstGeom prst="rightBrace">
            <a:avLst>
              <a:gd fmla="val 8333" name="adj1"/>
              <a:gd fmla="val 50000" name="adj2"/>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002" name="Google Shape;1002;p107"/>
          <p:cNvSpPr txBox="1"/>
          <p:nvPr/>
        </p:nvSpPr>
        <p:spPr>
          <a:xfrm>
            <a:off x="6572264" y="2988230"/>
            <a:ext cx="9845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Essential</a:t>
            </a:r>
            <a:endParaRPr sz="1800">
              <a:solidFill>
                <a:schemeClr val="lt1"/>
              </a:solidFill>
              <a:latin typeface="Garamond"/>
              <a:ea typeface="Garamond"/>
              <a:cs typeface="Garamond"/>
              <a:sym typeface="Garamond"/>
            </a:endParaRPr>
          </a:p>
        </p:txBody>
      </p:sp>
      <p:sp>
        <p:nvSpPr>
          <p:cNvPr id="1003" name="Google Shape;1003;p107"/>
          <p:cNvSpPr/>
          <p:nvPr/>
        </p:nvSpPr>
        <p:spPr>
          <a:xfrm>
            <a:off x="6062674" y="2143116"/>
            <a:ext cx="223838" cy="276228"/>
          </a:xfrm>
          <a:prstGeom prst="rightBrace">
            <a:avLst>
              <a:gd fmla="val 8333" name="adj1"/>
              <a:gd fmla="val 50000" name="adj2"/>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004" name="Google Shape;1004;p107"/>
          <p:cNvSpPr txBox="1"/>
          <p:nvPr/>
        </p:nvSpPr>
        <p:spPr>
          <a:xfrm>
            <a:off x="6429388" y="2130974"/>
            <a:ext cx="9845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aramond"/>
                <a:ea typeface="Garamond"/>
                <a:cs typeface="Garamond"/>
                <a:sym typeface="Garamond"/>
              </a:rPr>
              <a:t>Optional</a:t>
            </a:r>
            <a:endParaRPr sz="18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9"/>
                                        </p:tgtEl>
                                        <p:attrNameLst>
                                          <p:attrName>style.visibility</p:attrName>
                                        </p:attrNameLst>
                                      </p:cBhvr>
                                      <p:to>
                                        <p:strVal val="visible"/>
                                      </p:to>
                                    </p:set>
                                    <p:animEffect filter="fade" transition="in">
                                      <p:cBhvr>
                                        <p:cTn dur="500"/>
                                        <p:tgtEl>
                                          <p:spTgt spid="9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0"/>
                                        </p:tgtEl>
                                        <p:attrNameLst>
                                          <p:attrName>style.visibility</p:attrName>
                                        </p:attrNameLst>
                                      </p:cBhvr>
                                      <p:to>
                                        <p:strVal val="visible"/>
                                      </p:to>
                                    </p:set>
                                    <p:animEffect filter="fade" transition="in">
                                      <p:cBhvr>
                                        <p:cTn dur="500"/>
                                        <p:tgtEl>
                                          <p:spTgt spid="10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1"/>
                                        </p:tgtEl>
                                        <p:attrNameLst>
                                          <p:attrName>style.visibility</p:attrName>
                                        </p:attrNameLst>
                                      </p:cBhvr>
                                      <p:to>
                                        <p:strVal val="visible"/>
                                      </p:to>
                                    </p:set>
                                    <p:animEffect filter="fade" transition="in">
                                      <p:cBhvr>
                                        <p:cTn dur="500"/>
                                        <p:tgtEl>
                                          <p:spTgt spid="10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2"/>
                                        </p:tgtEl>
                                        <p:attrNameLst>
                                          <p:attrName>style.visibility</p:attrName>
                                        </p:attrNameLst>
                                      </p:cBhvr>
                                      <p:to>
                                        <p:strVal val="visible"/>
                                      </p:to>
                                    </p:set>
                                    <p:animEffect filter="fade" transition="in">
                                      <p:cBhvr>
                                        <p:cTn dur="500"/>
                                        <p:tgtEl>
                                          <p:spTgt spid="10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500"/>
                                        <p:tgtEl>
                                          <p:spTgt spid="10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500"/>
                                        <p:tgtEl>
                                          <p:spTgt spid="10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08"/>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Defining a class:</a:t>
            </a:r>
            <a:endParaRPr/>
          </a:p>
          <a:p>
            <a:pPr indent="0" lvl="0" marL="0" rtl="0" algn="l">
              <a:lnSpc>
                <a:spcPct val="100000"/>
              </a:lnSpc>
              <a:spcBef>
                <a:spcPts val="600"/>
              </a:spcBef>
              <a:spcAft>
                <a:spcPts val="0"/>
              </a:spcAft>
              <a:buSzPts val="2000"/>
              <a:buFont typeface="Garamond"/>
              <a:buNone/>
            </a:pPr>
            <a:r>
              <a:rPr lang="en-US"/>
              <a:t>     A class can be defined as a template/blueprint that describes the behavior/state that the object of its type support.</a:t>
            </a:r>
            <a:endParaRPr/>
          </a:p>
        </p:txBody>
      </p:sp>
      <p:sp>
        <p:nvSpPr>
          <p:cNvPr id="1010" name="Google Shape;1010;p108"/>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CLASS</a:t>
            </a:r>
            <a:endParaRPr/>
          </a:p>
        </p:txBody>
      </p:sp>
      <p:sp>
        <p:nvSpPr>
          <p:cNvPr id="1011" name="Google Shape;1011;p108"/>
          <p:cNvSpPr/>
          <p:nvPr/>
        </p:nvSpPr>
        <p:spPr>
          <a:xfrm>
            <a:off x="2428860" y="3357562"/>
            <a:ext cx="3857652" cy="2071702"/>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Syntax:</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[Access_Modifier] class class_name</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Fileds declaration;</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Methods declerations;</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
        <p:nvSpPr>
          <p:cNvPr id="1012" name="Google Shape;1012;p108"/>
          <p:cNvSpPr txBox="1"/>
          <p:nvPr/>
        </p:nvSpPr>
        <p:spPr>
          <a:xfrm>
            <a:off x="1000100" y="4143380"/>
            <a:ext cx="1072794" cy="369332"/>
          </a:xfrm>
          <a:prstGeom prst="rect">
            <a:avLst/>
          </a:prstGeom>
          <a:noFill/>
          <a:ln cap="flat" cmpd="sng" w="9525">
            <a:solidFill>
              <a:srgbClr val="A5A5A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Garamond"/>
                <a:ea typeface="Garamond"/>
                <a:cs typeface="Garamond"/>
                <a:sym typeface="Garamond"/>
              </a:rPr>
              <a:t>Variables</a:t>
            </a:r>
            <a:endParaRPr/>
          </a:p>
        </p:txBody>
      </p:sp>
      <p:cxnSp>
        <p:nvCxnSpPr>
          <p:cNvPr id="1013" name="Google Shape;1013;p108"/>
          <p:cNvCxnSpPr/>
          <p:nvPr/>
        </p:nvCxnSpPr>
        <p:spPr>
          <a:xfrm>
            <a:off x="2071670" y="4357694"/>
            <a:ext cx="571504" cy="285752"/>
          </a:xfrm>
          <a:prstGeom prst="straightConnector1">
            <a:avLst/>
          </a:prstGeom>
          <a:noFill/>
          <a:ln cap="flat" cmpd="sng" w="9525">
            <a:solidFill>
              <a:srgbClr val="A7846E"/>
            </a:solidFill>
            <a:prstDash val="solid"/>
            <a:round/>
            <a:headEnd len="sm" w="sm" type="none"/>
            <a:tailEnd len="med" w="med" type="stealth"/>
          </a:ln>
        </p:spPr>
      </p:cxnSp>
      <p:sp>
        <p:nvSpPr>
          <p:cNvPr id="1014" name="Google Shape;1014;p108"/>
          <p:cNvSpPr txBox="1"/>
          <p:nvPr/>
        </p:nvSpPr>
        <p:spPr>
          <a:xfrm>
            <a:off x="1000100" y="4857760"/>
            <a:ext cx="1175322" cy="369332"/>
          </a:xfrm>
          <a:prstGeom prst="rect">
            <a:avLst/>
          </a:prstGeom>
          <a:noFill/>
          <a:ln cap="flat" cmpd="sng" w="9525">
            <a:solidFill>
              <a:srgbClr val="A5A5A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Garamond"/>
                <a:ea typeface="Garamond"/>
                <a:cs typeface="Garamond"/>
                <a:sym typeface="Garamond"/>
              </a:rPr>
              <a:t>Functions</a:t>
            </a:r>
            <a:endParaRPr/>
          </a:p>
        </p:txBody>
      </p:sp>
      <p:cxnSp>
        <p:nvCxnSpPr>
          <p:cNvPr id="1015" name="Google Shape;1015;p108"/>
          <p:cNvCxnSpPr/>
          <p:nvPr/>
        </p:nvCxnSpPr>
        <p:spPr>
          <a:xfrm flipH="1" rot="10800000">
            <a:off x="2214546" y="4857760"/>
            <a:ext cx="438152" cy="214314"/>
          </a:xfrm>
          <a:prstGeom prst="straightConnector1">
            <a:avLst/>
          </a:prstGeom>
          <a:noFill/>
          <a:ln cap="flat" cmpd="sng" w="9525">
            <a:solidFill>
              <a:srgbClr val="A7846E"/>
            </a:solidFill>
            <a:prstDash val="solid"/>
            <a:round/>
            <a:headEnd len="sm" w="sm" type="none"/>
            <a:tailEnd len="med" w="med" type="stealth"/>
          </a:ln>
        </p:spPr>
      </p:cxnSp>
      <p:sp>
        <p:nvSpPr>
          <p:cNvPr id="1016" name="Google Shape;1016;p108"/>
          <p:cNvSpPr/>
          <p:nvPr/>
        </p:nvSpPr>
        <p:spPr>
          <a:xfrm>
            <a:off x="4500562" y="4429132"/>
            <a:ext cx="500066" cy="785818"/>
          </a:xfrm>
          <a:prstGeom prst="rightBrace">
            <a:avLst>
              <a:gd fmla="val 8333" name="adj1"/>
              <a:gd fmla="val 50000" name="adj2"/>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017" name="Google Shape;1017;p108"/>
          <p:cNvSpPr txBox="1"/>
          <p:nvPr/>
        </p:nvSpPr>
        <p:spPr>
          <a:xfrm>
            <a:off x="5000628" y="4643446"/>
            <a:ext cx="1118383" cy="36933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Members</a:t>
            </a:r>
            <a:endParaRPr/>
          </a:p>
        </p:txBody>
      </p:sp>
      <p:sp>
        <p:nvSpPr>
          <p:cNvPr id="1018" name="Google Shape;1018;p108"/>
          <p:cNvSpPr txBox="1"/>
          <p:nvPr/>
        </p:nvSpPr>
        <p:spPr>
          <a:xfrm>
            <a:off x="1000100" y="3429000"/>
            <a:ext cx="105189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Garamond"/>
                <a:ea typeface="Garamond"/>
                <a:cs typeface="Garamond"/>
                <a:sym typeface="Garamond"/>
              </a:rPr>
              <a:t>Optional</a:t>
            </a:r>
            <a:endParaRPr/>
          </a:p>
        </p:txBody>
      </p:sp>
      <p:sp>
        <p:nvSpPr>
          <p:cNvPr id="1019" name="Google Shape;1019;p108"/>
          <p:cNvSpPr/>
          <p:nvPr/>
        </p:nvSpPr>
        <p:spPr>
          <a:xfrm>
            <a:off x="928662" y="3429000"/>
            <a:ext cx="1285884" cy="357190"/>
          </a:xfrm>
          <a:prstGeom prst="ellipse">
            <a:avLst/>
          </a:prstGeom>
          <a:noFill/>
          <a:ln cap="flat" cmpd="sng" w="1905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cxnSp>
        <p:nvCxnSpPr>
          <p:cNvPr id="1020" name="Google Shape;1020;p108"/>
          <p:cNvCxnSpPr/>
          <p:nvPr/>
        </p:nvCxnSpPr>
        <p:spPr>
          <a:xfrm>
            <a:off x="2214546" y="3714752"/>
            <a:ext cx="571504" cy="285752"/>
          </a:xfrm>
          <a:prstGeom prst="straightConnector1">
            <a:avLst/>
          </a:prstGeom>
          <a:noFill/>
          <a:ln cap="flat" cmpd="sng" w="9525">
            <a:solidFill>
              <a:srgbClr val="A7846E"/>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9">
                                            <p:txEl>
                                              <p:pRg end="0" st="0"/>
                                            </p:txEl>
                                          </p:spTgt>
                                        </p:tgtEl>
                                        <p:attrNameLst>
                                          <p:attrName>style.visibility</p:attrName>
                                        </p:attrNameLst>
                                      </p:cBhvr>
                                      <p:to>
                                        <p:strVal val="visible"/>
                                      </p:to>
                                    </p:set>
                                    <p:animEffect filter="fade" transition="in">
                                      <p:cBhvr>
                                        <p:cTn dur="500"/>
                                        <p:tgtEl>
                                          <p:spTgt spid="10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9">
                                            <p:txEl>
                                              <p:pRg end="1" st="1"/>
                                            </p:txEl>
                                          </p:spTgt>
                                        </p:tgtEl>
                                        <p:attrNameLst>
                                          <p:attrName>style.visibility</p:attrName>
                                        </p:attrNameLst>
                                      </p:cBhvr>
                                      <p:to>
                                        <p:strVal val="visible"/>
                                      </p:to>
                                    </p:set>
                                    <p:animEffect filter="fade" transition="in">
                                      <p:cBhvr>
                                        <p:cTn dur="500"/>
                                        <p:tgtEl>
                                          <p:spTgt spid="10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1"/>
                                        </p:tgtEl>
                                        <p:attrNameLst>
                                          <p:attrName>style.visibility</p:attrName>
                                        </p:attrNameLst>
                                      </p:cBhvr>
                                      <p:to>
                                        <p:strVal val="visible"/>
                                      </p:to>
                                    </p:set>
                                    <p:animEffect filter="fade" transition="in">
                                      <p:cBhvr>
                                        <p:cTn dur="500"/>
                                        <p:tgtEl>
                                          <p:spTgt spid="10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500"/>
                                        <p:tgtEl>
                                          <p:spTgt spid="1018"/>
                                        </p:tgtEl>
                                      </p:cBhvr>
                                    </p:animEffect>
                                  </p:childTnLst>
                                </p:cTn>
                              </p:par>
                              <p:par>
                                <p:cTn fill="hold" nodeType="withEffect" presetClass="entr" presetID="10" presetSubtype="0">
                                  <p:stCondLst>
                                    <p:cond delay="0"/>
                                  </p:stCondLst>
                                  <p:childTnLst>
                                    <p:set>
                                      <p:cBhvr>
                                        <p:cTn dur="1" fill="hold">
                                          <p:stCondLst>
                                            <p:cond delay="0"/>
                                          </p:stCondLst>
                                        </p:cTn>
                                        <p:tgtEl>
                                          <p:spTgt spid="1019"/>
                                        </p:tgtEl>
                                        <p:attrNameLst>
                                          <p:attrName>style.visibility</p:attrName>
                                        </p:attrNameLst>
                                      </p:cBhvr>
                                      <p:to>
                                        <p:strVal val="visible"/>
                                      </p:to>
                                    </p:set>
                                    <p:animEffect filter="fade" transition="in">
                                      <p:cBhvr>
                                        <p:cTn dur="500"/>
                                        <p:tgtEl>
                                          <p:spTgt spid="1019"/>
                                        </p:tgtEl>
                                      </p:cBhvr>
                                    </p:animEffect>
                                  </p:childTnLst>
                                </p:cTn>
                              </p:par>
                              <p:par>
                                <p:cTn fill="hold" nodeType="with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500"/>
                                        <p:tgtEl>
                                          <p:spTgt spid="10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2"/>
                                        </p:tgtEl>
                                        <p:attrNameLst>
                                          <p:attrName>style.visibility</p:attrName>
                                        </p:attrNameLst>
                                      </p:cBhvr>
                                      <p:to>
                                        <p:strVal val="visible"/>
                                      </p:to>
                                    </p:set>
                                    <p:animEffect filter="fade" transition="in">
                                      <p:cBhvr>
                                        <p:cTn dur="500"/>
                                        <p:tgtEl>
                                          <p:spTgt spid="1012"/>
                                        </p:tgtEl>
                                      </p:cBhvr>
                                    </p:animEffect>
                                  </p:childTnLst>
                                </p:cTn>
                              </p:par>
                              <p:par>
                                <p:cTn fill="hold" nodeType="withEffect" presetClass="entr" presetID="10" presetSubtype="0">
                                  <p:stCondLst>
                                    <p:cond delay="0"/>
                                  </p:stCondLst>
                                  <p:childTnLst>
                                    <p:set>
                                      <p:cBhvr>
                                        <p:cTn dur="1" fill="hold">
                                          <p:stCondLst>
                                            <p:cond delay="0"/>
                                          </p:stCondLst>
                                        </p:cTn>
                                        <p:tgtEl>
                                          <p:spTgt spid="1013"/>
                                        </p:tgtEl>
                                        <p:attrNameLst>
                                          <p:attrName>style.visibility</p:attrName>
                                        </p:attrNameLst>
                                      </p:cBhvr>
                                      <p:to>
                                        <p:strVal val="visible"/>
                                      </p:to>
                                    </p:set>
                                    <p:animEffect filter="fade" transition="in">
                                      <p:cBhvr>
                                        <p:cTn dur="500"/>
                                        <p:tgtEl>
                                          <p:spTgt spid="10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4"/>
                                        </p:tgtEl>
                                        <p:attrNameLst>
                                          <p:attrName>style.visibility</p:attrName>
                                        </p:attrNameLst>
                                      </p:cBhvr>
                                      <p:to>
                                        <p:strVal val="visible"/>
                                      </p:to>
                                    </p:set>
                                    <p:animEffect filter="fade" transition="in">
                                      <p:cBhvr>
                                        <p:cTn dur="500"/>
                                        <p:tgtEl>
                                          <p:spTgt spid="1014"/>
                                        </p:tgtEl>
                                      </p:cBhvr>
                                    </p:animEffect>
                                  </p:childTnLst>
                                </p:cTn>
                              </p:par>
                              <p:par>
                                <p:cTn fill="hold" nodeType="with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500"/>
                                        <p:tgtEl>
                                          <p:spTgt spid="10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500"/>
                                        <p:tgtEl>
                                          <p:spTgt spid="1016"/>
                                        </p:tgtEl>
                                      </p:cBhvr>
                                    </p:animEffect>
                                  </p:childTnLst>
                                </p:cTn>
                              </p:par>
                              <p:par>
                                <p:cTn fill="hold" nodeType="with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500"/>
                                        <p:tgtEl>
                                          <p:spTgt spid="10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09"/>
          <p:cNvSpPr txBox="1"/>
          <p:nvPr>
            <p:ph idx="1" type="body"/>
          </p:nvPr>
        </p:nvSpPr>
        <p:spPr>
          <a:xfrm>
            <a:off x="428596" y="185736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class_name:</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Field declaration:</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     </a:t>
            </a:r>
            <a:endParaRPr/>
          </a:p>
        </p:txBody>
      </p:sp>
      <p:sp>
        <p:nvSpPr>
          <p:cNvPr id="1026" name="Google Shape;1026;p109"/>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CLASS</a:t>
            </a:r>
            <a:endParaRPr/>
          </a:p>
        </p:txBody>
      </p:sp>
      <p:sp>
        <p:nvSpPr>
          <p:cNvPr id="1027" name="Google Shape;1027;p109"/>
          <p:cNvSpPr/>
          <p:nvPr/>
        </p:nvSpPr>
        <p:spPr>
          <a:xfrm>
            <a:off x="1071538" y="2285992"/>
            <a:ext cx="2071702" cy="107157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class </a:t>
            </a:r>
            <a:r>
              <a:rPr b="1" lang="en-US" sz="1800">
                <a:solidFill>
                  <a:schemeClr val="dk1"/>
                </a:solidFill>
                <a:latin typeface="Garamond"/>
                <a:ea typeface="Garamond"/>
                <a:cs typeface="Garamond"/>
                <a:sym typeface="Garamond"/>
              </a:rPr>
              <a:t>S</a:t>
            </a:r>
            <a:r>
              <a:rPr lang="en-US" sz="1800">
                <a:solidFill>
                  <a:schemeClr val="dk1"/>
                </a:solidFill>
                <a:latin typeface="Garamond"/>
                <a:ea typeface="Garamond"/>
                <a:cs typeface="Garamond"/>
                <a:sym typeface="Garamond"/>
              </a:rPr>
              <a:t>tudent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class </a:t>
            </a:r>
            <a:r>
              <a:rPr b="1" lang="en-US" sz="1800">
                <a:solidFill>
                  <a:schemeClr val="dk1"/>
                </a:solidFill>
                <a:latin typeface="Garamond"/>
                <a:ea typeface="Garamond"/>
                <a:cs typeface="Garamond"/>
                <a:sym typeface="Garamond"/>
              </a:rPr>
              <a:t>E</a:t>
            </a:r>
            <a:r>
              <a:rPr lang="en-US" sz="1800">
                <a:solidFill>
                  <a:schemeClr val="dk1"/>
                </a:solidFill>
                <a:latin typeface="Garamond"/>
                <a:ea typeface="Garamond"/>
                <a:cs typeface="Garamond"/>
                <a:sym typeface="Garamond"/>
              </a:rPr>
              <a:t>xample</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
        <p:nvSpPr>
          <p:cNvPr id="1028" name="Google Shape;1028;p109"/>
          <p:cNvSpPr/>
          <p:nvPr/>
        </p:nvSpPr>
        <p:spPr>
          <a:xfrm>
            <a:off x="1785918" y="3857628"/>
            <a:ext cx="4357718" cy="107157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Syntax:</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[Access Modifier] type Variable_name;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[initial value]</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
        <p:nvSpPr>
          <p:cNvPr id="1029" name="Google Shape;1029;p109"/>
          <p:cNvSpPr/>
          <p:nvPr/>
        </p:nvSpPr>
        <p:spPr>
          <a:xfrm rot="-1215930">
            <a:off x="421791" y="4438581"/>
            <a:ext cx="1403564" cy="624045"/>
          </a:xfrm>
          <a:prstGeom prst="ellipse">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Optional</a:t>
            </a:r>
            <a:endParaRPr/>
          </a:p>
        </p:txBody>
      </p:sp>
      <p:cxnSp>
        <p:nvCxnSpPr>
          <p:cNvPr id="1030" name="Google Shape;1030;p109"/>
          <p:cNvCxnSpPr/>
          <p:nvPr/>
        </p:nvCxnSpPr>
        <p:spPr>
          <a:xfrm flipH="1" rot="10800000">
            <a:off x="1714480" y="4367218"/>
            <a:ext cx="428628" cy="142876"/>
          </a:xfrm>
          <a:prstGeom prst="straightConnector1">
            <a:avLst/>
          </a:prstGeom>
          <a:noFill/>
          <a:ln cap="flat" cmpd="sng" w="9525">
            <a:solidFill>
              <a:schemeClr val="accent1"/>
            </a:solidFill>
            <a:prstDash val="solid"/>
            <a:round/>
            <a:headEnd len="sm" w="sm" type="none"/>
            <a:tailEnd len="med" w="med" type="stealth"/>
          </a:ln>
        </p:spPr>
      </p:cxnSp>
      <p:cxnSp>
        <p:nvCxnSpPr>
          <p:cNvPr id="1031" name="Google Shape;1031;p109"/>
          <p:cNvCxnSpPr/>
          <p:nvPr/>
        </p:nvCxnSpPr>
        <p:spPr>
          <a:xfrm>
            <a:off x="1714480" y="4510094"/>
            <a:ext cx="419104" cy="133352"/>
          </a:xfrm>
          <a:prstGeom prst="straightConnector1">
            <a:avLst/>
          </a:prstGeom>
          <a:noFill/>
          <a:ln cap="flat" cmpd="sng" w="9525">
            <a:solidFill>
              <a:schemeClr val="accent1"/>
            </a:solidFill>
            <a:prstDash val="solid"/>
            <a:round/>
            <a:headEnd len="sm" w="sm" type="none"/>
            <a:tailEnd len="med" w="med" type="stealth"/>
          </a:ln>
        </p:spPr>
      </p:cxnSp>
      <p:sp>
        <p:nvSpPr>
          <p:cNvPr id="1032" name="Google Shape;1032;p109"/>
          <p:cNvSpPr/>
          <p:nvPr/>
        </p:nvSpPr>
        <p:spPr>
          <a:xfrm>
            <a:off x="3786182" y="4000504"/>
            <a:ext cx="2286016" cy="642942"/>
          </a:xfrm>
          <a:prstGeom prst="ellipse">
            <a:avLst/>
          </a:prstGeom>
          <a:no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033" name="Google Shape;1033;p109"/>
          <p:cNvSpPr/>
          <p:nvPr/>
        </p:nvSpPr>
        <p:spPr>
          <a:xfrm>
            <a:off x="1785918" y="5072074"/>
            <a:ext cx="4357718" cy="1143008"/>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age;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float marks;</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float student</a:t>
            </a:r>
            <a:r>
              <a:rPr b="1" lang="en-US" sz="1800">
                <a:solidFill>
                  <a:schemeClr val="dk1"/>
                </a:solidFill>
                <a:latin typeface="Garamond"/>
                <a:ea typeface="Garamond"/>
                <a:cs typeface="Garamond"/>
                <a:sym typeface="Garamond"/>
              </a:rPr>
              <a:t>H</a:t>
            </a:r>
            <a:r>
              <a:rPr lang="en-US" sz="1800">
                <a:solidFill>
                  <a:schemeClr val="dk1"/>
                </a:solidFill>
                <a:latin typeface="Garamond"/>
                <a:ea typeface="Garamond"/>
                <a:cs typeface="Garamond"/>
                <a:sym typeface="Garamond"/>
              </a:rPr>
              <a:t>eight;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
        <p:nvSpPr>
          <p:cNvPr id="1034" name="Google Shape;1034;p109"/>
          <p:cNvSpPr/>
          <p:nvPr/>
        </p:nvSpPr>
        <p:spPr>
          <a:xfrm>
            <a:off x="4214810" y="5500702"/>
            <a:ext cx="500066" cy="642942"/>
          </a:xfrm>
          <a:prstGeom prst="rightBrace">
            <a:avLst>
              <a:gd fmla="val 8333" name="adj1"/>
              <a:gd fmla="val 50000" name="adj2"/>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035" name="Google Shape;1035;p109"/>
          <p:cNvSpPr/>
          <p:nvPr/>
        </p:nvSpPr>
        <p:spPr>
          <a:xfrm>
            <a:off x="4714876" y="5429264"/>
            <a:ext cx="1403564" cy="624045"/>
          </a:xfrm>
          <a:prstGeom prst="ellipse">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Instance Variable</a:t>
            </a:r>
            <a:endParaRPr/>
          </a:p>
        </p:txBody>
      </p:sp>
      <p:sp>
        <p:nvSpPr>
          <p:cNvPr id="1036" name="Google Shape;1036;p109"/>
          <p:cNvSpPr/>
          <p:nvPr/>
        </p:nvSpPr>
        <p:spPr>
          <a:xfrm rot="1426839">
            <a:off x="6572865" y="3607349"/>
            <a:ext cx="2428892" cy="2286016"/>
          </a:xfrm>
          <a:prstGeom prst="cloudCallout">
            <a:avLst>
              <a:gd fmla="val -20833" name="adj1"/>
              <a:gd fmla="val 62500" name="adj2"/>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Instance variables are created at the time of object creation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7"/>
                                        </p:tgtEl>
                                        <p:attrNameLst>
                                          <p:attrName>style.visibility</p:attrName>
                                        </p:attrNameLst>
                                      </p:cBhvr>
                                      <p:to>
                                        <p:strVal val="visible"/>
                                      </p:to>
                                    </p:set>
                                    <p:animEffect filter="fade" transition="in">
                                      <p:cBhvr>
                                        <p:cTn dur="500"/>
                                        <p:tgtEl>
                                          <p:spTgt spid="10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8"/>
                                        </p:tgtEl>
                                        <p:attrNameLst>
                                          <p:attrName>style.visibility</p:attrName>
                                        </p:attrNameLst>
                                      </p:cBhvr>
                                      <p:to>
                                        <p:strVal val="visible"/>
                                      </p:to>
                                    </p:set>
                                    <p:animEffect filter="fade" transition="in">
                                      <p:cBhvr>
                                        <p:cTn dur="500"/>
                                        <p:tgtEl>
                                          <p:spTgt spid="10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29"/>
                                        </p:tgtEl>
                                        <p:attrNameLst>
                                          <p:attrName>style.visibility</p:attrName>
                                        </p:attrNameLst>
                                      </p:cBhvr>
                                      <p:to>
                                        <p:strVal val="visible"/>
                                      </p:to>
                                    </p:set>
                                    <p:anim calcmode="lin" valueType="num">
                                      <p:cBhvr additive="base">
                                        <p:cTn dur="500"/>
                                        <p:tgtEl>
                                          <p:spTgt spid="102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30"/>
                                        </p:tgtEl>
                                        <p:attrNameLst>
                                          <p:attrName>style.visibility</p:attrName>
                                        </p:attrNameLst>
                                      </p:cBhvr>
                                      <p:to>
                                        <p:strVal val="visible"/>
                                      </p:to>
                                    </p:set>
                                    <p:anim calcmode="lin" valueType="num">
                                      <p:cBhvr additive="base">
                                        <p:cTn dur="500"/>
                                        <p:tgtEl>
                                          <p:spTgt spid="103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31"/>
                                        </p:tgtEl>
                                        <p:attrNameLst>
                                          <p:attrName>style.visibility</p:attrName>
                                        </p:attrNameLst>
                                      </p:cBhvr>
                                      <p:to>
                                        <p:strVal val="visible"/>
                                      </p:to>
                                    </p:set>
                                    <p:anim calcmode="lin" valueType="num">
                                      <p:cBhvr additive="base">
                                        <p:cTn dur="500"/>
                                        <p:tgtEl>
                                          <p:spTgt spid="103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500"/>
                                        <p:tgtEl>
                                          <p:spTgt spid="10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500"/>
                                        <p:tgtEl>
                                          <p:spTgt spid="10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34"/>
                                        </p:tgtEl>
                                        <p:attrNameLst>
                                          <p:attrName>style.visibility</p:attrName>
                                        </p:attrNameLst>
                                      </p:cBhvr>
                                      <p:to>
                                        <p:strVal val="visible"/>
                                      </p:to>
                                    </p:set>
                                    <p:anim calcmode="lin" valueType="num">
                                      <p:cBhvr additive="base">
                                        <p:cTn dur="500"/>
                                        <p:tgtEl>
                                          <p:spTgt spid="103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35"/>
                                        </p:tgtEl>
                                        <p:attrNameLst>
                                          <p:attrName>style.visibility</p:attrName>
                                        </p:attrNameLst>
                                      </p:cBhvr>
                                      <p:to>
                                        <p:strVal val="visible"/>
                                      </p:to>
                                    </p:set>
                                    <p:anim calcmode="lin" valueType="num">
                                      <p:cBhvr additive="base">
                                        <p:cTn dur="500"/>
                                        <p:tgtEl>
                                          <p:spTgt spid="103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36"/>
                                        </p:tgtEl>
                                        <p:attrNameLst>
                                          <p:attrName>style.visibility</p:attrName>
                                        </p:attrNameLst>
                                      </p:cBhvr>
                                      <p:to>
                                        <p:strVal val="visible"/>
                                      </p:to>
                                    </p:set>
                                    <p:anim calcmode="lin" valueType="num">
                                      <p:cBhvr additive="base">
                                        <p:cTn dur="500"/>
                                        <p:tgtEl>
                                          <p:spTgt spid="103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10"/>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Method declaration:</a:t>
            </a:r>
            <a:endParaRPr/>
          </a:p>
          <a:p>
            <a:pPr indent="0" lvl="0" marL="0" rtl="0" algn="l">
              <a:lnSpc>
                <a:spcPct val="100000"/>
              </a:lnSpc>
              <a:spcBef>
                <a:spcPts val="600"/>
              </a:spcBef>
              <a:spcAft>
                <a:spcPts val="0"/>
              </a:spcAft>
              <a:buSzPts val="2000"/>
              <a:buFont typeface="Garamond"/>
              <a:buNone/>
            </a:pPr>
            <a:r>
              <a:t/>
            </a:r>
            <a:endParaRPr/>
          </a:p>
          <a:p>
            <a:pPr indent="0" lvl="0" marL="0" rtl="0" algn="l">
              <a:lnSpc>
                <a:spcPct val="100000"/>
              </a:lnSpc>
              <a:spcBef>
                <a:spcPts val="600"/>
              </a:spcBef>
              <a:spcAft>
                <a:spcPts val="0"/>
              </a:spcAft>
              <a:buSzPts val="2000"/>
              <a:buFont typeface="Garamond"/>
              <a:buNone/>
            </a:pPr>
            <a:r>
              <a:rPr lang="en-US"/>
              <a:t>     </a:t>
            </a:r>
            <a:endParaRPr/>
          </a:p>
        </p:txBody>
      </p:sp>
      <p:sp>
        <p:nvSpPr>
          <p:cNvPr id="1042" name="Google Shape;1042;p110"/>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CLASS</a:t>
            </a:r>
            <a:endParaRPr/>
          </a:p>
        </p:txBody>
      </p:sp>
      <p:sp>
        <p:nvSpPr>
          <p:cNvPr id="1043" name="Google Shape;1043;p110"/>
          <p:cNvSpPr/>
          <p:nvPr/>
        </p:nvSpPr>
        <p:spPr>
          <a:xfrm>
            <a:off x="1142976" y="2928934"/>
            <a:ext cx="5786478" cy="1643074"/>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Syntax:</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[Access Modifier] returntype identifier (Paramenter_list)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method_body</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
        <p:nvSpPr>
          <p:cNvPr id="1044" name="Google Shape;1044;p110"/>
          <p:cNvSpPr/>
          <p:nvPr/>
        </p:nvSpPr>
        <p:spPr>
          <a:xfrm rot="-1864281">
            <a:off x="60348" y="3817864"/>
            <a:ext cx="1403564" cy="624045"/>
          </a:xfrm>
          <a:prstGeom prst="ellipse">
            <a:avLst/>
          </a:prstGeom>
          <a:solidFill>
            <a:schemeClr val="accent1"/>
          </a:solid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aramond"/>
                <a:ea typeface="Garamond"/>
                <a:cs typeface="Garamond"/>
                <a:sym typeface="Garamond"/>
              </a:rPr>
              <a:t>Optional</a:t>
            </a:r>
            <a:endParaRPr/>
          </a:p>
        </p:txBody>
      </p:sp>
      <p:cxnSp>
        <p:nvCxnSpPr>
          <p:cNvPr id="1045" name="Google Shape;1045;p110"/>
          <p:cNvCxnSpPr>
            <a:stCxn id="1043" idx="1"/>
          </p:cNvCxnSpPr>
          <p:nvPr/>
        </p:nvCxnSpPr>
        <p:spPr>
          <a:xfrm flipH="1" rot="10800000">
            <a:off x="1142976" y="3428871"/>
            <a:ext cx="428700" cy="321600"/>
          </a:xfrm>
          <a:prstGeom prst="straightConnector1">
            <a:avLst/>
          </a:prstGeom>
          <a:noFill/>
          <a:ln cap="flat" cmpd="sng" w="9525">
            <a:solidFill>
              <a:schemeClr val="accent1"/>
            </a:solidFill>
            <a:prstDash val="solid"/>
            <a:round/>
            <a:headEnd len="sm" w="sm" type="none"/>
            <a:tailEnd len="med" w="med" type="stealth"/>
          </a:ln>
        </p:spPr>
      </p:cxnSp>
      <p:sp>
        <p:nvSpPr>
          <p:cNvPr id="1046" name="Google Shape;1046;p110"/>
          <p:cNvSpPr/>
          <p:nvPr/>
        </p:nvSpPr>
        <p:spPr>
          <a:xfrm>
            <a:off x="3143240" y="3071810"/>
            <a:ext cx="3643338" cy="642942"/>
          </a:xfrm>
          <a:prstGeom prst="ellipse">
            <a:avLst/>
          </a:prstGeom>
          <a:noFill/>
          <a:ln cap="flat" cmpd="sng" w="19050">
            <a:solidFill>
              <a:srgbClr val="AF76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047" name="Google Shape;1047;p110"/>
          <p:cNvSpPr/>
          <p:nvPr/>
        </p:nvSpPr>
        <p:spPr>
          <a:xfrm>
            <a:off x="1142976" y="4714884"/>
            <a:ext cx="2571768" cy="142876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add( int x, float b)</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statements</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
        <p:nvSpPr>
          <p:cNvPr id="1048" name="Google Shape;1048;p110"/>
          <p:cNvSpPr/>
          <p:nvPr/>
        </p:nvSpPr>
        <p:spPr>
          <a:xfrm>
            <a:off x="4000496" y="4714884"/>
            <a:ext cx="3429024" cy="142876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get</a:t>
            </a:r>
            <a:r>
              <a:rPr b="1" lang="en-US" sz="1800">
                <a:solidFill>
                  <a:schemeClr val="dk1"/>
                </a:solidFill>
                <a:latin typeface="Garamond"/>
                <a:ea typeface="Garamond"/>
                <a:cs typeface="Garamond"/>
                <a:sym typeface="Garamond"/>
              </a:rPr>
              <a:t>S</a:t>
            </a:r>
            <a:r>
              <a:rPr lang="en-US" sz="1800">
                <a:solidFill>
                  <a:schemeClr val="dk1"/>
                </a:solidFill>
                <a:latin typeface="Garamond"/>
                <a:ea typeface="Garamond"/>
                <a:cs typeface="Garamond"/>
                <a:sym typeface="Garamond"/>
              </a:rPr>
              <a:t>tudent</a:t>
            </a:r>
            <a:r>
              <a:rPr b="1" lang="en-US" sz="1800">
                <a:solidFill>
                  <a:schemeClr val="dk1"/>
                </a:solidFill>
                <a:latin typeface="Garamond"/>
                <a:ea typeface="Garamond"/>
                <a:cs typeface="Garamond"/>
                <a:sym typeface="Garamond"/>
              </a:rPr>
              <a:t>D</a:t>
            </a:r>
            <a:r>
              <a:rPr lang="en-US" sz="1800">
                <a:solidFill>
                  <a:schemeClr val="dk1"/>
                </a:solidFill>
                <a:latin typeface="Garamond"/>
                <a:ea typeface="Garamond"/>
                <a:cs typeface="Garamond"/>
                <a:sym typeface="Garamond"/>
              </a:rPr>
              <a:t>ata( int x, float b)</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statements</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3"/>
                                        </p:tgtEl>
                                        <p:attrNameLst>
                                          <p:attrName>style.visibility</p:attrName>
                                        </p:attrNameLst>
                                      </p:cBhvr>
                                      <p:to>
                                        <p:strVal val="visible"/>
                                      </p:to>
                                    </p:set>
                                    <p:animEffect filter="fade" transition="in">
                                      <p:cBhvr>
                                        <p:cTn dur="500"/>
                                        <p:tgtEl>
                                          <p:spTgt spid="10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45"/>
                                        </p:tgtEl>
                                        <p:attrNameLst>
                                          <p:attrName>style.visibility</p:attrName>
                                        </p:attrNameLst>
                                      </p:cBhvr>
                                      <p:to>
                                        <p:strVal val="visible"/>
                                      </p:to>
                                    </p:set>
                                    <p:anim calcmode="lin" valueType="num">
                                      <p:cBhvr additive="base">
                                        <p:cTn dur="500"/>
                                        <p:tgtEl>
                                          <p:spTgt spid="104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44"/>
                                        </p:tgtEl>
                                        <p:attrNameLst>
                                          <p:attrName>style.visibility</p:attrName>
                                        </p:attrNameLst>
                                      </p:cBhvr>
                                      <p:to>
                                        <p:strVal val="visible"/>
                                      </p:to>
                                    </p:set>
                                    <p:anim calcmode="lin" valueType="num">
                                      <p:cBhvr additive="base">
                                        <p:cTn dur="500"/>
                                        <p:tgtEl>
                                          <p:spTgt spid="104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6"/>
                                        </p:tgtEl>
                                        <p:attrNameLst>
                                          <p:attrName>style.visibility</p:attrName>
                                        </p:attrNameLst>
                                      </p:cBhvr>
                                      <p:to>
                                        <p:strVal val="visible"/>
                                      </p:to>
                                    </p:set>
                                    <p:animEffect filter="fade" transition="in">
                                      <p:cBhvr>
                                        <p:cTn dur="2000"/>
                                        <p:tgtEl>
                                          <p:spTgt spid="10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500"/>
                                        <p:tgtEl>
                                          <p:spTgt spid="10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8"/>
                                        </p:tgtEl>
                                        <p:attrNameLst>
                                          <p:attrName>style.visibility</p:attrName>
                                        </p:attrNameLst>
                                      </p:cBhvr>
                                      <p:to>
                                        <p:strVal val="visible"/>
                                      </p:to>
                                    </p:set>
                                    <p:animEffect filter="fade" transition="in">
                                      <p:cBhvr>
                                        <p:cTn dur="500"/>
                                        <p:tgtEl>
                                          <p:spTgt spid="10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11"/>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Font typeface="Garamond"/>
              <a:buNone/>
            </a:pPr>
            <a:r>
              <a:t/>
            </a:r>
            <a:endParaRPr/>
          </a:p>
        </p:txBody>
      </p:sp>
      <p:sp>
        <p:nvSpPr>
          <p:cNvPr id="1054" name="Google Shape;1054;p111"/>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CLASS- EXAMPLE</a:t>
            </a:r>
            <a:endParaRPr/>
          </a:p>
        </p:txBody>
      </p:sp>
      <p:sp>
        <p:nvSpPr>
          <p:cNvPr id="1055" name="Google Shape;1055;p111"/>
          <p:cNvSpPr/>
          <p:nvPr/>
        </p:nvSpPr>
        <p:spPr>
          <a:xfrm>
            <a:off x="2857488" y="2571744"/>
            <a:ext cx="3500462" cy="2928958"/>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class Student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a,b;</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add( int x, float b)</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statements</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5"/>
                                        </p:tgtEl>
                                        <p:attrNameLst>
                                          <p:attrName>style.visibility</p:attrName>
                                        </p:attrNameLst>
                                      </p:cBhvr>
                                      <p:to>
                                        <p:strVal val="visible"/>
                                      </p:to>
                                    </p:set>
                                    <p:animEffect filter="fade" transition="in">
                                      <p:cBhvr>
                                        <p:cTn dur="500"/>
                                        <p:tgtEl>
                                          <p:spTgt spid="10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12"/>
          <p:cNvSpPr txBox="1"/>
          <p:nvPr>
            <p:ph idx="1" type="body"/>
          </p:nvPr>
        </p:nvSpPr>
        <p:spPr>
          <a:xfrm>
            <a:off x="428596" y="1857364"/>
            <a:ext cx="8229600" cy="140817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Font typeface="Garamond"/>
              <a:buNone/>
            </a:pPr>
            <a:r>
              <a:rPr lang="en-US" sz="1400"/>
              <a:t>An object is an instance of a class.</a:t>
            </a:r>
            <a:endParaRPr/>
          </a:p>
          <a:p>
            <a:pPr indent="0" lvl="0" marL="0" rtl="0" algn="l">
              <a:lnSpc>
                <a:spcPct val="100000"/>
              </a:lnSpc>
              <a:spcBef>
                <a:spcPts val="600"/>
              </a:spcBef>
              <a:spcAft>
                <a:spcPts val="0"/>
              </a:spcAft>
              <a:buSzPts val="1400"/>
              <a:buFont typeface="Garamond"/>
              <a:buNone/>
            </a:pPr>
            <a:r>
              <a:rPr lang="en-US" sz="1400"/>
              <a:t>To create an object “new” operator is used</a:t>
            </a:r>
            <a:endParaRPr/>
          </a:p>
          <a:p>
            <a:pPr indent="0" lvl="0" marL="0" rtl="0" algn="l">
              <a:lnSpc>
                <a:spcPct val="100000"/>
              </a:lnSpc>
              <a:spcBef>
                <a:spcPts val="600"/>
              </a:spcBef>
              <a:spcAft>
                <a:spcPts val="0"/>
              </a:spcAft>
              <a:buSzPts val="1400"/>
              <a:buFont typeface="Garamond"/>
              <a:buNone/>
            </a:pPr>
            <a:r>
              <a:rPr lang="en-US" sz="1400" u="sng"/>
              <a:t>Object creation: </a:t>
            </a:r>
            <a:endParaRPr/>
          </a:p>
          <a:p>
            <a:pPr indent="0" lvl="0" marL="0" rtl="0" algn="l">
              <a:lnSpc>
                <a:spcPct val="100000"/>
              </a:lnSpc>
              <a:spcBef>
                <a:spcPts val="600"/>
              </a:spcBef>
              <a:spcAft>
                <a:spcPts val="0"/>
              </a:spcAft>
              <a:buSzPts val="1400"/>
              <a:buFont typeface="Garamond"/>
              <a:buNone/>
            </a:pPr>
            <a:r>
              <a:rPr lang="en-US" sz="1400"/>
              <a:t>    2 parts-</a:t>
            </a:r>
            <a:endParaRPr/>
          </a:p>
          <a:p>
            <a:pPr indent="-88900" lvl="0" marL="0" rtl="0" algn="l">
              <a:lnSpc>
                <a:spcPct val="100000"/>
              </a:lnSpc>
              <a:spcBef>
                <a:spcPts val="600"/>
              </a:spcBef>
              <a:spcAft>
                <a:spcPts val="0"/>
              </a:spcAft>
              <a:buSzPts val="1400"/>
              <a:buFont typeface="Arial"/>
              <a:buChar char="•"/>
            </a:pPr>
            <a:r>
              <a:rPr lang="en-US" sz="1400"/>
              <a:t>        Declare the object</a:t>
            </a:r>
            <a:endParaRPr/>
          </a:p>
          <a:p>
            <a:pPr indent="-88900" lvl="0" marL="0" rtl="0" algn="l">
              <a:lnSpc>
                <a:spcPct val="100000"/>
              </a:lnSpc>
              <a:spcBef>
                <a:spcPts val="600"/>
              </a:spcBef>
              <a:spcAft>
                <a:spcPts val="0"/>
              </a:spcAft>
              <a:buSzPts val="1400"/>
              <a:buFont typeface="Arial"/>
              <a:buChar char="•"/>
            </a:pPr>
            <a:r>
              <a:rPr lang="en-US" sz="1400"/>
              <a:t>        Instantiate the object                    </a:t>
            </a:r>
            <a:endParaRPr/>
          </a:p>
        </p:txBody>
      </p:sp>
      <p:sp>
        <p:nvSpPr>
          <p:cNvPr id="1061" name="Google Shape;1061;p112"/>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OBJECT</a:t>
            </a:r>
            <a:endParaRPr/>
          </a:p>
        </p:txBody>
      </p:sp>
      <p:sp>
        <p:nvSpPr>
          <p:cNvPr id="1062" name="Google Shape;1062;p112"/>
          <p:cNvSpPr txBox="1"/>
          <p:nvPr/>
        </p:nvSpPr>
        <p:spPr>
          <a:xfrm>
            <a:off x="2714612" y="3143248"/>
            <a:ext cx="2928958" cy="2000264"/>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accent1"/>
              </a:buClr>
              <a:buSzPts val="2000"/>
              <a:buFont typeface="Garamond"/>
              <a:buNone/>
            </a:pPr>
            <a:r>
              <a:t/>
            </a:r>
            <a:endParaRPr b="0" i="0" sz="2000" u="none" cap="none" strike="noStrike">
              <a:solidFill>
                <a:schemeClr val="lt1"/>
              </a:solidFill>
              <a:latin typeface="Garamond"/>
              <a:ea typeface="Garamond"/>
              <a:cs typeface="Garamond"/>
              <a:sym typeface="Garamond"/>
            </a:endParaRPr>
          </a:p>
        </p:txBody>
      </p:sp>
      <p:sp>
        <p:nvSpPr>
          <p:cNvPr id="1063" name="Google Shape;1063;p112"/>
          <p:cNvSpPr/>
          <p:nvPr/>
        </p:nvSpPr>
        <p:spPr>
          <a:xfrm>
            <a:off x="5214942" y="3500438"/>
            <a:ext cx="3500462" cy="2928958"/>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class Student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a,b;</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add( int x, float b)</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statements</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
        <p:nvSpPr>
          <p:cNvPr id="1064" name="Google Shape;1064;p112"/>
          <p:cNvSpPr/>
          <p:nvPr/>
        </p:nvSpPr>
        <p:spPr>
          <a:xfrm>
            <a:off x="1071538" y="3929066"/>
            <a:ext cx="3500462" cy="1357322"/>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Object creation:</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Student obj;</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obj=new Student();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
        <p:nvSpPr>
          <p:cNvPr id="1065" name="Google Shape;1065;p112"/>
          <p:cNvSpPr/>
          <p:nvPr/>
        </p:nvSpPr>
        <p:spPr>
          <a:xfrm>
            <a:off x="1071538" y="5429264"/>
            <a:ext cx="3500462" cy="1000132"/>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Object creation:</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Student obj=new Student();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xEl>
                                              <p:pRg end="0" st="0"/>
                                            </p:txEl>
                                          </p:spTgt>
                                        </p:tgtEl>
                                        <p:attrNameLst>
                                          <p:attrName>style.visibility</p:attrName>
                                        </p:attrNameLst>
                                      </p:cBhvr>
                                      <p:to>
                                        <p:strVal val="visible"/>
                                      </p:to>
                                    </p:set>
                                    <p:animEffect filter="fade" transition="in">
                                      <p:cBhvr>
                                        <p:cTn dur="500"/>
                                        <p:tgtEl>
                                          <p:spTgt spid="10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xEl>
                                              <p:pRg end="1" st="1"/>
                                            </p:txEl>
                                          </p:spTgt>
                                        </p:tgtEl>
                                        <p:attrNameLst>
                                          <p:attrName>style.visibility</p:attrName>
                                        </p:attrNameLst>
                                      </p:cBhvr>
                                      <p:to>
                                        <p:strVal val="visible"/>
                                      </p:to>
                                    </p:set>
                                    <p:animEffect filter="fade" transition="in">
                                      <p:cBhvr>
                                        <p:cTn dur="500"/>
                                        <p:tgtEl>
                                          <p:spTgt spid="10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xEl>
                                              <p:pRg end="2" st="2"/>
                                            </p:txEl>
                                          </p:spTgt>
                                        </p:tgtEl>
                                        <p:attrNameLst>
                                          <p:attrName>style.visibility</p:attrName>
                                        </p:attrNameLst>
                                      </p:cBhvr>
                                      <p:to>
                                        <p:strVal val="visible"/>
                                      </p:to>
                                    </p:set>
                                    <p:animEffect filter="fade" transition="in">
                                      <p:cBhvr>
                                        <p:cTn dur="500"/>
                                        <p:tgtEl>
                                          <p:spTgt spid="10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xEl>
                                              <p:pRg end="3" st="3"/>
                                            </p:txEl>
                                          </p:spTgt>
                                        </p:tgtEl>
                                        <p:attrNameLst>
                                          <p:attrName>style.visibility</p:attrName>
                                        </p:attrNameLst>
                                      </p:cBhvr>
                                      <p:to>
                                        <p:strVal val="visible"/>
                                      </p:to>
                                    </p:set>
                                    <p:animEffect filter="fade" transition="in">
                                      <p:cBhvr>
                                        <p:cTn dur="500"/>
                                        <p:tgtEl>
                                          <p:spTgt spid="106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xEl>
                                              <p:pRg end="4" st="4"/>
                                            </p:txEl>
                                          </p:spTgt>
                                        </p:tgtEl>
                                        <p:attrNameLst>
                                          <p:attrName>style.visibility</p:attrName>
                                        </p:attrNameLst>
                                      </p:cBhvr>
                                      <p:to>
                                        <p:strVal val="visible"/>
                                      </p:to>
                                    </p:set>
                                    <p:animEffect filter="fade" transition="in">
                                      <p:cBhvr>
                                        <p:cTn dur="500"/>
                                        <p:tgtEl>
                                          <p:spTgt spid="106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xEl>
                                              <p:pRg end="5" st="5"/>
                                            </p:txEl>
                                          </p:spTgt>
                                        </p:tgtEl>
                                        <p:attrNameLst>
                                          <p:attrName>style.visibility</p:attrName>
                                        </p:attrNameLst>
                                      </p:cBhvr>
                                      <p:to>
                                        <p:strVal val="visible"/>
                                      </p:to>
                                    </p:set>
                                    <p:animEffect filter="fade" transition="in">
                                      <p:cBhvr>
                                        <p:cTn dur="500"/>
                                        <p:tgtEl>
                                          <p:spTgt spid="106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3"/>
                                        </p:tgtEl>
                                        <p:attrNameLst>
                                          <p:attrName>style.visibility</p:attrName>
                                        </p:attrNameLst>
                                      </p:cBhvr>
                                      <p:to>
                                        <p:strVal val="visible"/>
                                      </p:to>
                                    </p:set>
                                    <p:animEffect filter="fade" transition="in">
                                      <p:cBhvr>
                                        <p:cTn dur="500"/>
                                        <p:tgtEl>
                                          <p:spTgt spid="10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gtEl>
                                        <p:attrNameLst>
                                          <p:attrName>style.visibility</p:attrName>
                                        </p:attrNameLst>
                                      </p:cBhvr>
                                      <p:to>
                                        <p:strVal val="visible"/>
                                      </p:to>
                                    </p:set>
                                    <p:animEffect filter="fade" transition="in">
                                      <p:cBhvr>
                                        <p:cTn dur="500"/>
                                        <p:tgtEl>
                                          <p:spTgt spid="10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65"/>
                                        </p:tgtEl>
                                        <p:attrNameLst>
                                          <p:attrName>style.visibility</p:attrName>
                                        </p:attrNameLst>
                                      </p:cBhvr>
                                      <p:to>
                                        <p:strVal val="visible"/>
                                      </p:to>
                                    </p:set>
                                    <p:anim calcmode="lin" valueType="num">
                                      <p:cBhvr additive="base">
                                        <p:cTn dur="500"/>
                                        <p:tgtEl>
                                          <p:spTgt spid="106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13"/>
          <p:cNvSpPr txBox="1"/>
          <p:nvPr>
            <p:ph idx="1" type="body"/>
          </p:nvPr>
        </p:nvSpPr>
        <p:spPr>
          <a:xfrm>
            <a:off x="428596" y="2143116"/>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u="sng"/>
              <a:t>Accessing class members</a:t>
            </a:r>
            <a:endParaRPr/>
          </a:p>
          <a:p>
            <a:pPr indent="0" lvl="0" marL="0" rtl="0" algn="l">
              <a:lnSpc>
                <a:spcPct val="100000"/>
              </a:lnSpc>
              <a:spcBef>
                <a:spcPts val="600"/>
              </a:spcBef>
              <a:spcAft>
                <a:spcPts val="0"/>
              </a:spcAft>
              <a:buSzPts val="2000"/>
              <a:buFont typeface="Garamond"/>
              <a:buNone/>
            </a:pPr>
            <a:r>
              <a:rPr lang="en-US"/>
              <a:t>             using </a:t>
            </a:r>
            <a:r>
              <a:rPr b="1" lang="en-US"/>
              <a:t>.</a:t>
            </a:r>
            <a:r>
              <a:rPr lang="en-US"/>
              <a:t>(dot) Operator</a:t>
            </a:r>
            <a:endParaRPr/>
          </a:p>
          <a:p>
            <a:pPr indent="0" lvl="0" marL="0" rtl="0" algn="l">
              <a:lnSpc>
                <a:spcPct val="100000"/>
              </a:lnSpc>
              <a:spcBef>
                <a:spcPts val="600"/>
              </a:spcBef>
              <a:spcAft>
                <a:spcPts val="0"/>
              </a:spcAft>
              <a:buSzPts val="2000"/>
              <a:buFont typeface="Garamond"/>
              <a:buNone/>
            </a:pPr>
            <a:r>
              <a:t/>
            </a:r>
            <a:endParaRPr/>
          </a:p>
        </p:txBody>
      </p:sp>
      <p:sp>
        <p:nvSpPr>
          <p:cNvPr id="1071" name="Google Shape;1071;p113"/>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OBJECT</a:t>
            </a:r>
            <a:endParaRPr/>
          </a:p>
        </p:txBody>
      </p:sp>
      <p:sp>
        <p:nvSpPr>
          <p:cNvPr id="1072" name="Google Shape;1072;p113"/>
          <p:cNvSpPr/>
          <p:nvPr/>
        </p:nvSpPr>
        <p:spPr>
          <a:xfrm>
            <a:off x="1142976" y="3429000"/>
            <a:ext cx="4286280" cy="1071570"/>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Syntax:</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objectname.variable_name=value;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objectname.methodname(parameter_list);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
        <p:nvSpPr>
          <p:cNvPr id="1073" name="Google Shape;1073;p113"/>
          <p:cNvSpPr/>
          <p:nvPr/>
        </p:nvSpPr>
        <p:spPr>
          <a:xfrm>
            <a:off x="1071538" y="5000636"/>
            <a:ext cx="4286280" cy="1000132"/>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Example:</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obj.a=10;</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obj.add(25,33.5);</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
        <p:nvSpPr>
          <p:cNvPr id="1074" name="Google Shape;1074;p113"/>
          <p:cNvSpPr/>
          <p:nvPr/>
        </p:nvSpPr>
        <p:spPr>
          <a:xfrm>
            <a:off x="5857884" y="1928802"/>
            <a:ext cx="2857520" cy="2928958"/>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 creation:</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class Student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a,b;</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add( int x, float b)</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statements</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
        <p:nvSpPr>
          <p:cNvPr id="1075" name="Google Shape;1075;p113"/>
          <p:cNvSpPr/>
          <p:nvPr/>
        </p:nvSpPr>
        <p:spPr>
          <a:xfrm>
            <a:off x="5572132" y="5143512"/>
            <a:ext cx="3500462" cy="1000132"/>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Object creation:</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Student obj=new Student();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2"/>
                                        </p:tgtEl>
                                        <p:attrNameLst>
                                          <p:attrName>style.visibility</p:attrName>
                                        </p:attrNameLst>
                                      </p:cBhvr>
                                      <p:to>
                                        <p:strVal val="visible"/>
                                      </p:to>
                                    </p:set>
                                    <p:animEffect filter="fade" transition="in">
                                      <p:cBhvr>
                                        <p:cTn dur="500"/>
                                        <p:tgtEl>
                                          <p:spTgt spid="10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4"/>
                                        </p:tgtEl>
                                        <p:attrNameLst>
                                          <p:attrName>style.visibility</p:attrName>
                                        </p:attrNameLst>
                                      </p:cBhvr>
                                      <p:to>
                                        <p:strVal val="visible"/>
                                      </p:to>
                                    </p:set>
                                    <p:animEffect filter="fade" transition="in">
                                      <p:cBhvr>
                                        <p:cTn dur="500"/>
                                        <p:tgtEl>
                                          <p:spTgt spid="10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5"/>
                                        </p:tgtEl>
                                        <p:attrNameLst>
                                          <p:attrName>style.visibility</p:attrName>
                                        </p:attrNameLst>
                                      </p:cBhvr>
                                      <p:to>
                                        <p:strVal val="visible"/>
                                      </p:to>
                                    </p:set>
                                    <p:animEffect filter="fade" transition="in">
                                      <p:cBhvr>
                                        <p:cTn dur="500"/>
                                        <p:tgtEl>
                                          <p:spTgt spid="10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gtEl>
                                        <p:attrNameLst>
                                          <p:attrName>style.visibility</p:attrName>
                                        </p:attrNameLst>
                                      </p:cBhvr>
                                      <p:to>
                                        <p:strVal val="visible"/>
                                      </p:to>
                                    </p:set>
                                    <p:animEffect filter="fade" transition="in">
                                      <p:cBhvr>
                                        <p:cTn dur="500"/>
                                        <p:tgtEl>
                                          <p:spTgt spid="10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14"/>
          <p:cNvSpPr txBox="1"/>
          <p:nvPr>
            <p:ph idx="1" type="body"/>
          </p:nvPr>
        </p:nvSpPr>
        <p:spPr>
          <a:xfrm>
            <a:off x="457200" y="2020824"/>
            <a:ext cx="8229600" cy="40751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Font typeface="Garamond"/>
              <a:buNone/>
            </a:pPr>
            <a:r>
              <a:rPr lang="en-US"/>
              <a:t>Multiple objects can be created from a single class</a:t>
            </a:r>
            <a:endParaRPr/>
          </a:p>
        </p:txBody>
      </p:sp>
      <p:sp>
        <p:nvSpPr>
          <p:cNvPr id="1081" name="Google Shape;1081;p114"/>
          <p:cNvSpPr txBox="1"/>
          <p:nvPr>
            <p:ph type="title"/>
          </p:nvPr>
        </p:nvSpPr>
        <p:spPr>
          <a:xfrm>
            <a:off x="2514600" y="975360"/>
            <a:ext cx="4114800" cy="701040"/>
          </a:xfrm>
          <a:prstGeom prst="rect">
            <a:avLst/>
          </a:prstGeom>
          <a:solidFill>
            <a:schemeClr val="lt1"/>
          </a:solidFill>
          <a:ln cap="flat" cmpd="thinThick" w="76200">
            <a:solidFill>
              <a:schemeClr val="lt1"/>
            </a:solidFill>
            <a:prstDash val="solid"/>
            <a:miter lim="800000"/>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rgbClr val="3F3F3F"/>
              </a:buClr>
              <a:buSzPts val="1800"/>
              <a:buFont typeface="Garamond"/>
              <a:buNone/>
            </a:pPr>
            <a:r>
              <a:rPr lang="en-US"/>
              <a:t>OBJECT</a:t>
            </a:r>
            <a:endParaRPr/>
          </a:p>
        </p:txBody>
      </p:sp>
      <p:sp>
        <p:nvSpPr>
          <p:cNvPr id="1082" name="Google Shape;1082;p114"/>
          <p:cNvSpPr/>
          <p:nvPr/>
        </p:nvSpPr>
        <p:spPr>
          <a:xfrm>
            <a:off x="1214414" y="2714620"/>
            <a:ext cx="2857520" cy="2928958"/>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Class creation:</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class Student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rollno;</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int add( int x, float b)</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statements</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
        <p:nvSpPr>
          <p:cNvPr id="1083" name="Google Shape;1083;p114"/>
          <p:cNvSpPr/>
          <p:nvPr/>
        </p:nvSpPr>
        <p:spPr>
          <a:xfrm>
            <a:off x="4429124" y="2714620"/>
            <a:ext cx="4572032" cy="2357454"/>
          </a:xfrm>
          <a:prstGeom prst="flowChartProcess">
            <a:avLst/>
          </a:prstGeom>
          <a:solidFill>
            <a:srgbClr val="FDF7E8"/>
          </a:solidFill>
          <a:ln cap="flat" cmpd="sng" w="19050">
            <a:solidFill>
              <a:srgbClr val="AF762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Garamond"/>
                <a:ea typeface="Garamond"/>
                <a:cs typeface="Garamond"/>
                <a:sym typeface="Garamond"/>
              </a:rPr>
              <a:t>Object creation:</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Student s1=new Student();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Student s2=new Student();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Student s3=new Student();</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s1.rollno=12;</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s2.rollno=23;</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s3.rollno=45;</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2"/>
                                        </p:tgtEl>
                                        <p:attrNameLst>
                                          <p:attrName>style.visibility</p:attrName>
                                        </p:attrNameLst>
                                      </p:cBhvr>
                                      <p:to>
                                        <p:strVal val="visible"/>
                                      </p:to>
                                    </p:set>
                                    <p:animEffect filter="fade" transition="in">
                                      <p:cBhvr>
                                        <p:cTn dur="500"/>
                                        <p:tgtEl>
                                          <p:spTgt spid="10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3"/>
                                        </p:tgtEl>
                                        <p:attrNameLst>
                                          <p:attrName>style.visibility</p:attrName>
                                        </p:attrNameLst>
                                      </p:cBhvr>
                                      <p:to>
                                        <p:strVal val="visible"/>
                                      </p:to>
                                    </p:set>
                                    <p:animEffect filter="fade" transition="in">
                                      <p:cBhvr>
                                        <p:cTn dur="500"/>
                                        <p:tgtEl>
                                          <p:spTgt spid="10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ckTie">
  <a:themeElements>
    <a:clrScheme name="Trek">
      <a:dk1>
        <a:srgbClr val="000000"/>
      </a:dk1>
      <a:lt1>
        <a:srgbClr val="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